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72F170-6926-4D5E-9895-09CD9BF313C1}" type="datetimeFigureOut">
              <a:rPr lang="en-US" smtClean="0"/>
              <a:pPr/>
              <a:t>10/30/2007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4FA9D4-E912-4CE0-AD41-BBCD275FFA3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4FA9D4-E912-4CE0-AD41-BBCD275FFA36}"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4FA9D4-E912-4CE0-AD41-BBCD275FFA36}"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E94EE8-21BE-46DE-A8DD-6FA7B6A0DFDF}"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C0785E1-DA4E-430F-BF96-11F0F8DC4932}" type="datetime1">
              <a:rPr lang="en-US" smtClean="0"/>
              <a:t>10/30/2007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Engineer mojtaba Nouri</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24798C8-2A48-4440-AA64-61C3B2E6F9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4C2AA5-E3A8-47FB-BB69-7BC03E1A087D}" type="datetime1">
              <a:rPr lang="en-US" smtClean="0"/>
              <a:t>10/30/2007</a:t>
            </a:fld>
            <a:endParaRPr lang="en-US"/>
          </a:p>
        </p:txBody>
      </p:sp>
      <p:sp>
        <p:nvSpPr>
          <p:cNvPr id="5" name="Footer Placeholder 4"/>
          <p:cNvSpPr>
            <a:spLocks noGrp="1"/>
          </p:cNvSpPr>
          <p:nvPr>
            <p:ph type="ftr" sz="quarter" idx="11"/>
          </p:nvPr>
        </p:nvSpPr>
        <p:spPr/>
        <p:txBody>
          <a:bodyPr/>
          <a:lstStyle>
            <a:extLst/>
          </a:lstStyle>
          <a:p>
            <a:r>
              <a:rPr lang="en-US" smtClean="0"/>
              <a:t>Engineer mojtaba Nouri</a:t>
            </a:r>
            <a:endParaRPr lang="en-US"/>
          </a:p>
        </p:txBody>
      </p:sp>
      <p:sp>
        <p:nvSpPr>
          <p:cNvPr id="6" name="Slide Number Placeholder 5"/>
          <p:cNvSpPr>
            <a:spLocks noGrp="1"/>
          </p:cNvSpPr>
          <p:nvPr>
            <p:ph type="sldNum" sz="quarter" idx="12"/>
          </p:nvPr>
        </p:nvSpPr>
        <p:spPr/>
        <p:txBody>
          <a:bodyPr/>
          <a:lstStyle>
            <a:extLst/>
          </a:lstStyle>
          <a:p>
            <a:fld id="{824798C8-2A48-4440-AA64-61C3B2E6F9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797102-DC49-4B2A-B3CC-5901B2F77D83}" type="datetime1">
              <a:rPr lang="en-US" smtClean="0"/>
              <a:t>10/30/2007</a:t>
            </a:fld>
            <a:endParaRPr lang="en-US"/>
          </a:p>
        </p:txBody>
      </p:sp>
      <p:sp>
        <p:nvSpPr>
          <p:cNvPr id="5" name="Footer Placeholder 4"/>
          <p:cNvSpPr>
            <a:spLocks noGrp="1"/>
          </p:cNvSpPr>
          <p:nvPr>
            <p:ph type="ftr" sz="quarter" idx="11"/>
          </p:nvPr>
        </p:nvSpPr>
        <p:spPr/>
        <p:txBody>
          <a:bodyPr/>
          <a:lstStyle>
            <a:extLst/>
          </a:lstStyle>
          <a:p>
            <a:r>
              <a:rPr lang="en-US" smtClean="0"/>
              <a:t>Engineer mojtaba Nouri</a:t>
            </a:r>
            <a:endParaRPr lang="en-US"/>
          </a:p>
        </p:txBody>
      </p:sp>
      <p:sp>
        <p:nvSpPr>
          <p:cNvPr id="6" name="Slide Number Placeholder 5"/>
          <p:cNvSpPr>
            <a:spLocks noGrp="1"/>
          </p:cNvSpPr>
          <p:nvPr>
            <p:ph type="sldNum" sz="quarter" idx="12"/>
          </p:nvPr>
        </p:nvSpPr>
        <p:spPr/>
        <p:txBody>
          <a:bodyPr/>
          <a:lstStyle>
            <a:extLst/>
          </a:lstStyle>
          <a:p>
            <a:fld id="{824798C8-2A48-4440-AA64-61C3B2E6F9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5D7A3E-BB23-453F-AFAF-BC6A5E2F2FE3}" type="datetime1">
              <a:rPr lang="en-US" smtClean="0"/>
              <a:t>10/30/2007</a:t>
            </a:fld>
            <a:endParaRPr lang="en-US"/>
          </a:p>
        </p:txBody>
      </p:sp>
      <p:sp>
        <p:nvSpPr>
          <p:cNvPr id="5" name="Footer Placeholder 4"/>
          <p:cNvSpPr>
            <a:spLocks noGrp="1"/>
          </p:cNvSpPr>
          <p:nvPr>
            <p:ph type="ftr" sz="quarter" idx="11"/>
          </p:nvPr>
        </p:nvSpPr>
        <p:spPr/>
        <p:txBody>
          <a:bodyPr/>
          <a:lstStyle>
            <a:extLst/>
          </a:lstStyle>
          <a:p>
            <a:r>
              <a:rPr lang="en-US" smtClean="0"/>
              <a:t>Engineer mojtaba Nouri</a:t>
            </a:r>
            <a:endParaRPr lang="en-US"/>
          </a:p>
        </p:txBody>
      </p:sp>
      <p:sp>
        <p:nvSpPr>
          <p:cNvPr id="6" name="Slide Number Placeholder 5"/>
          <p:cNvSpPr>
            <a:spLocks noGrp="1"/>
          </p:cNvSpPr>
          <p:nvPr>
            <p:ph type="sldNum" sz="quarter" idx="12"/>
          </p:nvPr>
        </p:nvSpPr>
        <p:spPr/>
        <p:txBody>
          <a:bodyPr/>
          <a:lstStyle>
            <a:extLst/>
          </a:lstStyle>
          <a:p>
            <a:fld id="{824798C8-2A48-4440-AA64-61C3B2E6F9A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3988762-B812-467A-980F-61109FBD7462}" type="datetime1">
              <a:rPr lang="en-US" smtClean="0"/>
              <a:t>10/30/2007</a:t>
            </a:fld>
            <a:endParaRPr lang="en-US"/>
          </a:p>
        </p:txBody>
      </p:sp>
      <p:sp>
        <p:nvSpPr>
          <p:cNvPr id="5" name="Footer Placeholder 4"/>
          <p:cNvSpPr>
            <a:spLocks noGrp="1"/>
          </p:cNvSpPr>
          <p:nvPr>
            <p:ph type="ftr" sz="quarter" idx="11"/>
          </p:nvPr>
        </p:nvSpPr>
        <p:spPr/>
        <p:txBody>
          <a:bodyPr/>
          <a:lstStyle>
            <a:extLst/>
          </a:lstStyle>
          <a:p>
            <a:r>
              <a:rPr lang="en-US" smtClean="0"/>
              <a:t>Engineer mojtaba Nouri</a:t>
            </a:r>
            <a:endParaRPr lang="en-US"/>
          </a:p>
        </p:txBody>
      </p:sp>
      <p:sp>
        <p:nvSpPr>
          <p:cNvPr id="6" name="Slide Number Placeholder 5"/>
          <p:cNvSpPr>
            <a:spLocks noGrp="1"/>
          </p:cNvSpPr>
          <p:nvPr>
            <p:ph type="sldNum" sz="quarter" idx="12"/>
          </p:nvPr>
        </p:nvSpPr>
        <p:spPr/>
        <p:txBody>
          <a:bodyPr/>
          <a:lstStyle>
            <a:extLst/>
          </a:lstStyle>
          <a:p>
            <a:fld id="{824798C8-2A48-4440-AA64-61C3B2E6F9A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DF1595-5536-4447-80B3-59ECF60ED406}" type="datetime1">
              <a:rPr lang="en-US" smtClean="0"/>
              <a:t>10/30/2007</a:t>
            </a:fld>
            <a:endParaRPr lang="en-US"/>
          </a:p>
        </p:txBody>
      </p:sp>
      <p:sp>
        <p:nvSpPr>
          <p:cNvPr id="6" name="Footer Placeholder 5"/>
          <p:cNvSpPr>
            <a:spLocks noGrp="1"/>
          </p:cNvSpPr>
          <p:nvPr>
            <p:ph type="ftr" sz="quarter" idx="11"/>
          </p:nvPr>
        </p:nvSpPr>
        <p:spPr/>
        <p:txBody>
          <a:bodyPr/>
          <a:lstStyle>
            <a:extLst/>
          </a:lstStyle>
          <a:p>
            <a:r>
              <a:rPr lang="en-US" smtClean="0"/>
              <a:t>Engineer mojtaba Nouri</a:t>
            </a:r>
            <a:endParaRPr lang="en-US"/>
          </a:p>
        </p:txBody>
      </p:sp>
      <p:sp>
        <p:nvSpPr>
          <p:cNvPr id="7" name="Slide Number Placeholder 6"/>
          <p:cNvSpPr>
            <a:spLocks noGrp="1"/>
          </p:cNvSpPr>
          <p:nvPr>
            <p:ph type="sldNum" sz="quarter" idx="12"/>
          </p:nvPr>
        </p:nvSpPr>
        <p:spPr/>
        <p:txBody>
          <a:bodyPr/>
          <a:lstStyle>
            <a:extLst/>
          </a:lstStyle>
          <a:p>
            <a:fld id="{824798C8-2A48-4440-AA64-61C3B2E6F9A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FD64F0-FC18-4282-88F0-44786DE8EE36}" type="datetime1">
              <a:rPr lang="en-US" smtClean="0"/>
              <a:t>10/30/2007</a:t>
            </a:fld>
            <a:endParaRPr lang="en-US"/>
          </a:p>
        </p:txBody>
      </p:sp>
      <p:sp>
        <p:nvSpPr>
          <p:cNvPr id="8" name="Footer Placeholder 7"/>
          <p:cNvSpPr>
            <a:spLocks noGrp="1"/>
          </p:cNvSpPr>
          <p:nvPr>
            <p:ph type="ftr" sz="quarter" idx="11"/>
          </p:nvPr>
        </p:nvSpPr>
        <p:spPr/>
        <p:txBody>
          <a:bodyPr/>
          <a:lstStyle>
            <a:extLst/>
          </a:lstStyle>
          <a:p>
            <a:r>
              <a:rPr lang="en-US" smtClean="0"/>
              <a:t>Engineer mojtaba Nouri</a:t>
            </a:r>
            <a:endParaRPr lang="en-US"/>
          </a:p>
        </p:txBody>
      </p:sp>
      <p:sp>
        <p:nvSpPr>
          <p:cNvPr id="9" name="Slide Number Placeholder 8"/>
          <p:cNvSpPr>
            <a:spLocks noGrp="1"/>
          </p:cNvSpPr>
          <p:nvPr>
            <p:ph type="sldNum" sz="quarter" idx="12"/>
          </p:nvPr>
        </p:nvSpPr>
        <p:spPr/>
        <p:txBody>
          <a:bodyPr/>
          <a:lstStyle>
            <a:extLst/>
          </a:lstStyle>
          <a:p>
            <a:fld id="{824798C8-2A48-4440-AA64-61C3B2E6F9A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18F63E1-68E4-4D21-A1D3-567B62F7ED66}" type="datetime1">
              <a:rPr lang="en-US" smtClean="0"/>
              <a:t>10/30/2007</a:t>
            </a:fld>
            <a:endParaRPr lang="en-US"/>
          </a:p>
        </p:txBody>
      </p:sp>
      <p:sp>
        <p:nvSpPr>
          <p:cNvPr id="4" name="Footer Placeholder 3"/>
          <p:cNvSpPr>
            <a:spLocks noGrp="1"/>
          </p:cNvSpPr>
          <p:nvPr>
            <p:ph type="ftr" sz="quarter" idx="11"/>
          </p:nvPr>
        </p:nvSpPr>
        <p:spPr/>
        <p:txBody>
          <a:bodyPr/>
          <a:lstStyle>
            <a:extLst/>
          </a:lstStyle>
          <a:p>
            <a:r>
              <a:rPr lang="en-US" smtClean="0"/>
              <a:t>Engineer mojtaba Nouri</a:t>
            </a:r>
            <a:endParaRPr lang="en-US"/>
          </a:p>
        </p:txBody>
      </p:sp>
      <p:sp>
        <p:nvSpPr>
          <p:cNvPr id="5" name="Slide Number Placeholder 4"/>
          <p:cNvSpPr>
            <a:spLocks noGrp="1"/>
          </p:cNvSpPr>
          <p:nvPr>
            <p:ph type="sldNum" sz="quarter" idx="12"/>
          </p:nvPr>
        </p:nvSpPr>
        <p:spPr/>
        <p:txBody>
          <a:bodyPr/>
          <a:lstStyle>
            <a:extLst/>
          </a:lstStyle>
          <a:p>
            <a:fld id="{824798C8-2A48-4440-AA64-61C3B2E6F9A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2FAA115-EFAC-4B11-B700-79A7FF57FA5B}" type="datetime1">
              <a:rPr lang="en-US" smtClean="0"/>
              <a:t>10/30/2007</a:t>
            </a:fld>
            <a:endParaRPr lang="en-US"/>
          </a:p>
        </p:txBody>
      </p:sp>
      <p:sp>
        <p:nvSpPr>
          <p:cNvPr id="3" name="Footer Placeholder 2"/>
          <p:cNvSpPr>
            <a:spLocks noGrp="1"/>
          </p:cNvSpPr>
          <p:nvPr>
            <p:ph type="ftr" sz="quarter" idx="11"/>
          </p:nvPr>
        </p:nvSpPr>
        <p:spPr/>
        <p:txBody>
          <a:bodyPr/>
          <a:lstStyle>
            <a:extLst/>
          </a:lstStyle>
          <a:p>
            <a:r>
              <a:rPr lang="en-US" smtClean="0"/>
              <a:t>Engineer mojtaba Nouri</a:t>
            </a:r>
            <a:endParaRPr lang="en-US"/>
          </a:p>
        </p:txBody>
      </p:sp>
      <p:sp>
        <p:nvSpPr>
          <p:cNvPr id="4" name="Slide Number Placeholder 3"/>
          <p:cNvSpPr>
            <a:spLocks noGrp="1"/>
          </p:cNvSpPr>
          <p:nvPr>
            <p:ph type="sldNum" sz="quarter" idx="12"/>
          </p:nvPr>
        </p:nvSpPr>
        <p:spPr/>
        <p:txBody>
          <a:bodyPr/>
          <a:lstStyle>
            <a:extLst/>
          </a:lstStyle>
          <a:p>
            <a:fld id="{824798C8-2A48-4440-AA64-61C3B2E6F9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3359EAA-F595-47B2-BBBD-C6BFAC0BA475}" type="datetime1">
              <a:rPr lang="en-US" smtClean="0"/>
              <a:t>10/30/2007</a:t>
            </a:fld>
            <a:endParaRPr lang="en-US"/>
          </a:p>
        </p:txBody>
      </p:sp>
      <p:sp>
        <p:nvSpPr>
          <p:cNvPr id="6" name="Footer Placeholder 5"/>
          <p:cNvSpPr>
            <a:spLocks noGrp="1"/>
          </p:cNvSpPr>
          <p:nvPr>
            <p:ph type="ftr" sz="quarter" idx="11"/>
          </p:nvPr>
        </p:nvSpPr>
        <p:spPr/>
        <p:txBody>
          <a:bodyPr/>
          <a:lstStyle>
            <a:extLst/>
          </a:lstStyle>
          <a:p>
            <a:r>
              <a:rPr lang="en-US" smtClean="0"/>
              <a:t>Engineer mojtaba Nouri</a:t>
            </a:r>
            <a:endParaRPr lang="en-US"/>
          </a:p>
        </p:txBody>
      </p:sp>
      <p:sp>
        <p:nvSpPr>
          <p:cNvPr id="7" name="Slide Number Placeholder 6"/>
          <p:cNvSpPr>
            <a:spLocks noGrp="1"/>
          </p:cNvSpPr>
          <p:nvPr>
            <p:ph type="sldNum" sz="quarter" idx="12"/>
          </p:nvPr>
        </p:nvSpPr>
        <p:spPr/>
        <p:txBody>
          <a:bodyPr/>
          <a:lstStyle>
            <a:extLst/>
          </a:lstStyle>
          <a:p>
            <a:fld id="{824798C8-2A48-4440-AA64-61C3B2E6F9A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E1BD6D-5584-4B94-A284-8AA5EFB17606}" type="datetime1">
              <a:rPr lang="en-US" smtClean="0"/>
              <a:t>10/30/2007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Engineer mojtaba Nouri</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24798C8-2A48-4440-AA64-61C3B2E6F9A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A26EDC5-04E5-42D3-8D26-BA36EFE9A102}" type="datetime1">
              <a:rPr lang="en-US" smtClean="0"/>
              <a:t>10/30/2007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Engineer mojtaba Nouri</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24798C8-2A48-4440-AA64-61C3B2E6F9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r>
              <a:rPr lang="fa-IR" dirty="0" smtClean="0">
                <a:cs typeface="B Titr" pitchFamily="2" charset="-78"/>
              </a:rPr>
              <a:t>عایق وفشار قوی</a:t>
            </a:r>
            <a:endParaRPr lang="en-US" dirty="0"/>
          </a:p>
        </p:txBody>
      </p:sp>
      <p:sp>
        <p:nvSpPr>
          <p:cNvPr id="3" name="Subtitle 2"/>
          <p:cNvSpPr>
            <a:spLocks noGrp="1"/>
          </p:cNvSpPr>
          <p:nvPr>
            <p:ph type="subTitle" idx="1"/>
          </p:nvPr>
        </p:nvSpPr>
        <p:spPr>
          <a:xfrm>
            <a:off x="228600" y="1752600"/>
            <a:ext cx="8686800" cy="4953000"/>
          </a:xfrm>
        </p:spPr>
        <p:txBody>
          <a:bodyPr>
            <a:normAutofit/>
          </a:bodyPr>
          <a:lstStyle/>
          <a:p>
            <a:r>
              <a:rPr lang="fa-IR" sz="5400" dirty="0" smtClean="0">
                <a:cs typeface="B Titr" pitchFamily="2" charset="-78"/>
              </a:rPr>
              <a:t>بسم الله الرحمن الرحیم</a:t>
            </a:r>
            <a:endParaRPr lang="en-US" sz="5400" dirty="0"/>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طبقه بندی مواد</a:t>
            </a:r>
            <a:endParaRPr lang="en-US" dirty="0"/>
          </a:p>
        </p:txBody>
      </p:sp>
      <p:sp>
        <p:nvSpPr>
          <p:cNvPr id="3" name="Subtitle 2"/>
          <p:cNvSpPr>
            <a:spLocks noGrp="1"/>
          </p:cNvSpPr>
          <p:nvPr>
            <p:ph type="subTitle" idx="1"/>
          </p:nvPr>
        </p:nvSpPr>
        <p:spPr>
          <a:xfrm>
            <a:off x="228600" y="1752600"/>
            <a:ext cx="8686800" cy="4953000"/>
          </a:xfrm>
        </p:spPr>
        <p:txBody>
          <a:bodyPr/>
          <a:lstStyle/>
          <a:p>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228600" y="1752600"/>
            <a:ext cx="8686800" cy="42672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طبقه بندی مواد</a:t>
            </a:r>
            <a:endParaRPr lang="en-US" dirty="0"/>
          </a:p>
        </p:txBody>
      </p:sp>
      <p:sp>
        <p:nvSpPr>
          <p:cNvPr id="3" name="Subtitle 2"/>
          <p:cNvSpPr>
            <a:spLocks noGrp="1"/>
          </p:cNvSpPr>
          <p:nvPr>
            <p:ph type="subTitle" idx="1"/>
          </p:nvPr>
        </p:nvSpPr>
        <p:spPr>
          <a:xfrm>
            <a:off x="228600" y="1752600"/>
            <a:ext cx="8686800" cy="4953000"/>
          </a:xfrm>
        </p:spPr>
        <p:txBody>
          <a:bodyPr/>
          <a:lstStyle/>
          <a:p>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228600" y="1752601"/>
            <a:ext cx="8763000" cy="48768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عایق های گازی</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r>
              <a:rPr lang="fa-IR" dirty="0" smtClean="0">
                <a:cs typeface="B Nazanin" pitchFamily="2" charset="-78"/>
              </a:rPr>
              <a:t>در بحث های عایق های فشار قوی ،گازها دارای اهمیت بالا وکاربردهای فراوانی در صنعت برق می باشند.</a:t>
            </a:r>
          </a:p>
          <a:p>
            <a:r>
              <a:rPr lang="fa-IR" dirty="0" smtClean="0">
                <a:cs typeface="B Nazanin" pitchFamily="2" charset="-78"/>
              </a:rPr>
              <a:t>از جمله این کاربردها می توان استفاده از آنها را درکلیدهای فشارقوی نام برد.</a:t>
            </a:r>
          </a:p>
          <a:p>
            <a:pPr rtl="1"/>
            <a:r>
              <a:rPr lang="fa-IR" dirty="0" smtClean="0">
                <a:cs typeface="B Nazanin" pitchFamily="2" charset="-78"/>
              </a:rPr>
              <a:t>از مهم ترین عایق های گازی می توان به هوا،ازت ( </a:t>
            </a:r>
            <a:r>
              <a:rPr lang="en-US" dirty="0" smtClean="0">
                <a:cs typeface="B Nazanin" pitchFamily="2" charset="-78"/>
              </a:rPr>
              <a:t>N2</a:t>
            </a:r>
            <a:r>
              <a:rPr lang="fa-IR" dirty="0" smtClean="0">
                <a:cs typeface="B Nazanin" pitchFamily="2" charset="-78"/>
              </a:rPr>
              <a:t>)، دی اکسید کربن </a:t>
            </a:r>
          </a:p>
          <a:p>
            <a:pPr rtl="1"/>
            <a:r>
              <a:rPr lang="fa-IR" dirty="0" smtClean="0">
                <a:cs typeface="B Nazanin" pitchFamily="2" charset="-78"/>
              </a:rPr>
              <a:t>(</a:t>
            </a:r>
            <a:r>
              <a:rPr lang="en-US" dirty="0" smtClean="0">
                <a:cs typeface="B Nazanin" pitchFamily="2" charset="-78"/>
              </a:rPr>
              <a:t>Co2</a:t>
            </a:r>
            <a:r>
              <a:rPr lang="fa-IR" dirty="0" smtClean="0">
                <a:cs typeface="B Nazanin" pitchFamily="2" charset="-78"/>
              </a:rPr>
              <a:t>) ،هیدروژن (</a:t>
            </a:r>
            <a:r>
              <a:rPr lang="en-US" dirty="0" smtClean="0">
                <a:cs typeface="B Nazanin" pitchFamily="2" charset="-78"/>
              </a:rPr>
              <a:t>H2</a:t>
            </a:r>
            <a:r>
              <a:rPr lang="fa-IR" dirty="0" smtClean="0">
                <a:cs typeface="B Nazanin" pitchFamily="2" charset="-78"/>
              </a:rPr>
              <a:t>)، وهگزا فلوئورگوگرد (</a:t>
            </a:r>
            <a:r>
              <a:rPr lang="en-US" dirty="0" smtClean="0">
                <a:cs typeface="B Nazanin" pitchFamily="2" charset="-78"/>
              </a:rPr>
              <a:t>SF6</a:t>
            </a:r>
            <a:r>
              <a:rPr lang="fa-IR" dirty="0" smtClean="0">
                <a:cs typeface="B Nazanin" pitchFamily="2" charset="-78"/>
              </a:rPr>
              <a:t>) نام برد.</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عایق های گازی</a:t>
            </a:r>
            <a:endParaRPr lang="en-US" dirty="0"/>
          </a:p>
        </p:txBody>
      </p:sp>
      <p:sp>
        <p:nvSpPr>
          <p:cNvPr id="3" name="Subtitle 2"/>
          <p:cNvSpPr>
            <a:spLocks noGrp="1"/>
          </p:cNvSpPr>
          <p:nvPr>
            <p:ph type="subTitle" idx="1"/>
          </p:nvPr>
        </p:nvSpPr>
        <p:spPr>
          <a:xfrm>
            <a:off x="228600" y="1752600"/>
            <a:ext cx="8686800" cy="4953000"/>
          </a:xfrm>
        </p:spPr>
        <p:txBody>
          <a:bodyPr/>
          <a:lstStyle/>
          <a:p>
            <a:pPr rtl="1"/>
            <a:r>
              <a:rPr lang="fa-IR" dirty="0" smtClean="0">
                <a:cs typeface="B Nazanin" pitchFamily="2" charset="-78"/>
              </a:rPr>
              <a:t>هیدروژن دارای گرمای ویژه 15برابر هوا و گاز </a:t>
            </a:r>
            <a:r>
              <a:rPr lang="en-US" dirty="0" smtClean="0">
                <a:cs typeface="B Nazanin" pitchFamily="2" charset="-78"/>
              </a:rPr>
              <a:t>SF6</a:t>
            </a:r>
            <a:r>
              <a:rPr lang="fa-IR" dirty="0" smtClean="0">
                <a:cs typeface="B Nazanin" pitchFamily="2" charset="-78"/>
              </a:rPr>
              <a:t> دارای استقامت عایقی 2 تا 3 برابر هواست.</a:t>
            </a:r>
          </a:p>
          <a:p>
            <a:pPr rtl="1"/>
            <a:r>
              <a:rPr lang="fa-IR" dirty="0" smtClean="0">
                <a:cs typeface="B Nazanin" pitchFamily="2" charset="-78"/>
              </a:rPr>
              <a:t>گاز </a:t>
            </a:r>
            <a:r>
              <a:rPr lang="en-US" dirty="0" smtClean="0">
                <a:cs typeface="B Nazanin" pitchFamily="2" charset="-78"/>
              </a:rPr>
              <a:t>SF6</a:t>
            </a:r>
            <a:r>
              <a:rPr lang="fa-IR" dirty="0" smtClean="0">
                <a:cs typeface="B Nazanin" pitchFamily="2" charset="-78"/>
              </a:rPr>
              <a:t> از لحاظ حرارتی بسیار پایدار وبدون اثر سوء روی فلزات است .</a:t>
            </a:r>
          </a:p>
          <a:p>
            <a:pPr rtl="1"/>
            <a:r>
              <a:rPr lang="fa-IR" dirty="0" smtClean="0">
                <a:cs typeface="B Nazanin" pitchFamily="2" charset="-78"/>
              </a:rPr>
              <a:t>از هیدروژن به دلیل خاصیت خوب انتقال گرمایی آن،معمولا در خنک سازی ژنراتورها استفاده می شود.</a:t>
            </a:r>
          </a:p>
          <a:p>
            <a:pPr rtl="1"/>
            <a:r>
              <a:rPr lang="fa-IR" dirty="0" smtClean="0">
                <a:cs typeface="B Nazanin" pitchFamily="2" charset="-78"/>
              </a:rPr>
              <a:t>ایجاد جریان الکتریکی در داخل گازها نیاز به وجود ذرات باردار (یعنی الکترون ویون دارد).تحت تاثیر یک میدان الکتریکی ،ذرات باردار در راستای الکتریکی حرکت کرده، یک جریان را به وجود می آورند.</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عایق های گازی</a:t>
            </a:r>
            <a:endParaRPr lang="en-US" dirty="0"/>
          </a:p>
        </p:txBody>
      </p:sp>
      <p:sp>
        <p:nvSpPr>
          <p:cNvPr id="3" name="Subtitle 2"/>
          <p:cNvSpPr>
            <a:spLocks noGrp="1"/>
          </p:cNvSpPr>
          <p:nvPr>
            <p:ph type="subTitle" idx="1"/>
          </p:nvPr>
        </p:nvSpPr>
        <p:spPr>
          <a:xfrm>
            <a:off x="228600" y="1752600"/>
            <a:ext cx="8686800" cy="4953000"/>
          </a:xfrm>
        </p:spPr>
        <p:txBody>
          <a:bodyPr/>
          <a:lstStyle/>
          <a:p>
            <a:pPr rtl="1"/>
            <a:r>
              <a:rPr lang="fa-IR" dirty="0" smtClean="0"/>
              <a:t>در صورتیکه یک گاز از کلیه عواملی که منجر به ایجاد ذرات باردار در آن می شود دور نگه داشته شود ،در آن صورت هیچ گونه جریان الکتریکی در آن به وجود نمی آید.</a:t>
            </a:r>
          </a:p>
          <a:p>
            <a:pPr rtl="1"/>
            <a:r>
              <a:rPr lang="fa-IR" dirty="0" smtClean="0"/>
              <a:t>این موضوع را می توان در خلاء مطلق (که یک عایق مطلق است)مشاهده نمود.</a:t>
            </a:r>
          </a:p>
          <a:p>
            <a:pPr rtl="1"/>
            <a:r>
              <a:rPr lang="fa-IR" dirty="0" smtClean="0"/>
              <a:t>البته ایجادخلاء مطلق امکان پذیر نیست:به عبارت دیگر عایق مطلق وجود نخواهد داشت.از طرفی تعداد ذرات باردار داخل یک گاز در شرایط عادی خیلی کم است، بنابراین گازها عایق های خیلی خوبی هستند.وجریان های الکتریکی در آن ها                      بسیار کم ودر حد مطلوبی است.</a:t>
            </a:r>
            <a:endParaRPr lang="en-US" dirty="0"/>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یونیزاسیون در گازها</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r>
              <a:rPr lang="fa-IR" dirty="0" smtClean="0">
                <a:cs typeface="B Nazanin" pitchFamily="2" charset="-78"/>
              </a:rPr>
              <a:t>درمدل اتمی بور،الکترون هایی که دور هسته می گردند،دارای مدارهای مشخصی هستند که هرمدار بیانگر سطح مشخصی از انرژی است.کم ترین انرژی مربوط به نزدیکترین مدار به هسته است ومدارهای با شعاع بزرگتر بیانگر سطوح انرژی بالاتری هستند.هر چه الکترون ها روی مدارات بزرگتر حول هسته درگردش،باشند اتم هم دارای انرژی بیشتری است.</a:t>
            </a:r>
            <a:endParaRPr lang="en-US" dirty="0">
              <a:cs typeface="B Nazanin" pitchFamily="2" charset="-78"/>
            </a:endParaRPr>
          </a:p>
        </p:txBody>
      </p:sp>
      <p:pic>
        <p:nvPicPr>
          <p:cNvPr id="1026" name="Picture 2"/>
          <p:cNvPicPr>
            <a:picLocks noChangeAspect="1" noChangeArrowheads="1"/>
          </p:cNvPicPr>
          <p:nvPr/>
        </p:nvPicPr>
        <p:blipFill>
          <a:blip r:embed="rId2" cstate="print"/>
          <a:srcRect/>
          <a:stretch>
            <a:fillRect/>
          </a:stretch>
        </p:blipFill>
        <p:spPr bwMode="auto">
          <a:xfrm>
            <a:off x="2514600" y="3886200"/>
            <a:ext cx="4724400" cy="27432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یونیزاسیون در گازها</a:t>
            </a:r>
            <a:endParaRPr lang="en-US" dirty="0"/>
          </a:p>
        </p:txBody>
      </p:sp>
      <p:sp>
        <p:nvSpPr>
          <p:cNvPr id="3" name="Subtitle 2"/>
          <p:cNvSpPr>
            <a:spLocks noGrp="1"/>
          </p:cNvSpPr>
          <p:nvPr>
            <p:ph type="subTitle" idx="1"/>
          </p:nvPr>
        </p:nvSpPr>
        <p:spPr>
          <a:xfrm>
            <a:off x="228600" y="1752600"/>
            <a:ext cx="8686800" cy="4953000"/>
          </a:xfrm>
        </p:spPr>
        <p:txBody>
          <a:bodyPr/>
          <a:lstStyle/>
          <a:p>
            <a:pPr rtl="1"/>
            <a:r>
              <a:rPr lang="fa-IR" dirty="0" smtClean="0">
                <a:cs typeface="B Nazanin" pitchFamily="2" charset="-78"/>
              </a:rPr>
              <a:t>وقتی الکترونها یکی از اشکال پایدارخود را روی یکی از مدارها دارند ،اتم در یک وضعیت پایدار قرار دارد.</a:t>
            </a:r>
            <a:r>
              <a:rPr lang="fa-IR" dirty="0" smtClean="0">
                <a:cs typeface="B Nazanin" pitchFamily="2" charset="-78"/>
              </a:rPr>
              <a:t>واحد انرژی الکترونها راجهت سادگی الکترون ولت می نامند.</a:t>
            </a:r>
          </a:p>
          <a:p>
            <a:r>
              <a:rPr lang="fa-IR" dirty="0" smtClean="0">
                <a:cs typeface="B Nazanin" pitchFamily="2" charset="-78"/>
              </a:rPr>
              <a:t>یک الکترون ولت،بیانگر مقدار کاری است که توسط میدان الکتریکی برای انتقال یک الکترون بین دو نقطه با اختلاف پتانسیل یک ولت انجام می شود.</a:t>
            </a:r>
          </a:p>
          <a:p>
            <a:pPr rtl="1"/>
            <a:r>
              <a:rPr lang="fa-IR" dirty="0" smtClean="0">
                <a:cs typeface="B Nazanin" pitchFamily="2" charset="-78"/>
              </a:rPr>
              <a:t>مثلا وقتی می گوییم یک الکترون دارای 10</a:t>
            </a:r>
            <a:r>
              <a:rPr lang="fa-IR" dirty="0" smtClean="0">
                <a:cs typeface="B Nazanin" pitchFamily="2" charset="-78"/>
              </a:rPr>
              <a:t> الکترون </a:t>
            </a:r>
            <a:r>
              <a:rPr lang="fa-IR" dirty="0" smtClean="0">
                <a:cs typeface="B Nazanin" pitchFamily="2" charset="-78"/>
              </a:rPr>
              <a:t>ولت انرژی است ،بدین معناست که این الکترون بین دئ نقطه ازمیدان الکتریکی که دارای اختلاف پتانسیلی برابر10ولت اند ،حرکت کرده است.</a:t>
            </a:r>
            <a:endParaRPr lang="en-US" dirty="0">
              <a:cs typeface="B Nazanin" pitchFamily="2" charset="-78"/>
            </a:endParaRPr>
          </a:p>
        </p:txBody>
      </p:sp>
      <p:pic>
        <p:nvPicPr>
          <p:cNvPr id="2050" name="Picture 2"/>
          <p:cNvPicPr>
            <a:picLocks noChangeAspect="1" noChangeArrowheads="1"/>
          </p:cNvPicPr>
          <p:nvPr/>
        </p:nvPicPr>
        <p:blipFill>
          <a:blip r:embed="rId2" cstate="print"/>
          <a:srcRect/>
          <a:stretch>
            <a:fillRect/>
          </a:stretch>
        </p:blipFill>
        <p:spPr bwMode="auto">
          <a:xfrm>
            <a:off x="228600" y="5181600"/>
            <a:ext cx="8763000" cy="142875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یونیزاسیون در گازها</a:t>
            </a:r>
            <a:endParaRPr lang="en-US" dirty="0"/>
          </a:p>
        </p:txBody>
      </p:sp>
      <p:sp>
        <p:nvSpPr>
          <p:cNvPr id="3" name="Subtitle 2"/>
          <p:cNvSpPr>
            <a:spLocks noGrp="1"/>
          </p:cNvSpPr>
          <p:nvPr>
            <p:ph type="subTitle" idx="1"/>
          </p:nvPr>
        </p:nvSpPr>
        <p:spPr>
          <a:xfrm>
            <a:off x="228600" y="1752600"/>
            <a:ext cx="8686800" cy="4953000"/>
          </a:xfrm>
        </p:spPr>
        <p:txBody>
          <a:bodyPr/>
          <a:lstStyle/>
          <a:p>
            <a:pPr rtl="1"/>
            <a:r>
              <a:rPr lang="fa-IR" dirty="0" smtClean="0">
                <a:cs typeface="B Nazanin" pitchFamily="2" charset="-78"/>
              </a:rPr>
              <a:t>با توجه به اینکه الکترون ها در هر مداری دارای انرژی معینی هستند، بنابراین ،برای جداکردن الکترون از اتم باید از خارج به آن انرژی بدهیم.</a:t>
            </a:r>
          </a:p>
          <a:p>
            <a:pPr rtl="1"/>
            <a:endParaRPr lang="fa-IR" dirty="0" smtClean="0">
              <a:cs typeface="B Nazanin" pitchFamily="2" charset="-78"/>
            </a:endParaRPr>
          </a:p>
          <a:p>
            <a:pPr rtl="1"/>
            <a:r>
              <a:rPr lang="fa-IR" dirty="0" smtClean="0">
                <a:cs typeface="B Nazanin" pitchFamily="2" charset="-78"/>
              </a:rPr>
              <a:t>عمل جداکردن الکترون از اتم یا مولکول را ”یونیزاسیون“ وانرژی لازم برای انجام آن را انرژی یونیزاسیون (</a:t>
            </a:r>
            <a:r>
              <a:rPr lang="en-US" dirty="0" err="1" smtClean="0">
                <a:cs typeface="B Nazanin" pitchFamily="2" charset="-78"/>
              </a:rPr>
              <a:t>wi</a:t>
            </a:r>
            <a:r>
              <a:rPr lang="fa-IR" dirty="0" smtClean="0">
                <a:cs typeface="B Nazanin" pitchFamily="2" charset="-78"/>
              </a:rPr>
              <a:t>) می نامند .</a:t>
            </a:r>
          </a:p>
          <a:p>
            <a:pPr rtl="1"/>
            <a:r>
              <a:rPr lang="fa-IR" dirty="0" smtClean="0">
                <a:cs typeface="B Nazanin" pitchFamily="2" charset="-78"/>
              </a:rPr>
              <a:t>اگر بخواهیم علاوه ر الکترون اول ،الکترون دیگری از مولکول یا اتم گاز جدا کنیم ،باید انرژی بسیار بیشتری به آن بدهیم.این انرژی را پتانسیل دوم یونیزاسیون آن مولکول یا اتم می نامند. </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ترکیب مجدد</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pPr rtl="1"/>
            <a:r>
              <a:rPr lang="fa-IR" dirty="0" smtClean="0"/>
              <a:t>ترکیب مجدد یون مثبت والکترون آزاد ،در اثر برخورداین دو با یکدیگرامکان پذیر خواهد بود که در این حالت ،دوباره به یک اتم خنثی تبدیل می شوند .در اثر این ترکیب مجدد ،انرژی بصورت فوتون های نورانی آزاد می شود که فرکانس آن </a:t>
            </a:r>
            <a:r>
              <a:rPr lang="en-US" dirty="0" smtClean="0"/>
              <a:t>f</a:t>
            </a:r>
            <a:r>
              <a:rPr lang="fa-IR" dirty="0" smtClean="0"/>
              <a:t> وبرابراست با: </a:t>
            </a:r>
            <a:r>
              <a:rPr lang="fa-IR" dirty="0" smtClean="0"/>
              <a:t> </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657600" y="3810000"/>
            <a:ext cx="2743200" cy="54292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304800" y="4343400"/>
            <a:ext cx="8610600" cy="2057400"/>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mtClean="0"/>
              <a:t>Engineer mojtaba Nouri</a:t>
            </a:r>
            <a:endParaRPr lang="en-US"/>
          </a:p>
        </p:txBody>
      </p:sp>
      <p:sp>
        <p:nvSpPr>
          <p:cNvPr id="7" name="Slide Number Placeholder 6"/>
          <p:cNvSpPr>
            <a:spLocks noGrp="1"/>
          </p:cNvSpPr>
          <p:nvPr>
            <p:ph type="sldNum" sz="quarter" idx="12"/>
          </p:nvPr>
        </p:nvSpPr>
        <p:spPr/>
        <p:txBody>
          <a:bodyPr/>
          <a:lstStyle/>
          <a:p>
            <a:fld id="{824798C8-2A48-4440-AA64-61C3B2E6F9AC}"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انواع یونیزاسیون در گازها</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28600" y="1752600"/>
            <a:ext cx="8686800" cy="43434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normAutofit/>
          </a:bodyPr>
          <a:lstStyle/>
          <a:p>
            <a:r>
              <a:rPr lang="fa-IR" sz="3200" dirty="0" smtClean="0">
                <a:cs typeface="B Titr" pitchFamily="2" charset="-78"/>
              </a:rPr>
              <a:t>ویژگیهای الکتریکی وخواص فیزیکی وشیمیایی مواد عایقی</a:t>
            </a:r>
            <a:endParaRPr lang="en-US" sz="3200"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endParaRPr lang="fa-IR" dirty="0" smtClean="0"/>
          </a:p>
          <a:p>
            <a:endParaRPr lang="fa-IR" dirty="0" smtClean="0"/>
          </a:p>
          <a:p>
            <a:endParaRPr lang="fa-IR" dirty="0" smtClean="0"/>
          </a:p>
          <a:p>
            <a:endParaRPr lang="fa-IR" dirty="0" smtClean="0"/>
          </a:p>
          <a:p>
            <a:r>
              <a:rPr lang="fa-IR" dirty="0" smtClean="0"/>
              <a:t>  </a:t>
            </a:r>
          </a:p>
          <a:p>
            <a:pPr rtl="1"/>
            <a:r>
              <a:rPr lang="fa-IR" sz="2000" dirty="0" smtClean="0">
                <a:cs typeface="B Titr" pitchFamily="2" charset="-78"/>
              </a:rPr>
              <a:t>  1-رفتار مکانیکی     2-رفتار گرمایی       3-پارامترهای شیمیایی       4-خصوصیت های الکتریکی    5-عوامل اقتصادی   </a:t>
            </a:r>
            <a:endParaRPr lang="en-US" sz="2000" dirty="0">
              <a:cs typeface="B Titr" pitchFamily="2" charset="-78"/>
            </a:endParaRPr>
          </a:p>
        </p:txBody>
      </p:sp>
      <p:pic>
        <p:nvPicPr>
          <p:cNvPr id="1026" name="Picture 2"/>
          <p:cNvPicPr>
            <a:picLocks noChangeAspect="1" noChangeArrowheads="1"/>
          </p:cNvPicPr>
          <p:nvPr/>
        </p:nvPicPr>
        <p:blipFill>
          <a:blip r:embed="rId2" cstate="print"/>
          <a:srcRect/>
          <a:stretch>
            <a:fillRect/>
          </a:stretch>
        </p:blipFill>
        <p:spPr bwMode="auto">
          <a:xfrm>
            <a:off x="228600" y="1752600"/>
            <a:ext cx="8686800" cy="19431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normAutofit/>
          </a:bodyPr>
          <a:lstStyle/>
          <a:p>
            <a:pPr rtl="1"/>
            <a:r>
              <a:rPr lang="fa-IR" sz="3600" dirty="0" smtClean="0">
                <a:cs typeface="B Titr" pitchFamily="2" charset="-78"/>
              </a:rPr>
              <a:t>یونیزاسیون در اثر برخورد الکترون به اتم یا مولکول</a:t>
            </a:r>
            <a:endParaRPr lang="en-US" sz="3600"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r>
              <a:rPr lang="fa-IR" sz="2800" dirty="0" smtClean="0">
                <a:cs typeface="B Nazanin" pitchFamily="2" charset="-78"/>
              </a:rPr>
              <a:t>فرض کنید یک الکترون در فضای بین دو الکترود ایجاد شده باشد این الکترون در سر راه خود از میدان الکتریکی انرژی جذب کرده ودر صورتی که انرژی از حد معینی بیشتر شود قادر است دربرخورد با سایر اتم ها آن ها را یونیزه کند.</a:t>
            </a:r>
          </a:p>
          <a:p>
            <a:r>
              <a:rPr lang="fa-IR" sz="2800" dirty="0" smtClean="0">
                <a:cs typeface="B Nazanin" pitchFamily="2" charset="-78"/>
              </a:rPr>
              <a:t>انرژی که الکترون کسب می کند به 2عامل بستگی دارد:</a:t>
            </a:r>
          </a:p>
          <a:p>
            <a:r>
              <a:rPr lang="fa-IR" sz="2800" dirty="0" smtClean="0">
                <a:cs typeface="B Nazanin" pitchFamily="2" charset="-78"/>
              </a:rPr>
              <a:t>1-شدت میدان الکتریکی      2-متوسط مسیر آزاد </a:t>
            </a:r>
          </a:p>
          <a:p>
            <a:endParaRPr lang="en-US" sz="2800" dirty="0" smtClean="0">
              <a:cs typeface="B Nazanin" pitchFamily="2" charset="-78"/>
            </a:endParaRPr>
          </a:p>
          <a:p>
            <a:endParaRPr lang="en-US" sz="5400" dirty="0"/>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47800" y="4267200"/>
            <a:ext cx="6324600" cy="762000"/>
          </a:xfrm>
          <a:prstGeom prst="rect">
            <a:avLst/>
          </a:prstGeom>
          <a:noFill/>
        </p:spPr>
      </p:pic>
      <p:sp>
        <p:nvSpPr>
          <p:cNvPr id="6" name="Footer Placeholder 5"/>
          <p:cNvSpPr>
            <a:spLocks noGrp="1"/>
          </p:cNvSpPr>
          <p:nvPr>
            <p:ph type="ftr" sz="quarter" idx="11"/>
          </p:nvPr>
        </p:nvSpPr>
        <p:spPr/>
        <p:txBody>
          <a:bodyPr/>
          <a:lstStyle/>
          <a:p>
            <a:r>
              <a:rPr lang="en-US" smtClean="0"/>
              <a:t>Engineer mojtaba Nouri</a:t>
            </a:r>
            <a:endParaRPr lang="en-US"/>
          </a:p>
        </p:txBody>
      </p:sp>
      <p:sp>
        <p:nvSpPr>
          <p:cNvPr id="7" name="Slide Number Placeholder 6"/>
          <p:cNvSpPr>
            <a:spLocks noGrp="1"/>
          </p:cNvSpPr>
          <p:nvPr>
            <p:ph type="sldNum" sz="quarter" idx="12"/>
          </p:nvPr>
        </p:nvSpPr>
        <p:spPr/>
        <p:txBody>
          <a:bodyPr/>
          <a:lstStyle/>
          <a:p>
            <a:fld id="{824798C8-2A48-4440-AA64-61C3B2E6F9AC}"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یونیزاسیون حرارتی</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endParaRPr lang="fa-IR" dirty="0" smtClean="0"/>
          </a:p>
          <a:p>
            <a:pPr rtl="1"/>
            <a:r>
              <a:rPr lang="fa-IR" dirty="0" smtClean="0"/>
              <a:t>پلاسما:حالتی از گاز است که در آن در اثر دمای بسیار بالا تعداد کثیری از مولکول ها به صورت یون والکترون آزاد درآمده اند.درچنین شرایطی عمدتا  خاصیت عایقی از بین رفته است.(عایق معمولا تبدیل به هادی).</a:t>
            </a:r>
          </a:p>
          <a:p>
            <a:pPr rtl="1"/>
            <a:r>
              <a:rPr lang="fa-IR" dirty="0" smtClean="0"/>
              <a:t>مقاومت اهمی گاز به شدت پایین می آید.</a:t>
            </a:r>
            <a:r>
              <a:rPr lang="en-US" dirty="0" smtClean="0"/>
              <a:t> T=(3000-5000)K</a:t>
            </a:r>
            <a:endParaRPr lang="fa-IR" dirty="0" smtClean="0"/>
          </a:p>
          <a:p>
            <a:pPr algn="l" rtl="1"/>
            <a:r>
              <a:rPr lang="en-US" dirty="0" smtClean="0"/>
              <a:t>      e</a:t>
            </a:r>
            <a:endParaRPr lang="en-US" dirty="0" smtClean="0"/>
          </a:p>
          <a:p>
            <a:pPr algn="l" rtl="1"/>
            <a:r>
              <a:rPr lang="en-US" dirty="0" smtClean="0"/>
              <a:t>e</a:t>
            </a:r>
          </a:p>
          <a:p>
            <a:pPr algn="l" rtl="1"/>
            <a:r>
              <a:rPr lang="en-US" dirty="0" smtClean="0"/>
              <a:t>       e</a:t>
            </a:r>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1905000"/>
            <a:ext cx="3886200" cy="409575"/>
          </a:xfrm>
          <a:prstGeom prst="rect">
            <a:avLst/>
          </a:prstGeom>
          <a:noFill/>
        </p:spPr>
      </p:pic>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66800" y="5562600"/>
            <a:ext cx="6934200" cy="762000"/>
          </a:xfrm>
          <a:prstGeom prst="rect">
            <a:avLst/>
          </a:prstGeom>
          <a:noFill/>
        </p:spPr>
      </p:pic>
      <p:sp>
        <p:nvSpPr>
          <p:cNvPr id="8" name="Footer Placeholder 7"/>
          <p:cNvSpPr>
            <a:spLocks noGrp="1"/>
          </p:cNvSpPr>
          <p:nvPr>
            <p:ph type="ftr" sz="quarter" idx="11"/>
          </p:nvPr>
        </p:nvSpPr>
        <p:spPr/>
        <p:txBody>
          <a:bodyPr/>
          <a:lstStyle/>
          <a:p>
            <a:r>
              <a:rPr lang="en-US" smtClean="0"/>
              <a:t>Engineer mojtaba Nouri</a:t>
            </a:r>
            <a:endParaRPr lang="en-US"/>
          </a:p>
        </p:txBody>
      </p:sp>
      <p:sp>
        <p:nvSpPr>
          <p:cNvPr id="9" name="Slide Number Placeholder 8"/>
          <p:cNvSpPr>
            <a:spLocks noGrp="1"/>
          </p:cNvSpPr>
          <p:nvPr>
            <p:ph type="sldNum" sz="quarter" idx="12"/>
          </p:nvPr>
        </p:nvSpPr>
        <p:spPr/>
        <p:txBody>
          <a:bodyPr/>
          <a:lstStyle/>
          <a:p>
            <a:fld id="{824798C8-2A48-4440-AA64-61C3B2E6F9AC}"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normAutofit/>
          </a:bodyPr>
          <a:lstStyle/>
          <a:p>
            <a:pPr algn="ctr" rtl="1"/>
            <a:r>
              <a:rPr lang="fa-IR" sz="3200" dirty="0" smtClean="0">
                <a:cs typeface="B Titr" pitchFamily="2" charset="-78"/>
              </a:rPr>
              <a:t>یونیزاسیون </a:t>
            </a:r>
            <a:r>
              <a:rPr lang="fa-IR" sz="3200" dirty="0" smtClean="0">
                <a:cs typeface="B Titr" pitchFamily="2" charset="-78"/>
              </a:rPr>
              <a:t>نوری یا</a:t>
            </a:r>
            <a:r>
              <a:rPr lang="fa-IR" sz="3200" dirty="0" smtClean="0">
                <a:cs typeface="B Titr" pitchFamily="2" charset="-78"/>
              </a:rPr>
              <a:t> </a:t>
            </a:r>
            <a:r>
              <a:rPr lang="fa-IR" sz="3200" dirty="0" smtClean="0">
                <a:cs typeface="B Titr" pitchFamily="2" charset="-78"/>
              </a:rPr>
              <a:t>یونیزاسیون دراثر تابش اشعه پر انرژی</a:t>
            </a:r>
            <a:endParaRPr lang="en-US" sz="3200"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pPr rtl="1"/>
            <a:r>
              <a:rPr lang="fa-IR" dirty="0" smtClean="0"/>
              <a:t>فقط برخی از اشعه های نوری قابلیت ایجاد یونیزاسیون دارند.نورهای </a:t>
            </a:r>
            <a:r>
              <a:rPr lang="fa-IR" dirty="0" smtClean="0"/>
              <a:t>مرئی </a:t>
            </a:r>
            <a:r>
              <a:rPr lang="fa-IR" dirty="0" smtClean="0"/>
              <a:t>یونیزاسیون </a:t>
            </a:r>
            <a:r>
              <a:rPr lang="fa-IR" dirty="0" smtClean="0"/>
              <a:t>ندارند. </a:t>
            </a:r>
            <a:r>
              <a:rPr lang="fa-IR" dirty="0" smtClean="0"/>
              <a:t>( </a:t>
            </a:r>
            <a:r>
              <a:rPr lang="fa-IR" dirty="0" smtClean="0"/>
              <a:t>یونیزاسیون </a:t>
            </a:r>
            <a:r>
              <a:rPr lang="fa-IR" dirty="0" smtClean="0"/>
              <a:t>چند مرحله ای)</a:t>
            </a:r>
          </a:p>
          <a:p>
            <a:pPr rtl="1"/>
            <a:r>
              <a:rPr lang="fa-IR" dirty="0" smtClean="0"/>
              <a:t>موج نور=</a:t>
            </a:r>
            <a:r>
              <a:rPr lang="en-US" dirty="0" smtClean="0"/>
              <a:t>f,</a:t>
            </a:r>
            <a:r>
              <a:rPr lang="el-GR" dirty="0" smtClean="0"/>
              <a:t>λ</a:t>
            </a:r>
            <a:endParaRPr lang="fa-IR" dirty="0" smtClean="0"/>
          </a:p>
          <a:p>
            <a:pPr rtl="1"/>
            <a:r>
              <a:rPr lang="fa-IR" dirty="0" smtClean="0"/>
              <a:t>نورهای اشعه ماوراء بنفش،اشعه </a:t>
            </a:r>
            <a:r>
              <a:rPr lang="en-US" dirty="0" smtClean="0"/>
              <a:t>X</a:t>
            </a:r>
            <a:r>
              <a:rPr lang="fa-IR" dirty="0" smtClean="0"/>
              <a:t> (معمولا قابلیت یونیزاسیون تک مرحله ای دارند).</a:t>
            </a:r>
          </a:p>
          <a:p>
            <a:pPr rtl="1"/>
            <a:r>
              <a:rPr lang="en-US" dirty="0" smtClean="0"/>
              <a:t>WP⋝WI   </a:t>
            </a:r>
            <a:r>
              <a:rPr lang="fa-IR" dirty="0" smtClean="0"/>
              <a:t> انرژی فوتون⇐انرژی لازم برای یونیزاسیون گاز</a:t>
            </a:r>
          </a:p>
          <a:p>
            <a:pPr rtl="1"/>
            <a:r>
              <a:rPr lang="en-US" dirty="0" smtClean="0"/>
              <a:t>WI </a:t>
            </a:r>
            <a:r>
              <a:rPr lang="fa-IR" dirty="0" smtClean="0"/>
              <a:t>برای هر اتمی مشخص است.</a:t>
            </a:r>
            <a:endParaRPr lang="en-US" dirty="0" smtClean="0"/>
          </a:p>
          <a:p>
            <a:pPr rtl="1"/>
            <a:r>
              <a:rPr lang="en-US" dirty="0" err="1" smtClean="0"/>
              <a:t>hf⋝WI</a:t>
            </a:r>
            <a:r>
              <a:rPr lang="fa-IR" dirty="0" smtClean="0"/>
              <a:t> ثابت پلانک  </a:t>
            </a:r>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78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62400" y="4876800"/>
            <a:ext cx="2324100" cy="685800"/>
          </a:xfrm>
          <a:prstGeom prst="rect">
            <a:avLst/>
          </a:prstGeom>
          <a:noFill/>
        </p:spPr>
      </p:pic>
      <p:sp>
        <p:nvSpPr>
          <p:cNvPr id="10" name="Footer Placeholder 9"/>
          <p:cNvSpPr>
            <a:spLocks noGrp="1"/>
          </p:cNvSpPr>
          <p:nvPr>
            <p:ph type="ftr" sz="quarter" idx="11"/>
          </p:nvPr>
        </p:nvSpPr>
        <p:spPr/>
        <p:txBody>
          <a:bodyPr/>
          <a:lstStyle/>
          <a:p>
            <a:r>
              <a:rPr lang="en-US" smtClean="0"/>
              <a:t>Engineer mojtaba Nouri</a:t>
            </a:r>
            <a:endParaRPr lang="en-US"/>
          </a:p>
        </p:txBody>
      </p:sp>
      <p:sp>
        <p:nvSpPr>
          <p:cNvPr id="11" name="Slide Number Placeholder 10"/>
          <p:cNvSpPr>
            <a:spLocks noGrp="1"/>
          </p:cNvSpPr>
          <p:nvPr>
            <p:ph type="sldNum" sz="quarter" idx="12"/>
          </p:nvPr>
        </p:nvSpPr>
        <p:spPr/>
        <p:txBody>
          <a:bodyPr/>
          <a:lstStyle/>
          <a:p>
            <a:fld id="{824798C8-2A48-4440-AA64-61C3B2E6F9AC}"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normAutofit/>
          </a:bodyPr>
          <a:lstStyle/>
          <a:p>
            <a:pPr algn="ctr" rtl="1"/>
            <a:r>
              <a:rPr lang="fa-IR" sz="3200" dirty="0" smtClean="0">
                <a:cs typeface="B Titr" pitchFamily="2" charset="-78"/>
              </a:rPr>
              <a:t>یونیزاسیون </a:t>
            </a:r>
            <a:r>
              <a:rPr lang="fa-IR" sz="3200" dirty="0" smtClean="0">
                <a:cs typeface="B Titr" pitchFamily="2" charset="-78"/>
              </a:rPr>
              <a:t>نوری یا</a:t>
            </a:r>
            <a:r>
              <a:rPr lang="fa-IR" sz="3200" dirty="0" smtClean="0">
                <a:cs typeface="B Titr" pitchFamily="2" charset="-78"/>
              </a:rPr>
              <a:t> </a:t>
            </a:r>
            <a:r>
              <a:rPr lang="fa-IR" sz="3200" dirty="0" smtClean="0">
                <a:cs typeface="B Titr" pitchFamily="2" charset="-78"/>
              </a:rPr>
              <a:t>یونیزاسیون دراثر تابش اشعه پر انرژی</a:t>
            </a:r>
            <a:endParaRPr lang="en-US" sz="3200"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pPr rtl="1"/>
            <a:r>
              <a:rPr lang="fa-IR" dirty="0" smtClean="0"/>
              <a:t>فقط برخی از اشعه های نوری قابلیت ایجاد یونیزاسیون دارند.نورهای </a:t>
            </a:r>
            <a:r>
              <a:rPr lang="fa-IR" dirty="0" smtClean="0"/>
              <a:t>مرئی </a:t>
            </a:r>
            <a:r>
              <a:rPr lang="fa-IR" dirty="0" smtClean="0"/>
              <a:t>یونیزاسیون </a:t>
            </a:r>
            <a:r>
              <a:rPr lang="fa-IR" dirty="0" smtClean="0"/>
              <a:t>ندارند. </a:t>
            </a:r>
            <a:r>
              <a:rPr lang="fa-IR" dirty="0" smtClean="0"/>
              <a:t>( </a:t>
            </a:r>
            <a:r>
              <a:rPr lang="fa-IR" dirty="0" smtClean="0"/>
              <a:t>یونیزاسیون </a:t>
            </a:r>
            <a:r>
              <a:rPr lang="fa-IR" dirty="0" smtClean="0"/>
              <a:t>چند مرحله ای)</a:t>
            </a:r>
          </a:p>
          <a:p>
            <a:pPr rtl="1"/>
            <a:r>
              <a:rPr lang="fa-IR" dirty="0" smtClean="0"/>
              <a:t>موج نور=</a:t>
            </a:r>
            <a:r>
              <a:rPr lang="en-US" dirty="0" smtClean="0"/>
              <a:t>f,</a:t>
            </a:r>
            <a:r>
              <a:rPr lang="el-GR" dirty="0" smtClean="0"/>
              <a:t>λ</a:t>
            </a:r>
            <a:endParaRPr lang="fa-IR" dirty="0" smtClean="0"/>
          </a:p>
          <a:p>
            <a:pPr rtl="1"/>
            <a:r>
              <a:rPr lang="fa-IR" dirty="0" smtClean="0"/>
              <a:t>نورهای اشعه ماوراء بنفش،اشعه </a:t>
            </a:r>
            <a:r>
              <a:rPr lang="en-US" dirty="0" smtClean="0"/>
              <a:t>X</a:t>
            </a:r>
            <a:r>
              <a:rPr lang="fa-IR" dirty="0" smtClean="0"/>
              <a:t> (معمولا قابلیت یونیزاسیون تک مرحله ای دارند).</a:t>
            </a:r>
          </a:p>
          <a:p>
            <a:pPr rtl="1"/>
            <a:r>
              <a:rPr lang="en-US" dirty="0" smtClean="0"/>
              <a:t>WP⋝WI   </a:t>
            </a:r>
            <a:r>
              <a:rPr lang="fa-IR" dirty="0" smtClean="0"/>
              <a:t> انرژی فوتون⇐انرژی لازم برای یونیزاسیون گاز</a:t>
            </a:r>
          </a:p>
          <a:p>
            <a:pPr rtl="1"/>
            <a:r>
              <a:rPr lang="en-US" dirty="0" smtClean="0"/>
              <a:t>WI </a:t>
            </a:r>
            <a:r>
              <a:rPr lang="fa-IR" dirty="0" smtClean="0"/>
              <a:t>برای هر اتمی مشخص است.</a:t>
            </a:r>
            <a:endParaRPr lang="en-US" dirty="0" smtClean="0"/>
          </a:p>
          <a:p>
            <a:pPr rtl="1"/>
            <a:r>
              <a:rPr lang="en-US" dirty="0" err="1" smtClean="0"/>
              <a:t>hf⋝WI</a:t>
            </a:r>
            <a:r>
              <a:rPr lang="fa-IR" dirty="0" smtClean="0"/>
              <a:t> ثابت پلانک  </a:t>
            </a:r>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78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62400" y="4876800"/>
            <a:ext cx="2324100" cy="685800"/>
          </a:xfrm>
          <a:prstGeom prst="rect">
            <a:avLst/>
          </a:prstGeom>
          <a:noFill/>
        </p:spPr>
      </p:pic>
      <p:sp>
        <p:nvSpPr>
          <p:cNvPr id="8" name="Footer Placeholder 7"/>
          <p:cNvSpPr>
            <a:spLocks noGrp="1"/>
          </p:cNvSpPr>
          <p:nvPr>
            <p:ph type="ftr" sz="quarter" idx="11"/>
          </p:nvPr>
        </p:nvSpPr>
        <p:spPr/>
        <p:txBody>
          <a:bodyPr/>
          <a:lstStyle/>
          <a:p>
            <a:r>
              <a:rPr lang="en-US" smtClean="0"/>
              <a:t>Engineer mojtaba Nouri</a:t>
            </a:r>
            <a:endParaRPr lang="en-US"/>
          </a:p>
        </p:txBody>
      </p:sp>
      <p:sp>
        <p:nvSpPr>
          <p:cNvPr id="9" name="Slide Number Placeholder 8"/>
          <p:cNvSpPr>
            <a:spLocks noGrp="1"/>
          </p:cNvSpPr>
          <p:nvPr>
            <p:ph type="sldNum" sz="quarter" idx="12"/>
          </p:nvPr>
        </p:nvSpPr>
        <p:spPr/>
        <p:txBody>
          <a:bodyPr/>
          <a:lstStyle/>
          <a:p>
            <a:fld id="{824798C8-2A48-4440-AA64-61C3B2E6F9AC}"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1"/>
            <a:ext cx="8534400" cy="1295399"/>
          </a:xfrm>
        </p:spPr>
        <p:txBody>
          <a:bodyPr/>
          <a:lstStyle/>
          <a:p>
            <a:pPr algn="ct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END</a:t>
            </a:r>
            <a:endParaRPr lang="en-US" dirty="0"/>
          </a:p>
        </p:txBody>
      </p:sp>
      <p:sp>
        <p:nvSpPr>
          <p:cNvPr id="3" name="Subtitle 2"/>
          <p:cNvSpPr>
            <a:spLocks noGrp="1"/>
          </p:cNvSpPr>
          <p:nvPr>
            <p:ph type="subTitle" idx="1"/>
          </p:nvPr>
        </p:nvSpPr>
        <p:spPr>
          <a:xfrm>
            <a:off x="381000" y="1600200"/>
            <a:ext cx="8534400" cy="5029200"/>
          </a:xfrm>
        </p:spPr>
        <p:txBody>
          <a:bodyPr/>
          <a:lstStyle/>
          <a:p>
            <a:pPr rtl="1"/>
            <a:endParaRPr lang="en-US" sz="1400" dirty="0" smtClean="0">
              <a:latin typeface="Simplified Arabic" pitchFamily="18" charset="-78"/>
              <a:cs typeface="B Nasim" pitchFamily="2" charset="-78"/>
            </a:endParaRPr>
          </a:p>
          <a:p>
            <a:pPr algn="ctr" rtl="1"/>
            <a:r>
              <a:rPr lang="fa-IR" sz="2800" dirty="0" smtClean="0">
                <a:latin typeface="Times New Roman" pitchFamily="18" charset="0"/>
                <a:cs typeface="Times New Roman" pitchFamily="18" charset="0"/>
              </a:rPr>
              <a:t> </a:t>
            </a:r>
            <a:r>
              <a:rPr lang="en-US" sz="2800" b="1" i="1" u="sng" dirty="0" smtClean="0">
                <a:latin typeface="Times New Roman" pitchFamily="18" charset="0"/>
                <a:cs typeface="Times New Roman" pitchFamily="18" charset="0"/>
              </a:rPr>
              <a:t>HAPPY NEW YEAR</a:t>
            </a:r>
          </a:p>
          <a:p>
            <a:pPr algn="ctr" rtl="1"/>
            <a:r>
              <a:rPr lang="en-US" sz="2800" b="1" i="1" u="sng" dirty="0" smtClean="0">
                <a:latin typeface="Times New Roman" pitchFamily="18" charset="0"/>
                <a:cs typeface="Times New Roman" pitchFamily="18" charset="0"/>
              </a:rPr>
              <a:t>HAPPY NATURE DAY</a:t>
            </a:r>
          </a:p>
          <a:p>
            <a:pPr algn="ctr" rtl="1"/>
            <a:r>
              <a:rPr lang="en-US" sz="2800" b="1" i="1" u="sng" dirty="0" smtClean="0">
                <a:latin typeface="Times New Roman" pitchFamily="18" charset="0"/>
                <a:cs typeface="Times New Roman" pitchFamily="18" charset="0"/>
              </a:rPr>
              <a:t>WE WILL BEAT CORONAVIRUS</a:t>
            </a:r>
          </a:p>
          <a:p>
            <a:pPr algn="ctr" rtl="1"/>
            <a:r>
              <a:rPr lang="en-US" sz="2800" b="1" i="1" u="sng" dirty="0" smtClean="0">
                <a:latin typeface="Times New Roman" pitchFamily="18" charset="0"/>
                <a:cs typeface="Times New Roman" pitchFamily="18" charset="0"/>
              </a:rPr>
              <a:t>WE WILL DEFEAT CORONAVIRUS</a:t>
            </a:r>
          </a:p>
          <a:p>
            <a:pPr algn="ctr" rtl="1"/>
            <a:r>
              <a:rPr lang="en-US" sz="2800" b="1" i="1" u="sng" dirty="0" smtClean="0">
                <a:latin typeface="Times New Roman" pitchFamily="18" charset="0"/>
                <a:cs typeface="Times New Roman" pitchFamily="18" charset="0"/>
              </a:rPr>
              <a:t>IF GOD WILLING</a:t>
            </a:r>
            <a:r>
              <a:rPr lang="en-US" sz="2800" b="1" i="1" u="sng" dirty="0" smtClean="0">
                <a:latin typeface="Simplified Arabic" pitchFamily="18" charset="-78"/>
                <a:cs typeface="B Nasim" pitchFamily="2" charset="-78"/>
              </a:rPr>
              <a:t>.</a:t>
            </a:r>
          </a:p>
          <a:p>
            <a:pPr algn="ctr" rtl="1"/>
            <a:r>
              <a:rPr lang="en-US" sz="2800" b="1" i="1" u="sng" dirty="0" smtClean="0">
                <a:latin typeface="Times New Roman" pitchFamily="18" charset="0"/>
                <a:cs typeface="Times New Roman" pitchFamily="18" charset="0"/>
              </a:rPr>
              <a:t>SO LONG.</a:t>
            </a:r>
          </a:p>
          <a:p>
            <a:endParaRPr lang="en-US" dirty="0"/>
          </a:p>
        </p:txBody>
      </p:sp>
      <p:sp>
        <p:nvSpPr>
          <p:cNvPr id="7" name="Footer Placeholder 6"/>
          <p:cNvSpPr>
            <a:spLocks noGrp="1"/>
          </p:cNvSpPr>
          <p:nvPr>
            <p:ph type="ftr" sz="quarter" idx="11"/>
          </p:nvPr>
        </p:nvSpPr>
        <p:spPr/>
        <p:txBody>
          <a:bodyPr/>
          <a:lstStyle/>
          <a:p>
            <a:r>
              <a:rPr lang="en-US" dirty="0" smtClean="0"/>
              <a:t>Engineer </a:t>
            </a:r>
            <a:r>
              <a:rPr lang="en-US" dirty="0" err="1" smtClean="0"/>
              <a:t>mojtaba</a:t>
            </a:r>
            <a:r>
              <a:rPr lang="en-US" dirty="0" smtClean="0"/>
              <a:t> </a:t>
            </a:r>
            <a:r>
              <a:rPr lang="en-US" dirty="0" err="1" smtClean="0"/>
              <a:t>Nouri</a:t>
            </a:r>
            <a:endParaRPr lang="en-US" dirty="0"/>
          </a:p>
        </p:txBody>
      </p:sp>
      <p:sp>
        <p:nvSpPr>
          <p:cNvPr id="6" name="Slide Number Placeholder 5"/>
          <p:cNvSpPr>
            <a:spLocks noGrp="1"/>
          </p:cNvSpPr>
          <p:nvPr>
            <p:ph type="sldNum" sz="quarter" idx="12"/>
          </p:nvPr>
        </p:nvSpPr>
        <p:spPr/>
        <p:txBody>
          <a:bodyPr/>
          <a:lstStyle/>
          <a:p>
            <a:fld id="{824798C8-2A48-4440-AA64-61C3B2E6F9AC}" type="slidenum">
              <a:rPr lang="en-US" smtClean="0"/>
              <a:pPr/>
              <a:t>24</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a:r>
              <a:rPr lang="fa-IR" dirty="0" smtClean="0">
                <a:cs typeface="B Titr" pitchFamily="2" charset="-78"/>
              </a:rPr>
              <a:t>رفتارمکانیکی ماده عایقی</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r>
              <a:rPr lang="fa-IR" dirty="0" smtClean="0">
                <a:cs typeface="B Nazanin" pitchFamily="2" charset="-78"/>
              </a:rPr>
              <a:t>استحکام ماده عایقی ،نیاز اصلی واساسی آن می باشد.ضریب کشسانی برای یک ساختمان سخت ،باید بالا وبرای یک سیستم عایقی باید پایین باشد.</a:t>
            </a:r>
          </a:p>
          <a:p>
            <a:r>
              <a:rPr lang="fa-IR" dirty="0" smtClean="0">
                <a:cs typeface="B Nazanin" pitchFamily="2" charset="-78"/>
              </a:rPr>
              <a:t>به عنوان مثال باید لبه شکاف شیارها در ماشین های الکتریکی باید به اندازه کافی سفت باشد تا بدون شکستن تا بخورد ونیز باید لبه شکاف در مقابل ورقه ورقه شدن، ارتعاش ،تاثیر شیمیایی روغن جلای بکار رفته ،اثر افزایش دما،جذب رطوبت و غیره مقاومت کند .</a:t>
            </a:r>
          </a:p>
          <a:p>
            <a:r>
              <a:rPr lang="fa-IR" dirty="0" smtClean="0">
                <a:cs typeface="B Nazanin" pitchFamily="2" charset="-78"/>
              </a:rPr>
              <a:t>جلای عایقی باید کاملا به سیم پیچها چسبیده باشد والاستسیته لازم برای انبساط را داشته باشد تا بر اثر تغییر دما،مس ها بتوانند بهم برسند.</a:t>
            </a:r>
          </a:p>
          <a:p>
            <a:endParaRPr lang="fa-IR" dirty="0" smtClean="0"/>
          </a:p>
          <a:p>
            <a:endParaRPr lang="en-US" dirty="0"/>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رفتار گرمایی ماده عایقی</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r>
              <a:rPr lang="fa-IR" dirty="0" smtClean="0">
                <a:cs typeface="B Nazanin" pitchFamily="2" charset="-78"/>
              </a:rPr>
              <a:t>در به کارگیری بسیاری از عایقها به نوعی از مواد عایقی نیاز است که در یک دوره کوتاه اضافه بار ودر دماههای بسیار بالا منبسط نگردند .</a:t>
            </a:r>
          </a:p>
          <a:p>
            <a:r>
              <a:rPr lang="fa-IR" dirty="0" smtClean="0">
                <a:cs typeface="B Nazanin" pitchFamily="2" charset="-78"/>
              </a:rPr>
              <a:t>معمولا ویژگیهای فیزیکی مواد با افزایش دما،تغییر می کنند.</a:t>
            </a:r>
          </a:p>
          <a:p>
            <a:r>
              <a:rPr lang="fa-IR" dirty="0" smtClean="0">
                <a:cs typeface="B Nazanin" pitchFamily="2" charset="-78"/>
              </a:rPr>
              <a:t>یک ماده عایقی از نوع ترموپلاستیک ،نباید دمای عملکرد آن (حتی برای یک زمان کوتاه )به نقطه ذوب آن برسد.</a:t>
            </a:r>
          </a:p>
          <a:p>
            <a:pPr rtl="1"/>
            <a:r>
              <a:rPr lang="fa-IR" dirty="0" smtClean="0">
                <a:cs typeface="B Nazanin" pitchFamily="2" charset="-78"/>
              </a:rPr>
              <a:t>وقتی مواد عایقی برای مدت طولانی تری در معرض حرارت قرار می گیرند،ترکیب شیمیایی آنها تغییر می کند.</a:t>
            </a:r>
          </a:p>
          <a:p>
            <a:pPr rtl="1"/>
            <a:r>
              <a:rPr lang="fa-IR" dirty="0" smtClean="0">
                <a:cs typeface="B Nazanin" pitchFamily="2" charset="-78"/>
              </a:rPr>
              <a:t>این تغییر شیمیایی باعث تغییر ویژگیهای فیزیکی از حالت مجاز به حالت غیر مجاز می شود ودر نتیجه کهنگی و فرسودگی ماده را به همراه خواهد داشت.</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رفتار گرمایی ماده عایقی</a:t>
            </a:r>
            <a:endParaRPr lang="en-US" dirty="0"/>
          </a:p>
        </p:txBody>
      </p:sp>
      <p:sp>
        <p:nvSpPr>
          <p:cNvPr id="3" name="Subtitle 2"/>
          <p:cNvSpPr>
            <a:spLocks noGrp="1"/>
          </p:cNvSpPr>
          <p:nvPr>
            <p:ph type="subTitle" idx="1"/>
          </p:nvPr>
        </p:nvSpPr>
        <p:spPr>
          <a:xfrm>
            <a:off x="228600" y="1752600"/>
            <a:ext cx="8686800" cy="4953000"/>
          </a:xfrm>
        </p:spPr>
        <p:txBody>
          <a:bodyPr/>
          <a:lstStyle/>
          <a:p>
            <a:r>
              <a:rPr lang="fa-IR" dirty="0" smtClean="0">
                <a:cs typeface="B Nazanin" pitchFamily="2" charset="-78"/>
              </a:rPr>
              <a:t>بنابر این می توان گفت،که مدت زمان عملکرد عایق با دمای مطلق آن عایق ،نسبت عکس دارد که نمودار آن برای اغلب عایقها ،یک نمودار تقریبا خطی است .</a:t>
            </a:r>
            <a:endParaRPr lang="en-US" dirty="0">
              <a:cs typeface="B Nazanin" pitchFamily="2" charset="-78"/>
            </a:endParaRPr>
          </a:p>
        </p:txBody>
      </p:sp>
      <p:pic>
        <p:nvPicPr>
          <p:cNvPr id="3074" name="Picture 2"/>
          <p:cNvPicPr>
            <a:picLocks noChangeAspect="1" noChangeArrowheads="1"/>
          </p:cNvPicPr>
          <p:nvPr/>
        </p:nvPicPr>
        <p:blipFill>
          <a:blip r:embed="rId2" cstate="print"/>
          <a:srcRect/>
          <a:stretch>
            <a:fillRect/>
          </a:stretch>
        </p:blipFill>
        <p:spPr bwMode="auto">
          <a:xfrm>
            <a:off x="2133600" y="2743200"/>
            <a:ext cx="5486400" cy="38100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a:r>
              <a:rPr lang="fa-IR" dirty="0" smtClean="0">
                <a:cs typeface="B Titr" pitchFamily="2" charset="-78"/>
              </a:rPr>
              <a:t>رفتار شیمیایی</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r>
              <a:rPr lang="fa-IR" dirty="0" smtClean="0">
                <a:cs typeface="B Nazanin" pitchFamily="2" charset="-78"/>
              </a:rPr>
              <a:t>رفتار شیمیایی به تاثیر محیط روی ماده عایق بستگی دارد.</a:t>
            </a:r>
          </a:p>
          <a:p>
            <a:r>
              <a:rPr lang="fa-IR" dirty="0" smtClean="0">
                <a:cs typeface="B Nazanin" pitchFamily="2" charset="-78"/>
              </a:rPr>
              <a:t>معمولا این محیط همان هوای حامل رطوبت است.</a:t>
            </a:r>
          </a:p>
          <a:p>
            <a:r>
              <a:rPr lang="fa-IR" dirty="0" smtClean="0">
                <a:cs typeface="B Nazanin" pitchFamily="2" charset="-78"/>
              </a:rPr>
              <a:t>اکسیژن موجود در هوا قادر است عایق را به گونه ای اکسید کند که به شکل زیان آوری،ویژگیهای فیزیکی آن از بین رود.</a:t>
            </a:r>
          </a:p>
          <a:p>
            <a:r>
              <a:rPr lang="fa-IR" dirty="0" smtClean="0">
                <a:cs typeface="B Nazanin" pitchFamily="2" charset="-78"/>
              </a:rPr>
              <a:t>اثرات تخریبی روی سطح عایق باعث می شود که مقاومت عایقی پایین بیاید.</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خصوصیات الکتریکی</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pPr rtl="1"/>
            <a:r>
              <a:rPr lang="fa-IR" dirty="0" smtClean="0"/>
              <a:t> ازمهم ترین خصوصیات الکتریکی هر عایقی ،استقامت الکتریکی آن است.</a:t>
            </a:r>
          </a:p>
          <a:p>
            <a:pPr rtl="1"/>
            <a:r>
              <a:rPr lang="fa-IR" dirty="0" smtClean="0"/>
              <a:t>استقامت الکتریکی عایق ها بر حسب حداکثر شدت میدان الکتریکی قابل تحمل آنها سنجیده می شود و معمولا بر حسب </a:t>
            </a:r>
            <a:r>
              <a:rPr lang="en-US" dirty="0" err="1" smtClean="0">
                <a:cs typeface="B Titr" pitchFamily="2" charset="-78"/>
              </a:rPr>
              <a:t>kv</a:t>
            </a:r>
            <a:r>
              <a:rPr lang="en-US" dirty="0" smtClean="0">
                <a:cs typeface="B Titr" pitchFamily="2" charset="-78"/>
              </a:rPr>
              <a:t>/cm</a:t>
            </a:r>
            <a:r>
              <a:rPr lang="fa-IR" dirty="0" smtClean="0">
                <a:cs typeface="B Titr" pitchFamily="2" charset="-78"/>
              </a:rPr>
              <a:t> </a:t>
            </a:r>
            <a:r>
              <a:rPr lang="fa-IR" dirty="0" smtClean="0">
                <a:cs typeface="B Nazanin" pitchFamily="2" charset="-78"/>
              </a:rPr>
              <a:t>بیان</a:t>
            </a:r>
            <a:r>
              <a:rPr lang="fa-IR" dirty="0" smtClean="0">
                <a:cs typeface="B Titr" pitchFamily="2" charset="-78"/>
              </a:rPr>
              <a:t> </a:t>
            </a:r>
            <a:r>
              <a:rPr lang="fa-IR" dirty="0" smtClean="0">
                <a:cs typeface="B Nazanin" pitchFamily="2" charset="-78"/>
              </a:rPr>
              <a:t>می گردد.</a:t>
            </a:r>
          </a:p>
          <a:p>
            <a:pPr rtl="1"/>
            <a:r>
              <a:rPr lang="fa-IR" dirty="0" smtClean="0">
                <a:cs typeface="B Nazanin" pitchFamily="2" charset="-78"/>
              </a:rPr>
              <a:t>ولتاژشکست یک قطعه عایق به ضخامت آن بستگی دارد:لیکن میدان شکست عایق تقریبا مستقل از ضخامت آن است و به جنس عایق بستگی دارد.</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Engineer mojtaba Nouri</a:t>
            </a:r>
            <a:endParaRPr lang="en-US"/>
          </a:p>
        </p:txBody>
      </p:sp>
      <p:sp>
        <p:nvSpPr>
          <p:cNvPr id="5" name="Slide Number Placeholder 4"/>
          <p:cNvSpPr>
            <a:spLocks noGrp="1"/>
          </p:cNvSpPr>
          <p:nvPr>
            <p:ph type="sldNum" sz="quarter" idx="12"/>
          </p:nvPr>
        </p:nvSpPr>
        <p:spPr/>
        <p:txBody>
          <a:bodyPr/>
          <a:lstStyle/>
          <a:p>
            <a:fld id="{824798C8-2A48-4440-AA64-61C3B2E6F9AC}"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عوامل اقتصادی</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28600" y="1752600"/>
            <a:ext cx="8686799" cy="4495799"/>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1470025"/>
          </a:xfrm>
        </p:spPr>
        <p:txBody>
          <a:bodyPr/>
          <a:lstStyle/>
          <a:p>
            <a:pPr algn="ctr" rtl="1"/>
            <a:r>
              <a:rPr lang="fa-IR" dirty="0" smtClean="0">
                <a:cs typeface="B Titr" pitchFamily="2" charset="-78"/>
              </a:rPr>
              <a:t>طبقه بندی مواد</a:t>
            </a:r>
            <a:endParaRPr lang="en-US" dirty="0">
              <a:cs typeface="B Titr" pitchFamily="2" charset="-78"/>
            </a:endParaRPr>
          </a:p>
        </p:txBody>
      </p:sp>
      <p:sp>
        <p:nvSpPr>
          <p:cNvPr id="3" name="Subtitle 2"/>
          <p:cNvSpPr>
            <a:spLocks noGrp="1"/>
          </p:cNvSpPr>
          <p:nvPr>
            <p:ph type="subTitle" idx="1"/>
          </p:nvPr>
        </p:nvSpPr>
        <p:spPr>
          <a:xfrm>
            <a:off x="228600" y="1752600"/>
            <a:ext cx="8686800" cy="4953000"/>
          </a:xfrm>
        </p:spPr>
        <p:txBody>
          <a:bodyPr/>
          <a:lstStyle/>
          <a:p>
            <a:r>
              <a:rPr lang="fa-IR" dirty="0" smtClean="0"/>
              <a:t>مواد عایقی همیشه برمبنای دمای کار نامی آن ها طبقه بندی می شوند. </a:t>
            </a:r>
          </a:p>
          <a:p>
            <a:r>
              <a:rPr lang="fa-IR" dirty="0" smtClean="0"/>
              <a:t>با ظهور بسیاری از مواد جدید عایقی ،طبقه بندی جدید مواد نیز مانند جدول زیر بوجود آمده است .این دسته بندی بر مبنای دمای نامی عایق هاست .</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762000" y="3200400"/>
            <a:ext cx="7162800" cy="33528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Engineer mojtaba Nouri</a:t>
            </a:r>
            <a:endParaRPr lang="en-US"/>
          </a:p>
        </p:txBody>
      </p:sp>
      <p:sp>
        <p:nvSpPr>
          <p:cNvPr id="6" name="Slide Number Placeholder 5"/>
          <p:cNvSpPr>
            <a:spLocks noGrp="1"/>
          </p:cNvSpPr>
          <p:nvPr>
            <p:ph type="sldNum" sz="quarter" idx="12"/>
          </p:nvPr>
        </p:nvSpPr>
        <p:spPr/>
        <p:txBody>
          <a:bodyPr/>
          <a:lstStyle/>
          <a:p>
            <a:fld id="{824798C8-2A48-4440-AA64-61C3B2E6F9AC}"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220</TotalTime>
  <Words>1413</Words>
  <Application>Microsoft Office PowerPoint</Application>
  <PresentationFormat>On-screen Show (4:3)</PresentationFormat>
  <Paragraphs>148</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عایق وفشار قوی</vt:lpstr>
      <vt:lpstr>ویژگیهای الکتریکی وخواص فیزیکی وشیمیایی مواد عایقی</vt:lpstr>
      <vt:lpstr>رفتارمکانیکی ماده عایقی</vt:lpstr>
      <vt:lpstr>رفتار گرمایی ماده عایقی</vt:lpstr>
      <vt:lpstr>رفتار گرمایی ماده عایقی</vt:lpstr>
      <vt:lpstr>رفتار شیمیایی</vt:lpstr>
      <vt:lpstr>خصوصیات الکتریکی</vt:lpstr>
      <vt:lpstr>عوامل اقتصادی</vt:lpstr>
      <vt:lpstr>طبقه بندی مواد</vt:lpstr>
      <vt:lpstr>طبقه بندی مواد</vt:lpstr>
      <vt:lpstr>طبقه بندی مواد</vt:lpstr>
      <vt:lpstr>عایق های گازی</vt:lpstr>
      <vt:lpstr>عایق های گازی</vt:lpstr>
      <vt:lpstr>عایق های گازی</vt:lpstr>
      <vt:lpstr>یونیزاسیون در گازها</vt:lpstr>
      <vt:lpstr>یونیزاسیون در گازها</vt:lpstr>
      <vt:lpstr>یونیزاسیون در گازها</vt:lpstr>
      <vt:lpstr>ترکیب مجدد</vt:lpstr>
      <vt:lpstr>انواع یونیزاسیون در گازها</vt:lpstr>
      <vt:lpstr>یونیزاسیون در اثر برخورد الکترون به اتم یا مولکول</vt:lpstr>
      <vt:lpstr>یونیزاسیون حرارتی</vt:lpstr>
      <vt:lpstr>یونیزاسیون نوری یا یونیزاسیون دراثر تابش اشعه پر انرژی</vt:lpstr>
      <vt:lpstr>یونیزاسیون نوری یا یونیزاسیون دراثر تابش اشعه پر انرژی</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عایق وفشار قوی</dc:title>
  <dc:creator>h</dc:creator>
  <cp:lastModifiedBy>h</cp:lastModifiedBy>
  <cp:revision>23</cp:revision>
  <dcterms:created xsi:type="dcterms:W3CDTF">2007-10-30T06:06:32Z</dcterms:created>
  <dcterms:modified xsi:type="dcterms:W3CDTF">2007-10-30T09:59:22Z</dcterms:modified>
</cp:coreProperties>
</file>