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4" r:id="rId1"/>
  </p:sldMasterIdLst>
  <p:notesMasterIdLst>
    <p:notesMasterId r:id="rId192"/>
  </p:notesMasterIdLst>
  <p:sldIdLst>
    <p:sldId id="256" r:id="rId2"/>
    <p:sldId id="257" r:id="rId3"/>
    <p:sldId id="286" r:id="rId4"/>
    <p:sldId id="274" r:id="rId5"/>
    <p:sldId id="259" r:id="rId6"/>
    <p:sldId id="258" r:id="rId7"/>
    <p:sldId id="260" r:id="rId8"/>
    <p:sldId id="262" r:id="rId9"/>
    <p:sldId id="264" r:id="rId10"/>
    <p:sldId id="267" r:id="rId11"/>
    <p:sldId id="270" r:id="rId12"/>
    <p:sldId id="272" r:id="rId13"/>
    <p:sldId id="273"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Lst>
  <p:sldSz cx="9144000" cy="6858000" type="screen4x3"/>
  <p:notesSz cx="6858000" cy="9723438"/>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000FF"/>
    <a:srgbClr val="FF3399"/>
    <a:srgbClr val="FFCCFF"/>
    <a:srgbClr val="00FF0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62" autoAdjust="0"/>
    <p:restoredTop sz="94673" autoAdjust="0"/>
  </p:normalViewPr>
  <p:slideViewPr>
    <p:cSldViewPr>
      <p:cViewPr varScale="1">
        <p:scale>
          <a:sx n="69" d="100"/>
          <a:sy n="69"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4" Type="http://schemas.openxmlformats.org/officeDocument/2006/relationships/image" Target="../media/image12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4" Type="http://schemas.openxmlformats.org/officeDocument/2006/relationships/image" Target="../media/image125.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29.wmf"/><Relationship Id="rId7" Type="http://schemas.openxmlformats.org/officeDocument/2006/relationships/image" Target="../media/image133.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4" Type="http://schemas.openxmlformats.org/officeDocument/2006/relationships/image" Target="../media/image1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4" Type="http://schemas.openxmlformats.org/officeDocument/2006/relationships/image" Target="../media/image14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 Id="rId4" Type="http://schemas.openxmlformats.org/officeDocument/2006/relationships/image" Target="../media/image154.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4" Type="http://schemas.openxmlformats.org/officeDocument/2006/relationships/image" Target="../media/image15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5" Type="http://schemas.openxmlformats.org/officeDocument/2006/relationships/image" Target="../media/image166.wmf"/><Relationship Id="rId4" Type="http://schemas.openxmlformats.org/officeDocument/2006/relationships/image" Target="../media/image165.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4" Type="http://schemas.openxmlformats.org/officeDocument/2006/relationships/image" Target="../media/image178.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image" Target="../media/image184.wmf"/><Relationship Id="rId7" Type="http://schemas.openxmlformats.org/officeDocument/2006/relationships/image" Target="../media/image188.wmf"/><Relationship Id="rId2" Type="http://schemas.openxmlformats.org/officeDocument/2006/relationships/image" Target="../media/image183.wmf"/><Relationship Id="rId1" Type="http://schemas.openxmlformats.org/officeDocument/2006/relationships/image" Target="../media/image182.wmf"/><Relationship Id="rId6" Type="http://schemas.openxmlformats.org/officeDocument/2006/relationships/image" Target="../media/image187.wmf"/><Relationship Id="rId5" Type="http://schemas.openxmlformats.org/officeDocument/2006/relationships/image" Target="../media/image186.wmf"/><Relationship Id="rId4" Type="http://schemas.openxmlformats.org/officeDocument/2006/relationships/image" Target="../media/image185.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5.wmf"/><Relationship Id="rId2" Type="http://schemas.openxmlformats.org/officeDocument/2006/relationships/image" Target="../media/image194.wmf"/><Relationship Id="rId1" Type="http://schemas.openxmlformats.org/officeDocument/2006/relationships/image" Target="../media/image193.wmf"/><Relationship Id="rId5" Type="http://schemas.openxmlformats.org/officeDocument/2006/relationships/image" Target="../media/image197.wmf"/><Relationship Id="rId4" Type="http://schemas.openxmlformats.org/officeDocument/2006/relationships/image" Target="../media/image196.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00.wmf"/><Relationship Id="rId2" Type="http://schemas.openxmlformats.org/officeDocument/2006/relationships/image" Target="../media/image199.wmf"/><Relationship Id="rId1" Type="http://schemas.openxmlformats.org/officeDocument/2006/relationships/image" Target="../media/image198.wmf"/><Relationship Id="rId5" Type="http://schemas.openxmlformats.org/officeDocument/2006/relationships/image" Target="../media/image202.wmf"/><Relationship Id="rId4" Type="http://schemas.openxmlformats.org/officeDocument/2006/relationships/image" Target="../media/image201.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4" Type="http://schemas.openxmlformats.org/officeDocument/2006/relationships/image" Target="../media/image206.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08.wmf"/><Relationship Id="rId1" Type="http://schemas.openxmlformats.org/officeDocument/2006/relationships/image" Target="../media/image207.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0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13.wmf"/><Relationship Id="rId1" Type="http://schemas.openxmlformats.org/officeDocument/2006/relationships/image" Target="../media/image212.wmf"/><Relationship Id="rId4" Type="http://schemas.openxmlformats.org/officeDocument/2006/relationships/image" Target="../media/image215.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18.wmf"/><Relationship Id="rId2" Type="http://schemas.openxmlformats.org/officeDocument/2006/relationships/image" Target="../media/image217.wmf"/><Relationship Id="rId1" Type="http://schemas.openxmlformats.org/officeDocument/2006/relationships/image" Target="../media/image216.wmf"/><Relationship Id="rId5" Type="http://schemas.openxmlformats.org/officeDocument/2006/relationships/image" Target="../media/image220.wmf"/><Relationship Id="rId4" Type="http://schemas.openxmlformats.org/officeDocument/2006/relationships/image" Target="../media/image219.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image" Target="../media/image222.wmf"/><Relationship Id="rId1" Type="http://schemas.openxmlformats.org/officeDocument/2006/relationships/image" Target="../media/image221.wmf"/><Relationship Id="rId4" Type="http://schemas.openxmlformats.org/officeDocument/2006/relationships/image" Target="../media/image224.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226.wmf"/><Relationship Id="rId1" Type="http://schemas.openxmlformats.org/officeDocument/2006/relationships/image" Target="../media/image225.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9.wmf"/><Relationship Id="rId4" Type="http://schemas.openxmlformats.org/officeDocument/2006/relationships/image" Target="../media/image232.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35.wmf"/><Relationship Id="rId2" Type="http://schemas.openxmlformats.org/officeDocument/2006/relationships/image" Target="../media/image234.wmf"/><Relationship Id="rId1" Type="http://schemas.openxmlformats.org/officeDocument/2006/relationships/image" Target="../media/image233.wmf"/><Relationship Id="rId4" Type="http://schemas.openxmlformats.org/officeDocument/2006/relationships/image" Target="../media/image236.wmf"/></Relationships>
</file>

<file path=ppt/drawings/_rels/vmlDrawing68.v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image" Target="../media/image239.wmf"/><Relationship Id="rId7" Type="http://schemas.openxmlformats.org/officeDocument/2006/relationships/image" Target="../media/image243.wmf"/><Relationship Id="rId2" Type="http://schemas.openxmlformats.org/officeDocument/2006/relationships/image" Target="../media/image238.wmf"/><Relationship Id="rId1" Type="http://schemas.openxmlformats.org/officeDocument/2006/relationships/image" Target="../media/image237.wmf"/><Relationship Id="rId6" Type="http://schemas.openxmlformats.org/officeDocument/2006/relationships/image" Target="../media/image242.wmf"/><Relationship Id="rId5" Type="http://schemas.openxmlformats.org/officeDocument/2006/relationships/image" Target="../media/image241.wmf"/><Relationship Id="rId4" Type="http://schemas.openxmlformats.org/officeDocument/2006/relationships/image" Target="../media/image240.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4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247.wmf"/><Relationship Id="rId1" Type="http://schemas.openxmlformats.org/officeDocument/2006/relationships/image" Target="../media/image24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 Id="rId4" Type="http://schemas.openxmlformats.org/officeDocument/2006/relationships/image" Target="../media/image251.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254.wmf"/><Relationship Id="rId2" Type="http://schemas.openxmlformats.org/officeDocument/2006/relationships/image" Target="../media/image253.wmf"/><Relationship Id="rId1" Type="http://schemas.openxmlformats.org/officeDocument/2006/relationships/image" Target="../media/image252.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257.wmf"/><Relationship Id="rId2" Type="http://schemas.openxmlformats.org/officeDocument/2006/relationships/image" Target="../media/image256.wmf"/><Relationship Id="rId1" Type="http://schemas.openxmlformats.org/officeDocument/2006/relationships/image" Target="../media/image25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259.wmf"/><Relationship Id="rId1" Type="http://schemas.openxmlformats.org/officeDocument/2006/relationships/image" Target="../media/image258.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62.wmf"/><Relationship Id="rId2" Type="http://schemas.openxmlformats.org/officeDocument/2006/relationships/image" Target="../media/image261.wmf"/><Relationship Id="rId1" Type="http://schemas.openxmlformats.org/officeDocument/2006/relationships/image" Target="../media/image260.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4" Type="http://schemas.openxmlformats.org/officeDocument/2006/relationships/image" Target="../media/image266.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70.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277.wmf"/><Relationship Id="rId2" Type="http://schemas.openxmlformats.org/officeDocument/2006/relationships/image" Target="../media/image276.wmf"/><Relationship Id="rId1" Type="http://schemas.openxmlformats.org/officeDocument/2006/relationships/image" Target="../media/image275.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7.wmf"/><Relationship Id="rId1" Type="http://schemas.openxmlformats.org/officeDocument/2006/relationships/image" Target="../media/image278.wmf"/><Relationship Id="rId4" Type="http://schemas.openxmlformats.org/officeDocument/2006/relationships/image" Target="../media/image280.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283.wmf"/><Relationship Id="rId2" Type="http://schemas.openxmlformats.org/officeDocument/2006/relationships/image" Target="../media/image282.wmf"/><Relationship Id="rId1" Type="http://schemas.openxmlformats.org/officeDocument/2006/relationships/image" Target="../media/image281.wmf"/><Relationship Id="rId4" Type="http://schemas.openxmlformats.org/officeDocument/2006/relationships/image" Target="../media/image284.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image" Target="../media/image286.wmf"/><Relationship Id="rId1" Type="http://schemas.openxmlformats.org/officeDocument/2006/relationships/image" Target="../media/image285.wmf"/><Relationship Id="rId5" Type="http://schemas.openxmlformats.org/officeDocument/2006/relationships/image" Target="../media/image289.wmf"/><Relationship Id="rId4" Type="http://schemas.openxmlformats.org/officeDocument/2006/relationships/image" Target="../media/image288.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90.wmf"/><Relationship Id="rId1" Type="http://schemas.openxmlformats.org/officeDocument/2006/relationships/image" Target="../media/image277.wmf"/><Relationship Id="rId4" Type="http://schemas.openxmlformats.org/officeDocument/2006/relationships/image" Target="../media/image292.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295.wmf"/><Relationship Id="rId2" Type="http://schemas.openxmlformats.org/officeDocument/2006/relationships/image" Target="../media/image294.wmf"/><Relationship Id="rId1" Type="http://schemas.openxmlformats.org/officeDocument/2006/relationships/image" Target="../media/image293.wmf"/></Relationships>
</file>

<file path=ppt/drawings/_rels/vmlDrawing87.vml.rels><?xml version="1.0" encoding="UTF-8" standalone="yes"?>
<Relationships xmlns="http://schemas.openxmlformats.org/package/2006/relationships"><Relationship Id="rId2" Type="http://schemas.openxmlformats.org/officeDocument/2006/relationships/image" Target="../media/image297.wmf"/><Relationship Id="rId1" Type="http://schemas.openxmlformats.org/officeDocument/2006/relationships/image" Target="../media/image296.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300.wmf"/><Relationship Id="rId2" Type="http://schemas.openxmlformats.org/officeDocument/2006/relationships/image" Target="../media/image299.wmf"/><Relationship Id="rId1" Type="http://schemas.openxmlformats.org/officeDocument/2006/relationships/image" Target="../media/image298.wmf"/><Relationship Id="rId4" Type="http://schemas.openxmlformats.org/officeDocument/2006/relationships/image" Target="../media/image301.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304.wmf"/><Relationship Id="rId2" Type="http://schemas.openxmlformats.org/officeDocument/2006/relationships/image" Target="../media/image303.wmf"/><Relationship Id="rId1" Type="http://schemas.openxmlformats.org/officeDocument/2006/relationships/image" Target="../media/image30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277.wmf"/><Relationship Id="rId1" Type="http://schemas.openxmlformats.org/officeDocument/2006/relationships/image" Target="../media/image305.wmf"/><Relationship Id="rId6" Type="http://schemas.openxmlformats.org/officeDocument/2006/relationships/image" Target="../media/image309.wmf"/><Relationship Id="rId5" Type="http://schemas.openxmlformats.org/officeDocument/2006/relationships/image" Target="../media/image308.wmf"/><Relationship Id="rId4" Type="http://schemas.openxmlformats.org/officeDocument/2006/relationships/image" Target="../media/image30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10275" name="Rectangle 3"/>
          <p:cNvSpPr>
            <a:spLocks noGrp="1" noChangeArrowheads="1"/>
          </p:cNvSpPr>
          <p:nvPr>
            <p:ph type="dt" idx="1"/>
          </p:nvPr>
        </p:nvSpPr>
        <p:spPr bwMode="auto">
          <a:xfrm>
            <a:off x="3884613"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10276" name="Rectangle 4"/>
          <p:cNvSpPr>
            <a:spLocks noGrp="1" noRot="1" noChangeAspect="1" noChangeArrowheads="1" noTextEdit="1"/>
          </p:cNvSpPr>
          <p:nvPr>
            <p:ph type="sldImg" idx="2"/>
          </p:nvPr>
        </p:nvSpPr>
        <p:spPr bwMode="auto">
          <a:xfrm>
            <a:off x="998538" y="728663"/>
            <a:ext cx="4860925" cy="36464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0277" name="Rectangle 5"/>
          <p:cNvSpPr>
            <a:spLocks noGrp="1" noChangeArrowheads="1"/>
          </p:cNvSpPr>
          <p:nvPr>
            <p:ph type="body" sz="quarter" idx="3"/>
          </p:nvPr>
        </p:nvSpPr>
        <p:spPr bwMode="auto">
          <a:xfrm>
            <a:off x="685800" y="4618038"/>
            <a:ext cx="5486400"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0278" name="Rectangle 6"/>
          <p:cNvSpPr>
            <a:spLocks noGrp="1" noChangeArrowheads="1"/>
          </p:cNvSpPr>
          <p:nvPr>
            <p:ph type="ftr" sz="quarter" idx="4"/>
          </p:nvPr>
        </p:nvSpPr>
        <p:spPr bwMode="auto">
          <a:xfrm>
            <a:off x="0" y="923607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10279" name="Rectangle 7"/>
          <p:cNvSpPr>
            <a:spLocks noGrp="1" noChangeArrowheads="1"/>
          </p:cNvSpPr>
          <p:nvPr>
            <p:ph type="sldNum" sz="quarter" idx="5"/>
          </p:nvPr>
        </p:nvSpPr>
        <p:spPr bwMode="auto">
          <a:xfrm>
            <a:off x="3884613" y="9236075"/>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4B17663B-57D4-4688-81ED-76F7F0B028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37F62-81A3-4E85-8B52-B76897A3A716}" type="slidenum">
              <a:rPr lang="en-US" altLang="en-US"/>
              <a:pPr/>
              <a:t>165</a:t>
            </a:fld>
            <a:endParaRPr lang="en-US" altLang="en-US"/>
          </a:p>
        </p:txBody>
      </p:sp>
      <p:sp>
        <p:nvSpPr>
          <p:cNvPr id="636930" name="Rectangle 2"/>
          <p:cNvSpPr>
            <a:spLocks noGrp="1" noRot="1" noChangeAspect="1" noChangeArrowheads="1" noTextEdit="1"/>
          </p:cNvSpPr>
          <p:nvPr>
            <p:ph type="sldImg"/>
          </p:nvPr>
        </p:nvSpPr>
        <p:spPr>
          <a:xfrm>
            <a:off x="998538" y="728663"/>
            <a:ext cx="4862512" cy="3646487"/>
          </a:xfrm>
          <a:ln/>
        </p:spPr>
      </p:sp>
      <p:sp>
        <p:nvSpPr>
          <p:cNvPr id="636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DB973-FD00-4DDB-AA4E-B1A624331AEB}" type="slidenum">
              <a:rPr lang="en-US" altLang="en-US"/>
              <a:pPr/>
              <a:t>174</a:t>
            </a:fld>
            <a:endParaRPr lang="en-US" altLang="en-US"/>
          </a:p>
        </p:txBody>
      </p:sp>
      <p:sp>
        <p:nvSpPr>
          <p:cNvPr id="655362" name="Rectangle 2"/>
          <p:cNvSpPr>
            <a:spLocks noGrp="1" noRot="1" noChangeAspect="1" noChangeArrowheads="1" noTextEdit="1"/>
          </p:cNvSpPr>
          <p:nvPr>
            <p:ph type="sldImg"/>
          </p:nvPr>
        </p:nvSpPr>
        <p:spPr>
          <a:xfrm>
            <a:off x="998538" y="728663"/>
            <a:ext cx="4862512" cy="3646487"/>
          </a:xfrm>
          <a:ln/>
        </p:spPr>
      </p:sp>
      <p:sp>
        <p:nvSpPr>
          <p:cNvPr id="655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6CA70-F4D6-4387-AA02-EBFBFDC2684B}" type="slidenum">
              <a:rPr lang="en-US" altLang="en-US"/>
              <a:pPr/>
              <a:t>175</a:t>
            </a:fld>
            <a:endParaRPr lang="en-US" altLang="en-US"/>
          </a:p>
        </p:txBody>
      </p:sp>
      <p:sp>
        <p:nvSpPr>
          <p:cNvPr id="657410" name="Rectangle 2"/>
          <p:cNvSpPr>
            <a:spLocks noGrp="1" noRot="1" noChangeAspect="1" noChangeArrowheads="1" noTextEdit="1"/>
          </p:cNvSpPr>
          <p:nvPr>
            <p:ph type="sldImg"/>
          </p:nvPr>
        </p:nvSpPr>
        <p:spPr>
          <a:xfrm>
            <a:off x="998538" y="728663"/>
            <a:ext cx="4862512" cy="3646487"/>
          </a:xfrm>
          <a:ln/>
        </p:spPr>
      </p:sp>
      <p:sp>
        <p:nvSpPr>
          <p:cNvPr id="657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0965C-63B7-4209-89F0-B114A842E4FA}" type="slidenum">
              <a:rPr lang="en-US" altLang="en-US"/>
              <a:pPr/>
              <a:t>176</a:t>
            </a:fld>
            <a:endParaRPr lang="en-US" altLang="en-US"/>
          </a:p>
        </p:txBody>
      </p:sp>
      <p:sp>
        <p:nvSpPr>
          <p:cNvPr id="659458" name="Rectangle 2"/>
          <p:cNvSpPr>
            <a:spLocks noGrp="1" noRot="1" noChangeAspect="1" noChangeArrowheads="1" noTextEdit="1"/>
          </p:cNvSpPr>
          <p:nvPr>
            <p:ph type="sldImg"/>
          </p:nvPr>
        </p:nvSpPr>
        <p:spPr>
          <a:xfrm>
            <a:off x="998538" y="728663"/>
            <a:ext cx="4862512" cy="3646487"/>
          </a:xfrm>
          <a:ln/>
        </p:spPr>
      </p:sp>
      <p:sp>
        <p:nvSpPr>
          <p:cNvPr id="659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8AECB-D55A-4DEC-9A98-E5980859C9C4}" type="slidenum">
              <a:rPr lang="en-US" altLang="en-US"/>
              <a:pPr/>
              <a:t>177</a:t>
            </a:fld>
            <a:endParaRPr lang="en-US" altLang="en-US"/>
          </a:p>
        </p:txBody>
      </p:sp>
      <p:sp>
        <p:nvSpPr>
          <p:cNvPr id="661506" name="Rectangle 2"/>
          <p:cNvSpPr>
            <a:spLocks noGrp="1" noRot="1" noChangeAspect="1" noChangeArrowheads="1" noTextEdit="1"/>
          </p:cNvSpPr>
          <p:nvPr>
            <p:ph type="sldImg"/>
          </p:nvPr>
        </p:nvSpPr>
        <p:spPr>
          <a:xfrm>
            <a:off x="998538" y="728663"/>
            <a:ext cx="4862512" cy="3646487"/>
          </a:xfrm>
          <a:ln/>
        </p:spPr>
      </p:sp>
      <p:sp>
        <p:nvSpPr>
          <p:cNvPr id="661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442B7-AA2A-4D63-AE52-669A701C354D}" type="slidenum">
              <a:rPr lang="en-US" altLang="en-US"/>
              <a:pPr/>
              <a:t>178</a:t>
            </a:fld>
            <a:endParaRPr lang="en-US" altLang="en-US"/>
          </a:p>
        </p:txBody>
      </p:sp>
      <p:sp>
        <p:nvSpPr>
          <p:cNvPr id="663554" name="Rectangle 2"/>
          <p:cNvSpPr>
            <a:spLocks noGrp="1" noRot="1" noChangeAspect="1" noChangeArrowheads="1" noTextEdit="1"/>
          </p:cNvSpPr>
          <p:nvPr>
            <p:ph type="sldImg"/>
          </p:nvPr>
        </p:nvSpPr>
        <p:spPr>
          <a:xfrm>
            <a:off x="998538" y="728663"/>
            <a:ext cx="4862512" cy="3646487"/>
          </a:xfrm>
          <a:ln/>
        </p:spPr>
      </p:sp>
      <p:sp>
        <p:nvSpPr>
          <p:cNvPr id="663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5DBF6-09BC-427E-98C6-1AC0D08527E4}" type="slidenum">
              <a:rPr lang="en-US" altLang="en-US"/>
              <a:pPr/>
              <a:t>179</a:t>
            </a:fld>
            <a:endParaRPr lang="en-US" altLang="en-US"/>
          </a:p>
        </p:txBody>
      </p:sp>
      <p:sp>
        <p:nvSpPr>
          <p:cNvPr id="665602" name="Rectangle 2"/>
          <p:cNvSpPr>
            <a:spLocks noGrp="1" noRot="1" noChangeAspect="1" noChangeArrowheads="1" noTextEdit="1"/>
          </p:cNvSpPr>
          <p:nvPr>
            <p:ph type="sldImg"/>
          </p:nvPr>
        </p:nvSpPr>
        <p:spPr>
          <a:xfrm>
            <a:off x="998538" y="728663"/>
            <a:ext cx="4862512" cy="3646487"/>
          </a:xfrm>
          <a:ln/>
        </p:spPr>
      </p:sp>
      <p:sp>
        <p:nvSpPr>
          <p:cNvPr id="665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1F33C-2B73-4FE3-B8E9-499D9DC9891D}" type="slidenum">
              <a:rPr lang="en-US" altLang="en-US"/>
              <a:pPr/>
              <a:t>180</a:t>
            </a:fld>
            <a:endParaRPr lang="en-US" altLang="en-US"/>
          </a:p>
        </p:txBody>
      </p:sp>
      <p:sp>
        <p:nvSpPr>
          <p:cNvPr id="667650" name="Rectangle 2"/>
          <p:cNvSpPr>
            <a:spLocks noGrp="1" noRot="1" noChangeAspect="1" noChangeArrowheads="1" noTextEdit="1"/>
          </p:cNvSpPr>
          <p:nvPr>
            <p:ph type="sldImg"/>
          </p:nvPr>
        </p:nvSpPr>
        <p:spPr>
          <a:xfrm>
            <a:off x="998538" y="728663"/>
            <a:ext cx="4862512" cy="3646487"/>
          </a:xfrm>
          <a:ln/>
        </p:spPr>
      </p:sp>
      <p:sp>
        <p:nvSpPr>
          <p:cNvPr id="667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DDD89-6ECD-454A-8D35-D9A5A969CDFC}" type="slidenum">
              <a:rPr lang="en-US" altLang="en-US"/>
              <a:pPr/>
              <a:t>181</a:t>
            </a:fld>
            <a:endParaRPr lang="en-US" altLang="en-US"/>
          </a:p>
        </p:txBody>
      </p:sp>
      <p:sp>
        <p:nvSpPr>
          <p:cNvPr id="669698" name="Rectangle 2"/>
          <p:cNvSpPr>
            <a:spLocks noGrp="1" noRot="1" noChangeAspect="1" noChangeArrowheads="1" noTextEdit="1"/>
          </p:cNvSpPr>
          <p:nvPr>
            <p:ph type="sldImg"/>
          </p:nvPr>
        </p:nvSpPr>
        <p:spPr>
          <a:xfrm>
            <a:off x="998538" y="728663"/>
            <a:ext cx="4862512" cy="3646487"/>
          </a:xfrm>
          <a:ln/>
        </p:spPr>
      </p:sp>
      <p:sp>
        <p:nvSpPr>
          <p:cNvPr id="669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52163-1F64-4C06-B9C2-FF5C8F9C6EAC}" type="slidenum">
              <a:rPr lang="en-US" altLang="en-US"/>
              <a:pPr/>
              <a:t>182</a:t>
            </a:fld>
            <a:endParaRPr lang="en-US" altLang="en-US"/>
          </a:p>
        </p:txBody>
      </p:sp>
      <p:sp>
        <p:nvSpPr>
          <p:cNvPr id="671746" name="Rectangle 2"/>
          <p:cNvSpPr>
            <a:spLocks noGrp="1" noRot="1" noChangeAspect="1" noChangeArrowheads="1" noTextEdit="1"/>
          </p:cNvSpPr>
          <p:nvPr>
            <p:ph type="sldImg"/>
          </p:nvPr>
        </p:nvSpPr>
        <p:spPr>
          <a:xfrm>
            <a:off x="998538" y="728663"/>
            <a:ext cx="4862512" cy="3646487"/>
          </a:xfrm>
          <a:ln/>
        </p:spPr>
      </p:sp>
      <p:sp>
        <p:nvSpPr>
          <p:cNvPr id="67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61209-3FF2-40CF-B5B0-7D44484E2BF4}" type="slidenum">
              <a:rPr lang="en-US" altLang="en-US"/>
              <a:pPr/>
              <a:t>183</a:t>
            </a:fld>
            <a:endParaRPr lang="en-US" altLang="en-US"/>
          </a:p>
        </p:txBody>
      </p:sp>
      <p:sp>
        <p:nvSpPr>
          <p:cNvPr id="673794" name="Rectangle 2"/>
          <p:cNvSpPr>
            <a:spLocks noGrp="1" noRot="1" noChangeAspect="1" noChangeArrowheads="1" noTextEdit="1"/>
          </p:cNvSpPr>
          <p:nvPr>
            <p:ph type="sldImg"/>
          </p:nvPr>
        </p:nvSpPr>
        <p:spPr>
          <a:xfrm>
            <a:off x="998538" y="728663"/>
            <a:ext cx="4862512" cy="3646487"/>
          </a:xfrm>
          <a:ln/>
        </p:spPr>
      </p:sp>
      <p:sp>
        <p:nvSpPr>
          <p:cNvPr id="673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BB6-D9B0-41C9-BFE0-45F99CB64AC0}" type="slidenum">
              <a:rPr lang="en-US" altLang="en-US"/>
              <a:pPr/>
              <a:t>166</a:t>
            </a:fld>
            <a:endParaRPr lang="en-US" altLang="en-US"/>
          </a:p>
        </p:txBody>
      </p:sp>
      <p:sp>
        <p:nvSpPr>
          <p:cNvPr id="638978" name="Rectangle 2"/>
          <p:cNvSpPr>
            <a:spLocks noGrp="1" noRot="1" noChangeAspect="1" noChangeArrowheads="1" noTextEdit="1"/>
          </p:cNvSpPr>
          <p:nvPr>
            <p:ph type="sldImg"/>
          </p:nvPr>
        </p:nvSpPr>
        <p:spPr>
          <a:xfrm>
            <a:off x="998538" y="728663"/>
            <a:ext cx="4862512" cy="3646487"/>
          </a:xfrm>
          <a:ln/>
        </p:spPr>
      </p:sp>
      <p:sp>
        <p:nvSpPr>
          <p:cNvPr id="638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17138-DDE6-4811-92B7-61912EAD8707}" type="slidenum">
              <a:rPr lang="en-US" altLang="en-US"/>
              <a:pPr/>
              <a:t>184</a:t>
            </a:fld>
            <a:endParaRPr lang="en-US" altLang="en-US"/>
          </a:p>
        </p:txBody>
      </p:sp>
      <p:sp>
        <p:nvSpPr>
          <p:cNvPr id="675842" name="Rectangle 2"/>
          <p:cNvSpPr>
            <a:spLocks noGrp="1" noRot="1" noChangeAspect="1" noChangeArrowheads="1" noTextEdit="1"/>
          </p:cNvSpPr>
          <p:nvPr>
            <p:ph type="sldImg"/>
          </p:nvPr>
        </p:nvSpPr>
        <p:spPr>
          <a:xfrm>
            <a:off x="998538" y="728663"/>
            <a:ext cx="4862512" cy="3646487"/>
          </a:xfrm>
          <a:ln/>
        </p:spPr>
      </p:sp>
      <p:sp>
        <p:nvSpPr>
          <p:cNvPr id="67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18323-2860-4A21-9009-4598D7F4A969}" type="slidenum">
              <a:rPr lang="en-US" altLang="en-US"/>
              <a:pPr/>
              <a:t>185</a:t>
            </a:fld>
            <a:endParaRPr lang="en-US" altLang="en-US"/>
          </a:p>
        </p:txBody>
      </p:sp>
      <p:sp>
        <p:nvSpPr>
          <p:cNvPr id="677890" name="Rectangle 2"/>
          <p:cNvSpPr>
            <a:spLocks noGrp="1" noRot="1" noChangeAspect="1" noChangeArrowheads="1" noTextEdit="1"/>
          </p:cNvSpPr>
          <p:nvPr>
            <p:ph type="sldImg"/>
          </p:nvPr>
        </p:nvSpPr>
        <p:spPr>
          <a:xfrm>
            <a:off x="998538" y="728663"/>
            <a:ext cx="4862512" cy="3646487"/>
          </a:xfrm>
          <a:ln/>
        </p:spPr>
      </p:sp>
      <p:sp>
        <p:nvSpPr>
          <p:cNvPr id="67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459DD-6945-4E51-8177-DBD7CAECE2FA}" type="slidenum">
              <a:rPr lang="en-US" altLang="en-US"/>
              <a:pPr/>
              <a:t>186</a:t>
            </a:fld>
            <a:endParaRPr lang="en-US" altLang="en-US"/>
          </a:p>
        </p:txBody>
      </p:sp>
      <p:sp>
        <p:nvSpPr>
          <p:cNvPr id="679938" name="Rectangle 2"/>
          <p:cNvSpPr>
            <a:spLocks noGrp="1" noRot="1" noChangeAspect="1" noChangeArrowheads="1" noTextEdit="1"/>
          </p:cNvSpPr>
          <p:nvPr>
            <p:ph type="sldImg"/>
          </p:nvPr>
        </p:nvSpPr>
        <p:spPr>
          <a:xfrm>
            <a:off x="998538" y="728663"/>
            <a:ext cx="4862512" cy="3646487"/>
          </a:xfrm>
          <a:ln/>
        </p:spPr>
      </p:sp>
      <p:sp>
        <p:nvSpPr>
          <p:cNvPr id="67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7F594-694E-45A7-B30C-D1CA25B58DCE}" type="slidenum">
              <a:rPr lang="en-US" altLang="en-US"/>
              <a:pPr/>
              <a:t>187</a:t>
            </a:fld>
            <a:endParaRPr lang="en-US" altLang="en-US"/>
          </a:p>
        </p:txBody>
      </p:sp>
      <p:sp>
        <p:nvSpPr>
          <p:cNvPr id="681986" name="Rectangle 2"/>
          <p:cNvSpPr>
            <a:spLocks noGrp="1" noRot="1" noChangeAspect="1" noChangeArrowheads="1" noTextEdit="1"/>
          </p:cNvSpPr>
          <p:nvPr>
            <p:ph type="sldImg"/>
          </p:nvPr>
        </p:nvSpPr>
        <p:spPr>
          <a:xfrm>
            <a:off x="998538" y="728663"/>
            <a:ext cx="4862512" cy="3646487"/>
          </a:xfrm>
          <a:ln/>
        </p:spPr>
      </p:sp>
      <p:sp>
        <p:nvSpPr>
          <p:cNvPr id="68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E34D-65C6-4B5F-9CEA-C4E89A3AD5C7}" type="slidenum">
              <a:rPr lang="en-US" altLang="en-US"/>
              <a:pPr/>
              <a:t>188</a:t>
            </a:fld>
            <a:endParaRPr lang="en-US" altLang="en-US"/>
          </a:p>
        </p:txBody>
      </p:sp>
      <p:sp>
        <p:nvSpPr>
          <p:cNvPr id="684034" name="Rectangle 2"/>
          <p:cNvSpPr>
            <a:spLocks noGrp="1" noRot="1" noChangeAspect="1" noChangeArrowheads="1" noTextEdit="1"/>
          </p:cNvSpPr>
          <p:nvPr>
            <p:ph type="sldImg"/>
          </p:nvPr>
        </p:nvSpPr>
        <p:spPr>
          <a:xfrm>
            <a:off x="998538" y="728663"/>
            <a:ext cx="4862512" cy="3646487"/>
          </a:xfrm>
          <a:ln/>
        </p:spPr>
      </p:sp>
      <p:sp>
        <p:nvSpPr>
          <p:cNvPr id="68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99159-7802-4650-8AAA-728E26DD7D0F}" type="slidenum">
              <a:rPr lang="en-US" altLang="en-US"/>
              <a:pPr/>
              <a:t>189</a:t>
            </a:fld>
            <a:endParaRPr lang="en-US" altLang="en-US"/>
          </a:p>
        </p:txBody>
      </p:sp>
      <p:sp>
        <p:nvSpPr>
          <p:cNvPr id="686082" name="Rectangle 2"/>
          <p:cNvSpPr>
            <a:spLocks noGrp="1" noRot="1" noChangeAspect="1" noChangeArrowheads="1" noTextEdit="1"/>
          </p:cNvSpPr>
          <p:nvPr>
            <p:ph type="sldImg"/>
          </p:nvPr>
        </p:nvSpPr>
        <p:spPr>
          <a:xfrm>
            <a:off x="998538" y="728663"/>
            <a:ext cx="4862512" cy="3646487"/>
          </a:xfrm>
          <a:ln/>
        </p:spPr>
      </p:sp>
      <p:sp>
        <p:nvSpPr>
          <p:cNvPr id="68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BF9CB-A036-412F-A772-E7D6408D7FD9}" type="slidenum">
              <a:rPr lang="en-US" altLang="en-US"/>
              <a:pPr/>
              <a:t>190</a:t>
            </a:fld>
            <a:endParaRPr lang="en-US" altLang="en-US"/>
          </a:p>
        </p:txBody>
      </p:sp>
      <p:sp>
        <p:nvSpPr>
          <p:cNvPr id="688130" name="Rectangle 2"/>
          <p:cNvSpPr>
            <a:spLocks noGrp="1" noRot="1" noChangeAspect="1" noChangeArrowheads="1" noTextEdit="1"/>
          </p:cNvSpPr>
          <p:nvPr>
            <p:ph type="sldImg"/>
          </p:nvPr>
        </p:nvSpPr>
        <p:spPr>
          <a:xfrm>
            <a:off x="998538" y="728663"/>
            <a:ext cx="4862512" cy="3646487"/>
          </a:xfrm>
          <a:ln/>
        </p:spPr>
      </p:sp>
      <p:sp>
        <p:nvSpPr>
          <p:cNvPr id="68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08B52-1CE6-4EE7-9752-8DD5C4A49589}" type="slidenum">
              <a:rPr lang="en-US" altLang="en-US"/>
              <a:pPr/>
              <a:t>167</a:t>
            </a:fld>
            <a:endParaRPr lang="en-US" altLang="en-US"/>
          </a:p>
        </p:txBody>
      </p:sp>
      <p:sp>
        <p:nvSpPr>
          <p:cNvPr id="641026" name="Rectangle 2"/>
          <p:cNvSpPr>
            <a:spLocks noGrp="1" noRot="1" noChangeAspect="1" noChangeArrowheads="1" noTextEdit="1"/>
          </p:cNvSpPr>
          <p:nvPr>
            <p:ph type="sldImg"/>
          </p:nvPr>
        </p:nvSpPr>
        <p:spPr>
          <a:xfrm>
            <a:off x="998538" y="728663"/>
            <a:ext cx="4862512" cy="3646487"/>
          </a:xfrm>
          <a:ln/>
        </p:spPr>
      </p:sp>
      <p:sp>
        <p:nvSpPr>
          <p:cNvPr id="641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62EE6-D7E1-4681-98AA-7EE86D04E612}" type="slidenum">
              <a:rPr lang="en-US" altLang="en-US"/>
              <a:pPr/>
              <a:t>168</a:t>
            </a:fld>
            <a:endParaRPr lang="en-US" altLang="en-US"/>
          </a:p>
        </p:txBody>
      </p:sp>
      <p:sp>
        <p:nvSpPr>
          <p:cNvPr id="643074" name="Rectangle 2"/>
          <p:cNvSpPr>
            <a:spLocks noGrp="1" noRot="1" noChangeAspect="1" noChangeArrowheads="1" noTextEdit="1"/>
          </p:cNvSpPr>
          <p:nvPr>
            <p:ph type="sldImg"/>
          </p:nvPr>
        </p:nvSpPr>
        <p:spPr>
          <a:xfrm>
            <a:off x="998538" y="728663"/>
            <a:ext cx="4862512" cy="3646487"/>
          </a:xfrm>
          <a:ln/>
        </p:spPr>
      </p:sp>
      <p:sp>
        <p:nvSpPr>
          <p:cNvPr id="643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178C9-7766-481C-AAF9-D835E3A64C2C}" type="slidenum">
              <a:rPr lang="en-US" altLang="en-US"/>
              <a:pPr/>
              <a:t>169</a:t>
            </a:fld>
            <a:endParaRPr lang="en-US" altLang="en-US"/>
          </a:p>
        </p:txBody>
      </p:sp>
      <p:sp>
        <p:nvSpPr>
          <p:cNvPr id="645122" name="Rectangle 2"/>
          <p:cNvSpPr>
            <a:spLocks noGrp="1" noRot="1" noChangeAspect="1" noChangeArrowheads="1" noTextEdit="1"/>
          </p:cNvSpPr>
          <p:nvPr>
            <p:ph type="sldImg"/>
          </p:nvPr>
        </p:nvSpPr>
        <p:spPr>
          <a:xfrm>
            <a:off x="998538" y="728663"/>
            <a:ext cx="4862512" cy="3646487"/>
          </a:xfrm>
          <a:ln/>
        </p:spPr>
      </p:sp>
      <p:sp>
        <p:nvSpPr>
          <p:cNvPr id="645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EE7E9-E008-4901-A823-1412F1FD507B}" type="slidenum">
              <a:rPr lang="en-US" altLang="en-US"/>
              <a:pPr/>
              <a:t>170</a:t>
            </a:fld>
            <a:endParaRPr lang="en-US" altLang="en-US"/>
          </a:p>
        </p:txBody>
      </p:sp>
      <p:sp>
        <p:nvSpPr>
          <p:cNvPr id="647170" name="Rectangle 2"/>
          <p:cNvSpPr>
            <a:spLocks noGrp="1" noRot="1" noChangeAspect="1" noChangeArrowheads="1" noTextEdit="1"/>
          </p:cNvSpPr>
          <p:nvPr>
            <p:ph type="sldImg"/>
          </p:nvPr>
        </p:nvSpPr>
        <p:spPr>
          <a:xfrm>
            <a:off x="998538" y="728663"/>
            <a:ext cx="4862512" cy="3646487"/>
          </a:xfrm>
          <a:ln/>
        </p:spPr>
      </p:sp>
      <p:sp>
        <p:nvSpPr>
          <p:cNvPr id="647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9D2A4-888C-4424-AEC3-96767EF21F15}" type="slidenum">
              <a:rPr lang="en-US" altLang="en-US"/>
              <a:pPr/>
              <a:t>171</a:t>
            </a:fld>
            <a:endParaRPr lang="en-US" altLang="en-US"/>
          </a:p>
        </p:txBody>
      </p:sp>
      <p:sp>
        <p:nvSpPr>
          <p:cNvPr id="649218" name="Rectangle 2"/>
          <p:cNvSpPr>
            <a:spLocks noGrp="1" noRot="1" noChangeAspect="1" noChangeArrowheads="1" noTextEdit="1"/>
          </p:cNvSpPr>
          <p:nvPr>
            <p:ph type="sldImg"/>
          </p:nvPr>
        </p:nvSpPr>
        <p:spPr>
          <a:xfrm>
            <a:off x="998538" y="728663"/>
            <a:ext cx="4862512" cy="3646487"/>
          </a:xfrm>
          <a:ln/>
        </p:spPr>
      </p:sp>
      <p:sp>
        <p:nvSpPr>
          <p:cNvPr id="649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9B372-54BA-4DC0-8D92-4574728337E2}" type="slidenum">
              <a:rPr lang="en-US" altLang="en-US"/>
              <a:pPr/>
              <a:t>172</a:t>
            </a:fld>
            <a:endParaRPr lang="en-US" altLang="en-US"/>
          </a:p>
        </p:txBody>
      </p:sp>
      <p:sp>
        <p:nvSpPr>
          <p:cNvPr id="651266" name="Rectangle 2"/>
          <p:cNvSpPr>
            <a:spLocks noGrp="1" noRot="1" noChangeAspect="1" noChangeArrowheads="1" noTextEdit="1"/>
          </p:cNvSpPr>
          <p:nvPr>
            <p:ph type="sldImg"/>
          </p:nvPr>
        </p:nvSpPr>
        <p:spPr>
          <a:xfrm>
            <a:off x="998538" y="728663"/>
            <a:ext cx="4862512" cy="3646487"/>
          </a:xfrm>
          <a:ln/>
        </p:spPr>
      </p:sp>
      <p:sp>
        <p:nvSpPr>
          <p:cNvPr id="651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4B70A-BFB1-4D31-AA09-D66B7BA0BB0D}" type="slidenum">
              <a:rPr lang="en-US" altLang="en-US"/>
              <a:pPr/>
              <a:t>173</a:t>
            </a:fld>
            <a:endParaRPr lang="en-US" altLang="en-US"/>
          </a:p>
        </p:txBody>
      </p:sp>
      <p:sp>
        <p:nvSpPr>
          <p:cNvPr id="653314" name="Rectangle 2"/>
          <p:cNvSpPr>
            <a:spLocks noGrp="1" noRot="1" noChangeAspect="1" noChangeArrowheads="1" noTextEdit="1"/>
          </p:cNvSpPr>
          <p:nvPr>
            <p:ph type="sldImg"/>
          </p:nvPr>
        </p:nvSpPr>
        <p:spPr>
          <a:xfrm>
            <a:off x="998538" y="728663"/>
            <a:ext cx="4862512" cy="3646487"/>
          </a:xfrm>
          <a:ln/>
        </p:spPr>
      </p:sp>
      <p:sp>
        <p:nvSpPr>
          <p:cNvPr id="65331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B832B25-FFC3-409D-811E-38A03D3DFA76}" type="slidenum">
              <a:rPr lang="fa-IR" altLang="en-US" smtClean="0"/>
              <a:pPr/>
              <a:t>‹#›</a:t>
            </a:fld>
            <a:endParaRPr lang="en-US" altLang="en-US"/>
          </a:p>
        </p:txBody>
      </p:sp>
    </p:spTree>
    <p:extLst>
      <p:ext uri="{BB962C8B-B14F-4D97-AF65-F5344CB8AC3E}">
        <p14:creationId xmlns:p14="http://schemas.microsoft.com/office/powerpoint/2010/main" val="214697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E0DD6CB-AC4E-42A9-A84F-3611EB2EBFB6}" type="slidenum">
              <a:rPr lang="fa-IR" altLang="en-US" smtClean="0"/>
              <a:pPr/>
              <a:t>‹#›</a:t>
            </a:fld>
            <a:endParaRPr lang="en-US" altLang="en-US"/>
          </a:p>
        </p:txBody>
      </p:sp>
    </p:spTree>
    <p:extLst>
      <p:ext uri="{BB962C8B-B14F-4D97-AF65-F5344CB8AC3E}">
        <p14:creationId xmlns:p14="http://schemas.microsoft.com/office/powerpoint/2010/main" val="43594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0DD6CB-AC4E-42A9-A84F-3611EB2EBFB6}" type="slidenum">
              <a:rPr lang="fa-IR" altLang="en-US" smtClean="0"/>
              <a:pPr/>
              <a:t>‹#›</a:t>
            </a:fld>
            <a:endParaRPr lang="en-US" altLang="en-US"/>
          </a:p>
        </p:txBody>
      </p:sp>
    </p:spTree>
    <p:extLst>
      <p:ext uri="{BB962C8B-B14F-4D97-AF65-F5344CB8AC3E}">
        <p14:creationId xmlns:p14="http://schemas.microsoft.com/office/powerpoint/2010/main" val="36571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0DD6CB-AC4E-42A9-A84F-3611EB2EBFB6}" type="slidenum">
              <a:rPr lang="fa-IR"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1280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0DD6CB-AC4E-42A9-A84F-3611EB2EBFB6}" type="slidenum">
              <a:rPr lang="fa-IR" altLang="en-US" smtClean="0"/>
              <a:pPr/>
              <a:t>‹#›</a:t>
            </a:fld>
            <a:endParaRPr lang="en-US" altLang="en-US"/>
          </a:p>
        </p:txBody>
      </p:sp>
    </p:spTree>
    <p:extLst>
      <p:ext uri="{BB962C8B-B14F-4D97-AF65-F5344CB8AC3E}">
        <p14:creationId xmlns:p14="http://schemas.microsoft.com/office/powerpoint/2010/main" val="344399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0DD6CB-AC4E-42A9-A84F-3611EB2EBFB6}" type="slidenum">
              <a:rPr lang="fa-IR" altLang="en-US" smtClean="0"/>
              <a:pPr/>
              <a:t>‹#›</a:t>
            </a:fld>
            <a:endParaRPr lang="en-US" altLang="en-US"/>
          </a:p>
        </p:txBody>
      </p:sp>
    </p:spTree>
    <p:extLst>
      <p:ext uri="{BB962C8B-B14F-4D97-AF65-F5344CB8AC3E}">
        <p14:creationId xmlns:p14="http://schemas.microsoft.com/office/powerpoint/2010/main" val="314163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ltLang="en-US"/>
          </a:p>
        </p:txBody>
      </p:sp>
      <p:sp>
        <p:nvSpPr>
          <p:cNvPr id="4"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E0DD6CB-AC4E-42A9-A84F-3611EB2EBFB6}" type="slidenum">
              <a:rPr lang="fa-IR" altLang="en-US" smtClean="0"/>
              <a:pPr/>
              <a:t>‹#›</a:t>
            </a:fld>
            <a:endParaRPr lang="en-US" altLang="en-US"/>
          </a:p>
        </p:txBody>
      </p:sp>
    </p:spTree>
    <p:extLst>
      <p:ext uri="{BB962C8B-B14F-4D97-AF65-F5344CB8AC3E}">
        <p14:creationId xmlns:p14="http://schemas.microsoft.com/office/powerpoint/2010/main" val="99926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4680167-08DD-469E-A01D-3674CDEBBB04}" type="slidenum">
              <a:rPr lang="fa-IR" altLang="en-US" smtClean="0"/>
              <a:pPr/>
              <a:t>‹#›</a:t>
            </a:fld>
            <a:endParaRPr lang="en-US" altLang="en-US"/>
          </a:p>
        </p:txBody>
      </p:sp>
    </p:spTree>
    <p:extLst>
      <p:ext uri="{BB962C8B-B14F-4D97-AF65-F5344CB8AC3E}">
        <p14:creationId xmlns:p14="http://schemas.microsoft.com/office/powerpoint/2010/main" val="338175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4F8647B-0BBF-4B08-8FFD-BDD4620B2A49}" type="slidenum">
              <a:rPr lang="fa-IR" altLang="en-US" smtClean="0"/>
              <a:pPr/>
              <a:t>‹#›</a:t>
            </a:fld>
            <a:endParaRPr lang="en-US" altLang="en-US"/>
          </a:p>
        </p:txBody>
      </p:sp>
    </p:spTree>
    <p:extLst>
      <p:ext uri="{BB962C8B-B14F-4D97-AF65-F5344CB8AC3E}">
        <p14:creationId xmlns:p14="http://schemas.microsoft.com/office/powerpoint/2010/main" val="529782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26425" cy="5822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2050"/>
            <a:ext cx="2130425" cy="474663"/>
          </a:xfrm>
        </p:spPr>
        <p:txBody>
          <a:bodyPr/>
          <a:lstStyle>
            <a:lvl1pPr>
              <a:defRPr/>
            </a:lvl1pPr>
          </a:lstStyle>
          <a:p>
            <a:fld id="{C25F8842-6642-436E-9D7F-93BCFACC80F0}" type="slidenum">
              <a:rPr lang="fa-IR" altLang="en-US"/>
              <a:pPr/>
              <a:t>‹#›</a:t>
            </a:fld>
            <a:endParaRPr lang="en-US" altLang="en-US"/>
          </a:p>
        </p:txBody>
      </p:sp>
    </p:spTree>
    <p:extLst>
      <p:ext uri="{BB962C8B-B14F-4D97-AF65-F5344CB8AC3E}">
        <p14:creationId xmlns:p14="http://schemas.microsoft.com/office/powerpoint/2010/main" val="1717062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8198F802-B67A-443D-A3DF-949A81529834}" type="slidenum">
              <a:rPr lang="fa-IR" altLang="en-US"/>
              <a:pPr/>
              <a:t>‹#›</a:t>
            </a:fld>
            <a:endParaRPr lang="en-US" altLang="en-US"/>
          </a:p>
        </p:txBody>
      </p:sp>
    </p:spTree>
    <p:extLst>
      <p:ext uri="{BB962C8B-B14F-4D97-AF65-F5344CB8AC3E}">
        <p14:creationId xmlns:p14="http://schemas.microsoft.com/office/powerpoint/2010/main" val="53201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FB17A44-C5A6-4F62-BC2B-B32705D4B622}" type="slidenum">
              <a:rPr lang="fa-IR" altLang="en-US" smtClean="0"/>
              <a:pPr/>
              <a:t>‹#›</a:t>
            </a:fld>
            <a:endParaRPr lang="en-US" altLang="en-US"/>
          </a:p>
        </p:txBody>
      </p:sp>
    </p:spTree>
    <p:extLst>
      <p:ext uri="{BB962C8B-B14F-4D97-AF65-F5344CB8AC3E}">
        <p14:creationId xmlns:p14="http://schemas.microsoft.com/office/powerpoint/2010/main" val="424245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C065683-0FEB-4A06-AED6-711DFB663B95}" type="slidenum">
              <a:rPr lang="fa-IR" altLang="en-US" smtClean="0"/>
              <a:pPr/>
              <a:t>‹#›</a:t>
            </a:fld>
            <a:endParaRPr lang="en-US" altLang="en-US"/>
          </a:p>
        </p:txBody>
      </p:sp>
    </p:spTree>
    <p:extLst>
      <p:ext uri="{BB962C8B-B14F-4D97-AF65-F5344CB8AC3E}">
        <p14:creationId xmlns:p14="http://schemas.microsoft.com/office/powerpoint/2010/main" val="394068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2F2C3FC-A155-421C-91B6-22B02CECD71E}" type="slidenum">
              <a:rPr lang="fa-IR" altLang="en-US" smtClean="0"/>
              <a:pPr/>
              <a:t>‹#›</a:t>
            </a:fld>
            <a:endParaRPr lang="en-US" altLang="en-US"/>
          </a:p>
        </p:txBody>
      </p:sp>
    </p:spTree>
    <p:extLst>
      <p:ext uri="{BB962C8B-B14F-4D97-AF65-F5344CB8AC3E}">
        <p14:creationId xmlns:p14="http://schemas.microsoft.com/office/powerpoint/2010/main" val="171481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E279029-9A35-4ECD-BC18-AA33B70828F7}" type="slidenum">
              <a:rPr lang="fa-IR" altLang="en-US" smtClean="0"/>
              <a:pPr/>
              <a:t>‹#›</a:t>
            </a:fld>
            <a:endParaRPr lang="en-US" altLang="en-US"/>
          </a:p>
        </p:txBody>
      </p:sp>
    </p:spTree>
    <p:extLst>
      <p:ext uri="{BB962C8B-B14F-4D97-AF65-F5344CB8AC3E}">
        <p14:creationId xmlns:p14="http://schemas.microsoft.com/office/powerpoint/2010/main" val="369752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ltLang="en-US"/>
          </a:p>
        </p:txBody>
      </p:sp>
      <p:sp>
        <p:nvSpPr>
          <p:cNvPr id="5" name="Footer Placeholder 3"/>
          <p:cNvSpPr>
            <a:spLocks noGrp="1"/>
          </p:cNvSpPr>
          <p:nvPr>
            <p:ph type="ftr" sz="quarter" idx="11"/>
          </p:nvPr>
        </p:nvSpPr>
        <p:spPr/>
        <p:txBody>
          <a:bodyPr/>
          <a:lstStyle/>
          <a:p>
            <a:endParaRPr lang="en-US" altLang="en-US"/>
          </a:p>
        </p:txBody>
      </p:sp>
      <p:sp>
        <p:nvSpPr>
          <p:cNvPr id="6" name="Slide Number Placeholder 4"/>
          <p:cNvSpPr>
            <a:spLocks noGrp="1"/>
          </p:cNvSpPr>
          <p:nvPr>
            <p:ph type="sldNum" sz="quarter" idx="12"/>
          </p:nvPr>
        </p:nvSpPr>
        <p:spPr/>
        <p:txBody>
          <a:bodyPr/>
          <a:lstStyle/>
          <a:p>
            <a:fld id="{9F4AC2B5-4FF9-4A31-9854-5BAD029709F5}" type="slidenum">
              <a:rPr lang="fa-IR" altLang="en-US" smtClean="0"/>
              <a:pPr/>
              <a:t>‹#›</a:t>
            </a:fld>
            <a:endParaRPr lang="en-US" altLang="en-US"/>
          </a:p>
        </p:txBody>
      </p:sp>
    </p:spTree>
    <p:extLst>
      <p:ext uri="{BB962C8B-B14F-4D97-AF65-F5344CB8AC3E}">
        <p14:creationId xmlns:p14="http://schemas.microsoft.com/office/powerpoint/2010/main" val="139068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ltLang="en-US"/>
          </a:p>
        </p:txBody>
      </p:sp>
      <p:sp>
        <p:nvSpPr>
          <p:cNvPr id="5" name="Footer Placeholder 2"/>
          <p:cNvSpPr>
            <a:spLocks noGrp="1"/>
          </p:cNvSpPr>
          <p:nvPr>
            <p:ph type="ftr" sz="quarter" idx="11"/>
          </p:nvPr>
        </p:nvSpPr>
        <p:spPr/>
        <p:txBody>
          <a:bodyPr/>
          <a:lstStyle/>
          <a:p>
            <a:endParaRPr lang="en-US" altLang="en-US"/>
          </a:p>
        </p:txBody>
      </p:sp>
      <p:sp>
        <p:nvSpPr>
          <p:cNvPr id="6" name="Slide Number Placeholder 3"/>
          <p:cNvSpPr>
            <a:spLocks noGrp="1"/>
          </p:cNvSpPr>
          <p:nvPr>
            <p:ph type="sldNum" sz="quarter" idx="12"/>
          </p:nvPr>
        </p:nvSpPr>
        <p:spPr/>
        <p:txBody>
          <a:bodyPr/>
          <a:lstStyle/>
          <a:p>
            <a:fld id="{FFF938E9-05E9-4812-A545-79699C36C179}" type="slidenum">
              <a:rPr lang="fa-IR" altLang="en-US" smtClean="0"/>
              <a:pPr/>
              <a:t>‹#›</a:t>
            </a:fld>
            <a:endParaRPr lang="en-US" altLang="en-US"/>
          </a:p>
        </p:txBody>
      </p:sp>
    </p:spTree>
    <p:extLst>
      <p:ext uri="{BB962C8B-B14F-4D97-AF65-F5344CB8AC3E}">
        <p14:creationId xmlns:p14="http://schemas.microsoft.com/office/powerpoint/2010/main" val="4545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endParaRPr lang="en-US" altLang="en-US"/>
          </a:p>
        </p:txBody>
      </p:sp>
      <p:sp>
        <p:nvSpPr>
          <p:cNvPr id="5" name="Footer Placeholder 5"/>
          <p:cNvSpPr>
            <a:spLocks noGrp="1"/>
          </p:cNvSpPr>
          <p:nvPr>
            <p:ph type="ftr" sz="quarter" idx="11"/>
          </p:nvPr>
        </p:nvSpPr>
        <p:spPr/>
        <p:txBody>
          <a:bodyPr/>
          <a:lstStyle/>
          <a:p>
            <a:endParaRPr lang="en-US" altLang="en-US"/>
          </a:p>
        </p:txBody>
      </p:sp>
      <p:sp>
        <p:nvSpPr>
          <p:cNvPr id="6" name="Slide Number Placeholder 6"/>
          <p:cNvSpPr>
            <a:spLocks noGrp="1"/>
          </p:cNvSpPr>
          <p:nvPr>
            <p:ph type="sldNum" sz="quarter" idx="12"/>
          </p:nvPr>
        </p:nvSpPr>
        <p:spPr/>
        <p:txBody>
          <a:bodyPr/>
          <a:lstStyle/>
          <a:p>
            <a:fld id="{2DC09E6C-B0B4-4A4F-A3BE-5264FDC15314}" type="slidenum">
              <a:rPr lang="fa-IR" altLang="en-US" smtClean="0"/>
              <a:pPr/>
              <a:t>‹#›</a:t>
            </a:fld>
            <a:endParaRPr lang="en-US" altLang="en-US"/>
          </a:p>
        </p:txBody>
      </p:sp>
    </p:spTree>
    <p:extLst>
      <p:ext uri="{BB962C8B-B14F-4D97-AF65-F5344CB8AC3E}">
        <p14:creationId xmlns:p14="http://schemas.microsoft.com/office/powerpoint/2010/main" val="401581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B13F8C5-90FD-4006-95E2-AD0BE3B61D67}" type="slidenum">
              <a:rPr lang="fa-IR" altLang="en-US" smtClean="0"/>
              <a:pPr/>
              <a:t>‹#›</a:t>
            </a:fld>
            <a:endParaRPr lang="en-US" altLang="en-US"/>
          </a:p>
        </p:txBody>
      </p:sp>
    </p:spTree>
    <p:extLst>
      <p:ext uri="{BB962C8B-B14F-4D97-AF65-F5344CB8AC3E}">
        <p14:creationId xmlns:p14="http://schemas.microsoft.com/office/powerpoint/2010/main" val="140038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lt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lt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E0DD6CB-AC4E-42A9-A84F-3611EB2EBFB6}" type="slidenum">
              <a:rPr lang="fa-IR" altLang="en-US" smtClean="0"/>
              <a:pPr/>
              <a:t>‹#›</a:t>
            </a:fld>
            <a:endParaRPr lang="en-US" altLang="en-US"/>
          </a:p>
        </p:txBody>
      </p:sp>
    </p:spTree>
    <p:extLst>
      <p:ext uri="{BB962C8B-B14F-4D97-AF65-F5344CB8AC3E}">
        <p14:creationId xmlns:p14="http://schemas.microsoft.com/office/powerpoint/2010/main" val="3555479099"/>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268.bin"/><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image" Target="../media/image270.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image" Target="../media/image271.wmf"/></Relationships>
</file>

<file path=ppt/slides/_rels/slide106.xml.rels><?xml version="1.0" encoding="UTF-8" standalone="yes"?>
<Relationships xmlns="http://schemas.openxmlformats.org/package/2006/relationships"><Relationship Id="rId8" Type="http://schemas.openxmlformats.org/officeDocument/2006/relationships/image" Target="../media/image274.wmf"/><Relationship Id="rId3" Type="http://schemas.openxmlformats.org/officeDocument/2006/relationships/oleObject" Target="../embeddings/oleObject270.bin"/><Relationship Id="rId7" Type="http://schemas.openxmlformats.org/officeDocument/2006/relationships/oleObject" Target="../embeddings/oleObject272.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image" Target="../media/image273.wmf"/><Relationship Id="rId5" Type="http://schemas.openxmlformats.org/officeDocument/2006/relationships/oleObject" Target="../embeddings/oleObject271.bin"/><Relationship Id="rId4" Type="http://schemas.openxmlformats.org/officeDocument/2006/relationships/image" Target="../media/image272.wmf"/></Relationships>
</file>

<file path=ppt/slides/_rels/slide107.x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oleObject" Target="../embeddings/oleObject273.bin"/><Relationship Id="rId7" Type="http://schemas.openxmlformats.org/officeDocument/2006/relationships/oleObject" Target="../embeddings/oleObject275.bin"/><Relationship Id="rId2" Type="http://schemas.openxmlformats.org/officeDocument/2006/relationships/slideLayout" Target="../slideLayouts/slideLayout18.xml"/><Relationship Id="rId1" Type="http://schemas.openxmlformats.org/officeDocument/2006/relationships/vmlDrawing" Target="../drawings/vmlDrawing81.vml"/><Relationship Id="rId6" Type="http://schemas.openxmlformats.org/officeDocument/2006/relationships/image" Target="../media/image276.wmf"/><Relationship Id="rId5" Type="http://schemas.openxmlformats.org/officeDocument/2006/relationships/oleObject" Target="../embeddings/oleObject274.bin"/><Relationship Id="rId4" Type="http://schemas.openxmlformats.org/officeDocument/2006/relationships/image" Target="../media/image275.wmf"/></Relationships>
</file>

<file path=ppt/slides/_rels/slide108.xml.rels><?xml version="1.0" encoding="UTF-8" standalone="yes"?>
<Relationships xmlns="http://schemas.openxmlformats.org/package/2006/relationships"><Relationship Id="rId8" Type="http://schemas.openxmlformats.org/officeDocument/2006/relationships/image" Target="../media/image279.wmf"/><Relationship Id="rId3" Type="http://schemas.openxmlformats.org/officeDocument/2006/relationships/oleObject" Target="../embeddings/oleObject276.bin"/><Relationship Id="rId7" Type="http://schemas.openxmlformats.org/officeDocument/2006/relationships/oleObject" Target="../embeddings/oleObject278.bin"/><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image" Target="../media/image277.wmf"/><Relationship Id="rId5" Type="http://schemas.openxmlformats.org/officeDocument/2006/relationships/oleObject" Target="../embeddings/oleObject277.bin"/><Relationship Id="rId10" Type="http://schemas.openxmlformats.org/officeDocument/2006/relationships/image" Target="../media/image280.wmf"/><Relationship Id="rId4" Type="http://schemas.openxmlformats.org/officeDocument/2006/relationships/image" Target="../media/image278.wmf"/><Relationship Id="rId9" Type="http://schemas.openxmlformats.org/officeDocument/2006/relationships/oleObject" Target="../embeddings/oleObject279.bin"/></Relationships>
</file>

<file path=ppt/slides/_rels/slide109.xml.rels><?xml version="1.0" encoding="UTF-8" standalone="yes"?>
<Relationships xmlns="http://schemas.openxmlformats.org/package/2006/relationships"><Relationship Id="rId8" Type="http://schemas.openxmlformats.org/officeDocument/2006/relationships/image" Target="../media/image283.wmf"/><Relationship Id="rId3" Type="http://schemas.openxmlformats.org/officeDocument/2006/relationships/oleObject" Target="../embeddings/oleObject280.bin"/><Relationship Id="rId7" Type="http://schemas.openxmlformats.org/officeDocument/2006/relationships/oleObject" Target="../embeddings/oleObject282.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image" Target="../media/image282.wmf"/><Relationship Id="rId5" Type="http://schemas.openxmlformats.org/officeDocument/2006/relationships/oleObject" Target="../embeddings/oleObject281.bin"/><Relationship Id="rId10" Type="http://schemas.openxmlformats.org/officeDocument/2006/relationships/image" Target="../media/image284.wmf"/><Relationship Id="rId4" Type="http://schemas.openxmlformats.org/officeDocument/2006/relationships/image" Target="../media/image281.wmf"/><Relationship Id="rId9" Type="http://schemas.openxmlformats.org/officeDocument/2006/relationships/oleObject" Target="../embeddings/oleObject28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oleObject" Target="../embeddings/oleObject284.bin"/><Relationship Id="rId7" Type="http://schemas.openxmlformats.org/officeDocument/2006/relationships/oleObject" Target="../embeddings/oleObject286.bin"/><Relationship Id="rId12" Type="http://schemas.openxmlformats.org/officeDocument/2006/relationships/image" Target="../media/image289.wmf"/><Relationship Id="rId2" Type="http://schemas.openxmlformats.org/officeDocument/2006/relationships/slideLayout" Target="../slideLayouts/slideLayout2.xml"/><Relationship Id="rId1" Type="http://schemas.openxmlformats.org/officeDocument/2006/relationships/vmlDrawing" Target="../drawings/vmlDrawing84.vml"/><Relationship Id="rId6" Type="http://schemas.openxmlformats.org/officeDocument/2006/relationships/image" Target="../media/image286.wmf"/><Relationship Id="rId11" Type="http://schemas.openxmlformats.org/officeDocument/2006/relationships/oleObject" Target="../embeddings/oleObject288.bin"/><Relationship Id="rId5" Type="http://schemas.openxmlformats.org/officeDocument/2006/relationships/oleObject" Target="../embeddings/oleObject285.bin"/><Relationship Id="rId10" Type="http://schemas.openxmlformats.org/officeDocument/2006/relationships/image" Target="../media/image288.wmf"/><Relationship Id="rId4" Type="http://schemas.openxmlformats.org/officeDocument/2006/relationships/image" Target="../media/image285.wmf"/><Relationship Id="rId9" Type="http://schemas.openxmlformats.org/officeDocument/2006/relationships/oleObject" Target="../embeddings/oleObject287.bin"/></Relationships>
</file>

<file path=ppt/slides/_rels/slide111.xml.rels><?xml version="1.0" encoding="UTF-8" standalone="yes"?>
<Relationships xmlns="http://schemas.openxmlformats.org/package/2006/relationships"><Relationship Id="rId8" Type="http://schemas.openxmlformats.org/officeDocument/2006/relationships/image" Target="../media/image291.wmf"/><Relationship Id="rId3" Type="http://schemas.openxmlformats.org/officeDocument/2006/relationships/oleObject" Target="../embeddings/oleObject289.bin"/><Relationship Id="rId7" Type="http://schemas.openxmlformats.org/officeDocument/2006/relationships/oleObject" Target="../embeddings/oleObject291.bin"/><Relationship Id="rId2" Type="http://schemas.openxmlformats.org/officeDocument/2006/relationships/slideLayout" Target="../slideLayouts/slideLayout2.xml"/><Relationship Id="rId1" Type="http://schemas.openxmlformats.org/officeDocument/2006/relationships/vmlDrawing" Target="../drawings/vmlDrawing85.vml"/><Relationship Id="rId6" Type="http://schemas.openxmlformats.org/officeDocument/2006/relationships/image" Target="../media/image290.wmf"/><Relationship Id="rId5" Type="http://schemas.openxmlformats.org/officeDocument/2006/relationships/oleObject" Target="../embeddings/oleObject290.bin"/><Relationship Id="rId10" Type="http://schemas.openxmlformats.org/officeDocument/2006/relationships/image" Target="../media/image292.wmf"/><Relationship Id="rId4" Type="http://schemas.openxmlformats.org/officeDocument/2006/relationships/image" Target="../media/image277.wmf"/><Relationship Id="rId9" Type="http://schemas.openxmlformats.org/officeDocument/2006/relationships/oleObject" Target="../embeddings/oleObject292.bin"/></Relationships>
</file>

<file path=ppt/slides/_rels/slide112.x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oleObject" Target="../embeddings/oleObject293.bin"/><Relationship Id="rId7" Type="http://schemas.openxmlformats.org/officeDocument/2006/relationships/oleObject" Target="../embeddings/oleObject295.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image" Target="../media/image294.wmf"/><Relationship Id="rId5" Type="http://schemas.openxmlformats.org/officeDocument/2006/relationships/oleObject" Target="../embeddings/oleObject294.bin"/><Relationship Id="rId4" Type="http://schemas.openxmlformats.org/officeDocument/2006/relationships/image" Target="../media/image293.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96.bin"/><Relationship Id="rId2" Type="http://schemas.openxmlformats.org/officeDocument/2006/relationships/slideLayout" Target="../slideLayouts/slideLayout2.xml"/><Relationship Id="rId1" Type="http://schemas.openxmlformats.org/officeDocument/2006/relationships/vmlDrawing" Target="../drawings/vmlDrawing87.vml"/><Relationship Id="rId6" Type="http://schemas.openxmlformats.org/officeDocument/2006/relationships/image" Target="../media/image297.wmf"/><Relationship Id="rId5" Type="http://schemas.openxmlformats.org/officeDocument/2006/relationships/oleObject" Target="../embeddings/oleObject297.bin"/><Relationship Id="rId4" Type="http://schemas.openxmlformats.org/officeDocument/2006/relationships/image" Target="../media/image296.wmf"/></Relationships>
</file>

<file path=ppt/slides/_rels/slide114.xml.rels><?xml version="1.0" encoding="UTF-8" standalone="yes"?>
<Relationships xmlns="http://schemas.openxmlformats.org/package/2006/relationships"><Relationship Id="rId8" Type="http://schemas.openxmlformats.org/officeDocument/2006/relationships/image" Target="../media/image300.wmf"/><Relationship Id="rId3" Type="http://schemas.openxmlformats.org/officeDocument/2006/relationships/oleObject" Target="../embeddings/oleObject298.bin"/><Relationship Id="rId7" Type="http://schemas.openxmlformats.org/officeDocument/2006/relationships/oleObject" Target="../embeddings/oleObject300.bin"/><Relationship Id="rId2" Type="http://schemas.openxmlformats.org/officeDocument/2006/relationships/slideLayout" Target="../slideLayouts/slideLayout2.xml"/><Relationship Id="rId1" Type="http://schemas.openxmlformats.org/officeDocument/2006/relationships/vmlDrawing" Target="../drawings/vmlDrawing88.vml"/><Relationship Id="rId6" Type="http://schemas.openxmlformats.org/officeDocument/2006/relationships/image" Target="../media/image299.wmf"/><Relationship Id="rId5" Type="http://schemas.openxmlformats.org/officeDocument/2006/relationships/oleObject" Target="../embeddings/oleObject299.bin"/><Relationship Id="rId10" Type="http://schemas.openxmlformats.org/officeDocument/2006/relationships/image" Target="../media/image301.wmf"/><Relationship Id="rId4" Type="http://schemas.openxmlformats.org/officeDocument/2006/relationships/image" Target="../media/image298.wmf"/><Relationship Id="rId9" Type="http://schemas.openxmlformats.org/officeDocument/2006/relationships/oleObject" Target="../embeddings/oleObject301.bin"/></Relationships>
</file>

<file path=ppt/slides/_rels/slide115.xml.rels><?xml version="1.0" encoding="UTF-8" standalone="yes"?>
<Relationships xmlns="http://schemas.openxmlformats.org/package/2006/relationships"><Relationship Id="rId8" Type="http://schemas.openxmlformats.org/officeDocument/2006/relationships/image" Target="../media/image304.wmf"/><Relationship Id="rId3" Type="http://schemas.openxmlformats.org/officeDocument/2006/relationships/oleObject" Target="../embeddings/oleObject302.bin"/><Relationship Id="rId7" Type="http://schemas.openxmlformats.org/officeDocument/2006/relationships/oleObject" Target="../embeddings/oleObject304.bin"/><Relationship Id="rId2" Type="http://schemas.openxmlformats.org/officeDocument/2006/relationships/slideLayout" Target="../slideLayouts/slideLayout2.xml"/><Relationship Id="rId1" Type="http://schemas.openxmlformats.org/officeDocument/2006/relationships/vmlDrawing" Target="../drawings/vmlDrawing89.vml"/><Relationship Id="rId6" Type="http://schemas.openxmlformats.org/officeDocument/2006/relationships/image" Target="../media/image303.wmf"/><Relationship Id="rId5" Type="http://schemas.openxmlformats.org/officeDocument/2006/relationships/oleObject" Target="../embeddings/oleObject303.bin"/><Relationship Id="rId4" Type="http://schemas.openxmlformats.org/officeDocument/2006/relationships/image" Target="../media/image302.wmf"/></Relationships>
</file>

<file path=ppt/slides/_rels/slide116.xml.rels><?xml version="1.0" encoding="UTF-8" standalone="yes"?>
<Relationships xmlns="http://schemas.openxmlformats.org/package/2006/relationships"><Relationship Id="rId8" Type="http://schemas.openxmlformats.org/officeDocument/2006/relationships/image" Target="../media/image306.wmf"/><Relationship Id="rId13" Type="http://schemas.openxmlformats.org/officeDocument/2006/relationships/oleObject" Target="../embeddings/oleObject310.bin"/><Relationship Id="rId3" Type="http://schemas.openxmlformats.org/officeDocument/2006/relationships/oleObject" Target="../embeddings/oleObject305.bin"/><Relationship Id="rId7" Type="http://schemas.openxmlformats.org/officeDocument/2006/relationships/oleObject" Target="../embeddings/oleObject307.bin"/><Relationship Id="rId12" Type="http://schemas.openxmlformats.org/officeDocument/2006/relationships/image" Target="../media/image308.wmf"/><Relationship Id="rId2" Type="http://schemas.openxmlformats.org/officeDocument/2006/relationships/slideLayout" Target="../slideLayouts/slideLayout2.xml"/><Relationship Id="rId1" Type="http://schemas.openxmlformats.org/officeDocument/2006/relationships/vmlDrawing" Target="../drawings/vmlDrawing90.vml"/><Relationship Id="rId6" Type="http://schemas.openxmlformats.org/officeDocument/2006/relationships/image" Target="../media/image277.wmf"/><Relationship Id="rId11" Type="http://schemas.openxmlformats.org/officeDocument/2006/relationships/oleObject" Target="../embeddings/oleObject309.bin"/><Relationship Id="rId5" Type="http://schemas.openxmlformats.org/officeDocument/2006/relationships/oleObject" Target="../embeddings/oleObject306.bin"/><Relationship Id="rId10" Type="http://schemas.openxmlformats.org/officeDocument/2006/relationships/image" Target="../media/image307.wmf"/><Relationship Id="rId4" Type="http://schemas.openxmlformats.org/officeDocument/2006/relationships/image" Target="../media/image305.wmf"/><Relationship Id="rId9" Type="http://schemas.openxmlformats.org/officeDocument/2006/relationships/oleObject" Target="../embeddings/oleObject308.bin"/><Relationship Id="rId14" Type="http://schemas.openxmlformats.org/officeDocument/2006/relationships/image" Target="../media/image309.wmf"/></Relationships>
</file>

<file path=ppt/slides/_rels/slide11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14.png"/><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31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17.png"/><Relationship Id="rId2" Type="http://schemas.openxmlformats.org/officeDocument/2006/relationships/image" Target="../media/image316.png"/><Relationship Id="rId1" Type="http://schemas.openxmlformats.org/officeDocument/2006/relationships/slideLayout" Target="../slideLayouts/slideLayout7.xml"/><Relationship Id="rId4" Type="http://schemas.openxmlformats.org/officeDocument/2006/relationships/image" Target="../media/image318.png"/></Relationships>
</file>

<file path=ppt/slides/_rels/slide12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9.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23.png"/><Relationship Id="rId2" Type="http://schemas.openxmlformats.org/officeDocument/2006/relationships/image" Target="../media/image32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image" Target="../media/image324.png"/><Relationship Id="rId1" Type="http://schemas.openxmlformats.org/officeDocument/2006/relationships/slideLayout" Target="../slideLayouts/slideLayout7.xml"/><Relationship Id="rId4" Type="http://schemas.openxmlformats.org/officeDocument/2006/relationships/image" Target="../media/image326.png"/></Relationships>
</file>

<file path=ppt/slides/_rels/slide128.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image" Target="../media/image327.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image" Target="../media/image333.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336.png"/><Relationship Id="rId2" Type="http://schemas.openxmlformats.org/officeDocument/2006/relationships/image" Target="../media/image335.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38.png"/><Relationship Id="rId2" Type="http://schemas.openxmlformats.org/officeDocument/2006/relationships/image" Target="../media/image337.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39.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40.png"/><Relationship Id="rId1" Type="http://schemas.openxmlformats.org/officeDocument/2006/relationships/slideLayout" Target="../slideLayouts/slideLayout7.xml"/><Relationship Id="rId4" Type="http://schemas.openxmlformats.org/officeDocument/2006/relationships/image" Target="../media/image342.png"/></Relationships>
</file>

<file path=ppt/slides/_rels/slide136.xml.rels><?xml version="1.0" encoding="UTF-8" standalone="yes"?>
<Relationships xmlns="http://schemas.openxmlformats.org/package/2006/relationships"><Relationship Id="rId3" Type="http://schemas.openxmlformats.org/officeDocument/2006/relationships/image" Target="../media/image344.png"/><Relationship Id="rId2" Type="http://schemas.openxmlformats.org/officeDocument/2006/relationships/image" Target="../media/image343.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45.png"/><Relationship Id="rId1" Type="http://schemas.openxmlformats.org/officeDocument/2006/relationships/slideLayout" Target="../slideLayouts/slideLayout7.xml"/><Relationship Id="rId4" Type="http://schemas.openxmlformats.org/officeDocument/2006/relationships/image" Target="../media/image347.png"/></Relationships>
</file>

<file path=ppt/slides/_rels/slide138.xml.rels><?xml version="1.0" encoding="UTF-8" standalone="yes"?>
<Relationships xmlns="http://schemas.openxmlformats.org/package/2006/relationships"><Relationship Id="rId3" Type="http://schemas.openxmlformats.org/officeDocument/2006/relationships/image" Target="../media/image349.png"/><Relationship Id="rId2" Type="http://schemas.openxmlformats.org/officeDocument/2006/relationships/image" Target="../media/image348.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40.xml.rels><?xml version="1.0" encoding="UTF-8" standalone="yes"?>
<Relationships xmlns="http://schemas.openxmlformats.org/package/2006/relationships"><Relationship Id="rId3" Type="http://schemas.openxmlformats.org/officeDocument/2006/relationships/image" Target="../media/image353.png"/><Relationship Id="rId2" Type="http://schemas.openxmlformats.org/officeDocument/2006/relationships/image" Target="../media/image35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54.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55.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357.png"/><Relationship Id="rId2" Type="http://schemas.openxmlformats.org/officeDocument/2006/relationships/image" Target="../media/image356.png"/><Relationship Id="rId1" Type="http://schemas.openxmlformats.org/officeDocument/2006/relationships/slideLayout" Target="../slideLayouts/slideLayout7.xml"/><Relationship Id="rId4" Type="http://schemas.openxmlformats.org/officeDocument/2006/relationships/image" Target="../media/image358.png"/></Relationships>
</file>

<file path=ppt/slides/_rels/slide14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9.png"/><Relationship Id="rId1" Type="http://schemas.openxmlformats.org/officeDocument/2006/relationships/slideLayout" Target="../slideLayouts/slideLayout7.xml"/><Relationship Id="rId4" Type="http://schemas.openxmlformats.org/officeDocument/2006/relationships/image" Target="../media/image361.png"/></Relationships>
</file>

<file path=ppt/slides/_rels/slide146.xml.rels><?xml version="1.0" encoding="UTF-8" standalone="yes"?>
<Relationships xmlns="http://schemas.openxmlformats.org/package/2006/relationships"><Relationship Id="rId2" Type="http://schemas.openxmlformats.org/officeDocument/2006/relationships/image" Target="../media/image362.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364.png"/><Relationship Id="rId2" Type="http://schemas.openxmlformats.org/officeDocument/2006/relationships/image" Target="../media/image36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image" Target="../media/image365.png"/><Relationship Id="rId1" Type="http://schemas.openxmlformats.org/officeDocument/2006/relationships/slideLayout" Target="../slideLayouts/slideLayout7.xml"/><Relationship Id="rId4" Type="http://schemas.openxmlformats.org/officeDocument/2006/relationships/image" Target="../media/image367.png"/></Relationships>
</file>

<file path=ppt/slides/_rels/slide149.xml.rels><?xml version="1.0" encoding="UTF-8" standalone="yes"?>
<Relationships xmlns="http://schemas.openxmlformats.org/package/2006/relationships"><Relationship Id="rId3" Type="http://schemas.openxmlformats.org/officeDocument/2006/relationships/image" Target="../media/image369.png"/><Relationship Id="rId2" Type="http://schemas.openxmlformats.org/officeDocument/2006/relationships/image" Target="../media/image36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11.bin"/><Relationship Id="rId4" Type="http://schemas.openxmlformats.org/officeDocument/2006/relationships/image" Target="../media/image10.wmf"/></Relationships>
</file>

<file path=ppt/slides/_rels/slide150.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370.png"/><Relationship Id="rId1" Type="http://schemas.openxmlformats.org/officeDocument/2006/relationships/slideLayout" Target="../slideLayouts/slideLayout7.xml"/><Relationship Id="rId4" Type="http://schemas.openxmlformats.org/officeDocument/2006/relationships/image" Target="../media/image372.png"/></Relationships>
</file>

<file path=ppt/slides/_rels/slide151.xml.rels><?xml version="1.0" encoding="UTF-8" standalone="yes"?>
<Relationships xmlns="http://schemas.openxmlformats.org/package/2006/relationships"><Relationship Id="rId3" Type="http://schemas.openxmlformats.org/officeDocument/2006/relationships/image" Target="../media/image374.png"/><Relationship Id="rId2" Type="http://schemas.openxmlformats.org/officeDocument/2006/relationships/image" Target="../media/image373.png"/><Relationship Id="rId1" Type="http://schemas.openxmlformats.org/officeDocument/2006/relationships/slideLayout" Target="../slideLayouts/slideLayout7.xml"/><Relationship Id="rId4" Type="http://schemas.openxmlformats.org/officeDocument/2006/relationships/image" Target="../media/image375.png"/></Relationships>
</file>

<file path=ppt/slides/_rels/slide152.xml.rels><?xml version="1.0" encoding="UTF-8" standalone="yes"?>
<Relationships xmlns="http://schemas.openxmlformats.org/package/2006/relationships"><Relationship Id="rId2" Type="http://schemas.openxmlformats.org/officeDocument/2006/relationships/image" Target="../media/image376.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378.png"/><Relationship Id="rId2" Type="http://schemas.openxmlformats.org/officeDocument/2006/relationships/image" Target="../media/image377.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379.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382.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383.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385.png"/><Relationship Id="rId2" Type="http://schemas.openxmlformats.org/officeDocument/2006/relationships/image" Target="../media/image384.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image" Target="../media/image38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3.bin"/><Relationship Id="rId4" Type="http://schemas.openxmlformats.org/officeDocument/2006/relationships/image" Target="../media/image12.wmf"/></Relationships>
</file>

<file path=ppt/slides/_rels/slide160.xml.rels><?xml version="1.0" encoding="UTF-8" standalone="yes"?>
<Relationships xmlns="http://schemas.openxmlformats.org/package/2006/relationships"><Relationship Id="rId2" Type="http://schemas.openxmlformats.org/officeDocument/2006/relationships/image" Target="../media/image388.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9.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392.png"/><Relationship Id="rId2" Type="http://schemas.openxmlformats.org/officeDocument/2006/relationships/image" Target="../media/image391.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394.png"/><Relationship Id="rId2" Type="http://schemas.openxmlformats.org/officeDocument/2006/relationships/image" Target="../media/image393.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9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97.png"/><Relationship Id="rId4" Type="http://schemas.openxmlformats.org/officeDocument/2006/relationships/image" Target="../media/image39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70.xml.rels><?xml version="1.0" encoding="UTF-8" standalone="yes"?>
<Relationships xmlns="http://schemas.openxmlformats.org/package/2006/relationships"><Relationship Id="rId3" Type="http://schemas.openxmlformats.org/officeDocument/2006/relationships/image" Target="../media/image39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399.png"/></Relationships>
</file>

<file path=ppt/slides/_rels/slide171.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03.png"/><Relationship Id="rId4" Type="http://schemas.openxmlformats.org/officeDocument/2006/relationships/image" Target="../media/image402.png"/></Relationships>
</file>

<file path=ppt/slides/_rels/slide172.xml.rels><?xml version="1.0" encoding="UTF-8" standalone="yes"?>
<Relationships xmlns="http://schemas.openxmlformats.org/package/2006/relationships"><Relationship Id="rId3" Type="http://schemas.openxmlformats.org/officeDocument/2006/relationships/image" Target="../media/image40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5.png"/></Relationships>
</file>

<file path=ppt/slides/_rels/slide173.xml.rels><?xml version="1.0" encoding="UTF-8" standalone="yes"?>
<Relationships xmlns="http://schemas.openxmlformats.org/package/2006/relationships"><Relationship Id="rId3" Type="http://schemas.openxmlformats.org/officeDocument/2006/relationships/image" Target="../media/image40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7.png"/></Relationships>
</file>

<file path=ppt/slides/_rels/slide174.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40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0.png"/></Relationships>
</file>

<file path=ppt/slides/_rels/slide176.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4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4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6.png"/><Relationship Id="rId5" Type="http://schemas.openxmlformats.org/officeDocument/2006/relationships/image" Target="../media/image415.png"/><Relationship Id="rId4" Type="http://schemas.openxmlformats.org/officeDocument/2006/relationships/image" Target="../media/image414.png"/></Relationships>
</file>

<file path=ppt/slides/_rels/slide179.xml.rels><?xml version="1.0" encoding="UTF-8" standalone="yes"?>
<Relationships xmlns="http://schemas.openxmlformats.org/package/2006/relationships"><Relationship Id="rId3" Type="http://schemas.openxmlformats.org/officeDocument/2006/relationships/image" Target="../media/image4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1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180.xml.rels><?xml version="1.0" encoding="UTF-8" standalone="yes"?>
<Relationships xmlns="http://schemas.openxmlformats.org/package/2006/relationships"><Relationship Id="rId3" Type="http://schemas.openxmlformats.org/officeDocument/2006/relationships/image" Target="../media/image4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4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23.png"/><Relationship Id="rId4" Type="http://schemas.openxmlformats.org/officeDocument/2006/relationships/image" Target="../media/image422.png"/></Relationships>
</file>

<file path=ppt/slides/_rels/slide183.xml.rels><?xml version="1.0" encoding="UTF-8" standalone="yes"?>
<Relationships xmlns="http://schemas.openxmlformats.org/package/2006/relationships"><Relationship Id="rId3" Type="http://schemas.openxmlformats.org/officeDocument/2006/relationships/image" Target="../media/image4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25.png"/></Relationships>
</file>

<file path=ppt/slides/_rels/slide184.xml.rels><?xml version="1.0" encoding="UTF-8" standalone="yes"?>
<Relationships xmlns="http://schemas.openxmlformats.org/package/2006/relationships"><Relationship Id="rId3" Type="http://schemas.openxmlformats.org/officeDocument/2006/relationships/image" Target="../media/image4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4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4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4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4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16.wmf"/></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wmf"/><Relationship Id="rId5" Type="http://schemas.openxmlformats.org/officeDocument/2006/relationships/oleObject" Target="../embeddings/oleObject33.bin"/><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5.wmf"/><Relationship Id="rId5" Type="http://schemas.openxmlformats.org/officeDocument/2006/relationships/oleObject" Target="../embeddings/oleObject35.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9.wmf"/><Relationship Id="rId5" Type="http://schemas.openxmlformats.org/officeDocument/2006/relationships/oleObject" Target="../embeddings/oleObject39.bin"/><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2.wmf"/><Relationship Id="rId5" Type="http://schemas.openxmlformats.org/officeDocument/2006/relationships/oleObject" Target="../embeddings/oleObject42.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oleObject" Target="../embeddings/oleObject50.bin"/><Relationship Id="rId18" Type="http://schemas.openxmlformats.org/officeDocument/2006/relationships/image" Target="../media/image51.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48.wmf"/><Relationship Id="rId17" Type="http://schemas.openxmlformats.org/officeDocument/2006/relationships/oleObject" Target="../embeddings/oleObject52.bin"/><Relationship Id="rId2" Type="http://schemas.openxmlformats.org/officeDocument/2006/relationships/slideLayout" Target="../slideLayouts/slideLayout4.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6.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47.wmf"/><Relationship Id="rId4" Type="http://schemas.openxmlformats.org/officeDocument/2006/relationships/image" Target="../media/image45.wmf"/><Relationship Id="rId9" Type="http://schemas.openxmlformats.org/officeDocument/2006/relationships/oleObject" Target="../embeddings/oleObject48.bin"/><Relationship Id="rId14" Type="http://schemas.openxmlformats.org/officeDocument/2006/relationships/image" Target="../media/image49.wmf"/></Relationships>
</file>

<file path=ppt/slides/_rels/slide3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7.wmf"/><Relationship Id="rId18" Type="http://schemas.openxmlformats.org/officeDocument/2006/relationships/oleObject" Target="../embeddings/oleObject60.bin"/><Relationship Id="rId3" Type="http://schemas.openxmlformats.org/officeDocument/2006/relationships/oleObject" Target="../embeddings/oleObject53.bin"/><Relationship Id="rId21" Type="http://schemas.openxmlformats.org/officeDocument/2006/relationships/image" Target="../media/image61.wmf"/><Relationship Id="rId7" Type="http://schemas.openxmlformats.org/officeDocument/2006/relationships/oleObject" Target="../embeddings/oleObject55.bin"/><Relationship Id="rId12" Type="http://schemas.openxmlformats.org/officeDocument/2006/relationships/oleObject" Target="../embeddings/oleObject57.bin"/><Relationship Id="rId17" Type="http://schemas.openxmlformats.org/officeDocument/2006/relationships/image" Target="../media/image59.wmf"/><Relationship Id="rId2" Type="http://schemas.openxmlformats.org/officeDocument/2006/relationships/slideLayout" Target="../slideLayouts/slideLayout18.xml"/><Relationship Id="rId16" Type="http://schemas.openxmlformats.org/officeDocument/2006/relationships/oleObject" Target="../embeddings/oleObject59.bin"/><Relationship Id="rId20" Type="http://schemas.openxmlformats.org/officeDocument/2006/relationships/oleObject" Target="../embeddings/oleObject61.bin"/><Relationship Id="rId1" Type="http://schemas.openxmlformats.org/officeDocument/2006/relationships/vmlDrawing" Target="../drawings/vmlDrawing21.vml"/><Relationship Id="rId6" Type="http://schemas.openxmlformats.org/officeDocument/2006/relationships/image" Target="../media/image54.wmf"/><Relationship Id="rId11" Type="http://schemas.openxmlformats.org/officeDocument/2006/relationships/image" Target="../media/image56.wmf"/><Relationship Id="rId5" Type="http://schemas.openxmlformats.org/officeDocument/2006/relationships/oleObject" Target="../embeddings/oleObject54.bin"/><Relationship Id="rId15" Type="http://schemas.openxmlformats.org/officeDocument/2006/relationships/image" Target="../media/image58.wmf"/><Relationship Id="rId10" Type="http://schemas.openxmlformats.org/officeDocument/2006/relationships/oleObject" Target="../embeddings/oleObject56.bin"/><Relationship Id="rId19" Type="http://schemas.openxmlformats.org/officeDocument/2006/relationships/image" Target="../media/image60.wmf"/><Relationship Id="rId4" Type="http://schemas.openxmlformats.org/officeDocument/2006/relationships/image" Target="../media/image53.wmf"/><Relationship Id="rId9" Type="http://schemas.openxmlformats.org/officeDocument/2006/relationships/image" Target="../media/image62.png"/><Relationship Id="rId14" Type="http://schemas.openxmlformats.org/officeDocument/2006/relationships/oleObject" Target="../embeddings/oleObject58.bin"/></Relationships>
</file>

<file path=ppt/slides/_rels/slide3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4.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5.bin"/></Relationships>
</file>

<file path=ppt/slides/_rels/slide3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2.bin"/><Relationship Id="rId18" Type="http://schemas.openxmlformats.org/officeDocument/2006/relationships/image" Target="../media/image75.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2.wmf"/><Relationship Id="rId17"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74.wmf"/><Relationship Id="rId1" Type="http://schemas.openxmlformats.org/officeDocument/2006/relationships/vmlDrawing" Target="../drawings/vmlDrawing23.vml"/><Relationship Id="rId6" Type="http://schemas.openxmlformats.org/officeDocument/2006/relationships/image" Target="../media/image69.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70.bin"/><Relationship Id="rId14" Type="http://schemas.openxmlformats.org/officeDocument/2006/relationships/image" Target="../media/image73.wmf"/></Relationships>
</file>

<file path=ppt/slides/_rels/slide38.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7.wmf"/><Relationship Id="rId5" Type="http://schemas.openxmlformats.org/officeDocument/2006/relationships/oleObject" Target="../embeddings/oleObject76.bin"/><Relationship Id="rId4" Type="http://schemas.openxmlformats.org/officeDocument/2006/relationships/image" Target="../media/image76.wmf"/></Relationships>
</file>

<file path=ppt/slides/_rels/slide39.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0.wmf"/><Relationship Id="rId5" Type="http://schemas.openxmlformats.org/officeDocument/2006/relationships/oleObject" Target="../embeddings/oleObject79.bin"/><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3.wmf"/><Relationship Id="rId5" Type="http://schemas.openxmlformats.org/officeDocument/2006/relationships/oleObject" Target="../embeddings/oleObject82.bin"/><Relationship Id="rId4" Type="http://schemas.openxmlformats.org/officeDocument/2006/relationships/image" Target="../media/image82.wmf"/></Relationships>
</file>

<file path=ppt/slides/_rels/slide41.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6.wmf"/><Relationship Id="rId5" Type="http://schemas.openxmlformats.org/officeDocument/2006/relationships/oleObject" Target="../embeddings/oleObject85.bin"/><Relationship Id="rId4" Type="http://schemas.openxmlformats.org/officeDocument/2006/relationships/image" Target="../media/image8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88.wmf"/></Relationships>
</file>

<file path=ppt/slides/_rels/slide46.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90.wmf"/><Relationship Id="rId5" Type="http://schemas.openxmlformats.org/officeDocument/2006/relationships/oleObject" Target="../embeddings/oleObject89.bin"/><Relationship Id="rId4" Type="http://schemas.openxmlformats.org/officeDocument/2006/relationships/image" Target="../media/image89.wmf"/></Relationships>
</file>

<file path=ppt/slides/_rels/slide47.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image" Target="../media/image98.wmf"/><Relationship Id="rId1" Type="http://schemas.openxmlformats.org/officeDocument/2006/relationships/vmlDrawing" Target="../drawings/vmlDrawing30.vml"/><Relationship Id="rId6" Type="http://schemas.openxmlformats.org/officeDocument/2006/relationships/image" Target="../media/image93.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oleObject" Target="../embeddings/oleObject97.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94.bin"/><Relationship Id="rId14" Type="http://schemas.openxmlformats.org/officeDocument/2006/relationships/image" Target="../media/image97.wmf"/></Relationships>
</file>

<file path=ppt/slides/_rels/slide48.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103.bin"/><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03.wmf"/><Relationship Id="rId2" Type="http://schemas.openxmlformats.org/officeDocument/2006/relationships/slideLayout" Target="../slideLayouts/slideLayout2.xml"/><Relationship Id="rId16" Type="http://schemas.openxmlformats.org/officeDocument/2006/relationships/image" Target="../media/image105.wmf"/><Relationship Id="rId1" Type="http://schemas.openxmlformats.org/officeDocument/2006/relationships/vmlDrawing" Target="../drawings/vmlDrawing31.vml"/><Relationship Id="rId6" Type="http://schemas.openxmlformats.org/officeDocument/2006/relationships/image" Target="../media/image100.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1.bin"/><Relationship Id="rId14" Type="http://schemas.openxmlformats.org/officeDocument/2006/relationships/image" Target="../media/image104.wmf"/></Relationships>
</file>

<file path=ppt/slides/_rels/slide49.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110.bin"/><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07.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8.bin"/><Relationship Id="rId14" Type="http://schemas.openxmlformats.org/officeDocument/2006/relationships/image" Target="../media/image1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13.wmf"/><Relationship Id="rId5" Type="http://schemas.openxmlformats.org/officeDocument/2006/relationships/oleObject" Target="../embeddings/oleObject112.bin"/><Relationship Id="rId4" Type="http://schemas.openxmlformats.org/officeDocument/2006/relationships/image" Target="../media/image112.wmf"/></Relationships>
</file>

<file path=ppt/slides/_rels/slide51.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6.wmf"/><Relationship Id="rId5" Type="http://schemas.openxmlformats.org/officeDocument/2006/relationships/oleObject" Target="../embeddings/oleObject115.bin"/><Relationship Id="rId4" Type="http://schemas.openxmlformats.org/officeDocument/2006/relationships/image" Target="../media/image115.wmf"/></Relationships>
</file>

<file path=ppt/slides/_rels/slide52.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19.wmf"/><Relationship Id="rId5" Type="http://schemas.openxmlformats.org/officeDocument/2006/relationships/oleObject" Target="../embeddings/oleObject118.bin"/><Relationship Id="rId10" Type="http://schemas.openxmlformats.org/officeDocument/2006/relationships/image" Target="../media/image121.wmf"/><Relationship Id="rId4" Type="http://schemas.openxmlformats.org/officeDocument/2006/relationships/image" Target="../media/image118.wmf"/><Relationship Id="rId9" Type="http://schemas.openxmlformats.org/officeDocument/2006/relationships/oleObject" Target="../embeddings/oleObject120.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126.wmf"/><Relationship Id="rId7" Type="http://schemas.openxmlformats.org/officeDocument/2006/relationships/image" Target="../media/image123.wmf"/><Relationship Id="rId2" Type="http://schemas.openxmlformats.org/officeDocument/2006/relationships/slideLayout" Target="../slideLayouts/slideLayout19.xml"/><Relationship Id="rId1" Type="http://schemas.openxmlformats.org/officeDocument/2006/relationships/vmlDrawing" Target="../drawings/vmlDrawing36.vml"/><Relationship Id="rId6" Type="http://schemas.openxmlformats.org/officeDocument/2006/relationships/oleObject" Target="../embeddings/oleObject122.bin"/><Relationship Id="rId11" Type="http://schemas.openxmlformats.org/officeDocument/2006/relationships/image" Target="../media/image125.wmf"/><Relationship Id="rId5" Type="http://schemas.openxmlformats.org/officeDocument/2006/relationships/image" Target="../media/image122.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24.wmf"/></Relationships>
</file>

<file path=ppt/slides/_rels/slide54.xml.rels><?xml version="1.0" encoding="UTF-8" standalone="yes"?>
<Relationships xmlns="http://schemas.openxmlformats.org/package/2006/relationships"><Relationship Id="rId8" Type="http://schemas.openxmlformats.org/officeDocument/2006/relationships/image" Target="../media/image129.wmf"/><Relationship Id="rId13" Type="http://schemas.openxmlformats.org/officeDocument/2006/relationships/oleObject" Target="../embeddings/oleObject130.bin"/><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31.wmf"/><Relationship Id="rId2" Type="http://schemas.openxmlformats.org/officeDocument/2006/relationships/slideLayout" Target="../slideLayouts/slideLayout2.xml"/><Relationship Id="rId16" Type="http://schemas.openxmlformats.org/officeDocument/2006/relationships/image" Target="../media/image133.wmf"/><Relationship Id="rId1" Type="http://schemas.openxmlformats.org/officeDocument/2006/relationships/vmlDrawing" Target="../drawings/vmlDrawing37.vml"/><Relationship Id="rId6" Type="http://schemas.openxmlformats.org/officeDocument/2006/relationships/image" Target="../media/image128.wmf"/><Relationship Id="rId11" Type="http://schemas.openxmlformats.org/officeDocument/2006/relationships/oleObject" Target="../embeddings/oleObject129.bin"/><Relationship Id="rId5" Type="http://schemas.openxmlformats.org/officeDocument/2006/relationships/oleObject" Target="../embeddings/oleObject126.bin"/><Relationship Id="rId15" Type="http://schemas.openxmlformats.org/officeDocument/2006/relationships/oleObject" Target="../embeddings/oleObject131.bin"/><Relationship Id="rId10" Type="http://schemas.openxmlformats.org/officeDocument/2006/relationships/image" Target="../media/image130.wmf"/><Relationship Id="rId4" Type="http://schemas.openxmlformats.org/officeDocument/2006/relationships/image" Target="../media/image127.wmf"/><Relationship Id="rId9" Type="http://schemas.openxmlformats.org/officeDocument/2006/relationships/oleObject" Target="../embeddings/oleObject128.bin"/><Relationship Id="rId14" Type="http://schemas.openxmlformats.org/officeDocument/2006/relationships/image" Target="../media/image132.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35.wmf"/><Relationship Id="rId5" Type="http://schemas.openxmlformats.org/officeDocument/2006/relationships/oleObject" Target="../embeddings/oleObject133.bin"/><Relationship Id="rId4" Type="http://schemas.openxmlformats.org/officeDocument/2006/relationships/image" Target="../media/image134.wmf"/></Relationships>
</file>

<file path=ppt/slides/_rels/slide56.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134.bin"/><Relationship Id="rId7"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37.wmf"/><Relationship Id="rId5" Type="http://schemas.openxmlformats.org/officeDocument/2006/relationships/oleObject" Target="../embeddings/oleObject135.bin"/><Relationship Id="rId10" Type="http://schemas.openxmlformats.org/officeDocument/2006/relationships/image" Target="../media/image139.wmf"/><Relationship Id="rId4" Type="http://schemas.openxmlformats.org/officeDocument/2006/relationships/image" Target="../media/image136.wmf"/><Relationship Id="rId9" Type="http://schemas.openxmlformats.org/officeDocument/2006/relationships/oleObject" Target="../embeddings/oleObject137.bin"/></Relationships>
</file>

<file path=ppt/slides/_rels/slide57.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41.wmf"/><Relationship Id="rId5" Type="http://schemas.openxmlformats.org/officeDocument/2006/relationships/oleObject" Target="../embeddings/oleObject139.bin"/><Relationship Id="rId10" Type="http://schemas.openxmlformats.org/officeDocument/2006/relationships/image" Target="../media/image143.wmf"/><Relationship Id="rId4" Type="http://schemas.openxmlformats.org/officeDocument/2006/relationships/image" Target="../media/image140.wmf"/><Relationship Id="rId9" Type="http://schemas.openxmlformats.org/officeDocument/2006/relationships/oleObject" Target="../embeddings/oleObject141.bin"/></Relationships>
</file>

<file path=ppt/slides/_rels/slide58.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45.wmf"/><Relationship Id="rId5" Type="http://schemas.openxmlformats.org/officeDocument/2006/relationships/oleObject" Target="../embeddings/oleObject143.bin"/><Relationship Id="rId4" Type="http://schemas.openxmlformats.org/officeDocument/2006/relationships/image" Target="../media/image14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48.wmf"/><Relationship Id="rId5" Type="http://schemas.openxmlformats.org/officeDocument/2006/relationships/oleObject" Target="../embeddings/oleObject146.bin"/><Relationship Id="rId4" Type="http://schemas.openxmlformats.org/officeDocument/2006/relationships/image" Target="../media/image14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50.wmf"/><Relationship Id="rId5" Type="http://schemas.openxmlformats.org/officeDocument/2006/relationships/oleObject" Target="../embeddings/oleObject148.bin"/><Relationship Id="rId4" Type="http://schemas.openxmlformats.org/officeDocument/2006/relationships/image" Target="../media/image149.wmf"/></Relationships>
</file>

<file path=ppt/slides/_rels/slide61.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149.bin"/><Relationship Id="rId7" Type="http://schemas.openxmlformats.org/officeDocument/2006/relationships/oleObject" Target="../embeddings/oleObject151.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52.wmf"/><Relationship Id="rId5" Type="http://schemas.openxmlformats.org/officeDocument/2006/relationships/oleObject" Target="../embeddings/oleObject150.bin"/><Relationship Id="rId10" Type="http://schemas.openxmlformats.org/officeDocument/2006/relationships/image" Target="../media/image154.wmf"/><Relationship Id="rId4" Type="http://schemas.openxmlformats.org/officeDocument/2006/relationships/image" Target="../media/image151.wmf"/><Relationship Id="rId9" Type="http://schemas.openxmlformats.org/officeDocument/2006/relationships/oleObject" Target="../embeddings/oleObject152.bin"/></Relationships>
</file>

<file path=ppt/slides/_rels/slide62.xml.rels><?xml version="1.0" encoding="UTF-8" standalone="yes"?>
<Relationships xmlns="http://schemas.openxmlformats.org/package/2006/relationships"><Relationship Id="rId8" Type="http://schemas.openxmlformats.org/officeDocument/2006/relationships/image" Target="../media/image157.wmf"/><Relationship Id="rId3" Type="http://schemas.openxmlformats.org/officeDocument/2006/relationships/oleObject" Target="../embeddings/oleObject153.bin"/><Relationship Id="rId7"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56.wmf"/><Relationship Id="rId5" Type="http://schemas.openxmlformats.org/officeDocument/2006/relationships/oleObject" Target="../embeddings/oleObject154.bin"/><Relationship Id="rId10" Type="http://schemas.openxmlformats.org/officeDocument/2006/relationships/image" Target="../media/image158.wmf"/><Relationship Id="rId4" Type="http://schemas.openxmlformats.org/officeDocument/2006/relationships/image" Target="../media/image155.wmf"/><Relationship Id="rId9" Type="http://schemas.openxmlformats.org/officeDocument/2006/relationships/oleObject" Target="../embeddings/oleObject156.bin"/></Relationships>
</file>

<file path=ppt/slides/_rels/slide63.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oleObject" Target="../embeddings/oleObject157.bin"/><Relationship Id="rId7"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60.wmf"/><Relationship Id="rId5" Type="http://schemas.openxmlformats.org/officeDocument/2006/relationships/oleObject" Target="../embeddings/oleObject158.bin"/><Relationship Id="rId4" Type="http://schemas.openxmlformats.org/officeDocument/2006/relationships/image" Target="../media/image159.wmf"/></Relationships>
</file>

<file path=ppt/slides/_rels/slide64.x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oleObject" Target="../embeddings/oleObject165.bin"/><Relationship Id="rId3" Type="http://schemas.openxmlformats.org/officeDocument/2006/relationships/oleObject" Target="../embeddings/oleObject160.bin"/><Relationship Id="rId7" Type="http://schemas.openxmlformats.org/officeDocument/2006/relationships/oleObject" Target="../embeddings/oleObject162.bin"/><Relationship Id="rId12" Type="http://schemas.openxmlformats.org/officeDocument/2006/relationships/image" Target="../media/image166.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63.wmf"/><Relationship Id="rId11" Type="http://schemas.openxmlformats.org/officeDocument/2006/relationships/oleObject" Target="../embeddings/oleObject164.bin"/><Relationship Id="rId5" Type="http://schemas.openxmlformats.org/officeDocument/2006/relationships/oleObject" Target="../embeddings/oleObject161.bin"/><Relationship Id="rId10" Type="http://schemas.openxmlformats.org/officeDocument/2006/relationships/image" Target="../media/image165.wmf"/><Relationship Id="rId4" Type="http://schemas.openxmlformats.org/officeDocument/2006/relationships/image" Target="../media/image162.wmf"/><Relationship Id="rId9" Type="http://schemas.openxmlformats.org/officeDocument/2006/relationships/oleObject" Target="../embeddings/oleObject163.bin"/><Relationship Id="rId14" Type="http://schemas.openxmlformats.org/officeDocument/2006/relationships/image" Target="../media/image167.wmf"/></Relationships>
</file>

<file path=ppt/slides/_rels/slide65.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166.bin"/><Relationship Id="rId7"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69.wmf"/><Relationship Id="rId5" Type="http://schemas.openxmlformats.org/officeDocument/2006/relationships/oleObject" Target="../embeddings/oleObject167.bin"/><Relationship Id="rId10" Type="http://schemas.openxmlformats.org/officeDocument/2006/relationships/image" Target="../media/image171.wmf"/><Relationship Id="rId4" Type="http://schemas.openxmlformats.org/officeDocument/2006/relationships/image" Target="../media/image168.wmf"/><Relationship Id="rId9" Type="http://schemas.openxmlformats.org/officeDocument/2006/relationships/oleObject" Target="../embeddings/oleObject169.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image" Target="../media/image173.wmf"/><Relationship Id="rId5" Type="http://schemas.openxmlformats.org/officeDocument/2006/relationships/oleObject" Target="../embeddings/oleObject171.bin"/><Relationship Id="rId4" Type="http://schemas.openxmlformats.org/officeDocument/2006/relationships/image" Target="../media/image172.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74.wmf"/></Relationships>
</file>

<file path=ppt/slides/_rels/slide68.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73.bin"/><Relationship Id="rId7"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76.wmf"/><Relationship Id="rId5" Type="http://schemas.openxmlformats.org/officeDocument/2006/relationships/oleObject" Target="../embeddings/oleObject174.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76.bin"/></Relationships>
</file>

<file path=ppt/slides/_rels/slide69.x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oleObject" Target="../embeddings/oleObject177.bin"/><Relationship Id="rId7"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80.wmf"/><Relationship Id="rId5" Type="http://schemas.openxmlformats.org/officeDocument/2006/relationships/oleObject" Target="../embeddings/oleObject178.bin"/><Relationship Id="rId4" Type="http://schemas.openxmlformats.org/officeDocument/2006/relationships/image" Target="../media/image17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184.wmf"/><Relationship Id="rId13" Type="http://schemas.openxmlformats.org/officeDocument/2006/relationships/oleObject" Target="../embeddings/oleObject185.bin"/><Relationship Id="rId18" Type="http://schemas.openxmlformats.org/officeDocument/2006/relationships/image" Target="../media/image189.wmf"/><Relationship Id="rId3" Type="http://schemas.openxmlformats.org/officeDocument/2006/relationships/oleObject" Target="../embeddings/oleObject180.bin"/><Relationship Id="rId7" Type="http://schemas.openxmlformats.org/officeDocument/2006/relationships/oleObject" Target="../embeddings/oleObject182.bin"/><Relationship Id="rId12" Type="http://schemas.openxmlformats.org/officeDocument/2006/relationships/image" Target="../media/image186.wmf"/><Relationship Id="rId17" Type="http://schemas.openxmlformats.org/officeDocument/2006/relationships/oleObject" Target="../embeddings/oleObject187.bin"/><Relationship Id="rId2" Type="http://schemas.openxmlformats.org/officeDocument/2006/relationships/slideLayout" Target="../slideLayouts/slideLayout2.xml"/><Relationship Id="rId16" Type="http://schemas.openxmlformats.org/officeDocument/2006/relationships/image" Target="../media/image188.wmf"/><Relationship Id="rId1" Type="http://schemas.openxmlformats.org/officeDocument/2006/relationships/vmlDrawing" Target="../drawings/vmlDrawing53.vml"/><Relationship Id="rId6" Type="http://schemas.openxmlformats.org/officeDocument/2006/relationships/image" Target="../media/image183.wmf"/><Relationship Id="rId11" Type="http://schemas.openxmlformats.org/officeDocument/2006/relationships/oleObject" Target="../embeddings/oleObject184.bin"/><Relationship Id="rId5" Type="http://schemas.openxmlformats.org/officeDocument/2006/relationships/oleObject" Target="../embeddings/oleObject181.bin"/><Relationship Id="rId15" Type="http://schemas.openxmlformats.org/officeDocument/2006/relationships/oleObject" Target="../embeddings/oleObject186.bin"/><Relationship Id="rId10" Type="http://schemas.openxmlformats.org/officeDocument/2006/relationships/image" Target="../media/image185.wmf"/><Relationship Id="rId4" Type="http://schemas.openxmlformats.org/officeDocument/2006/relationships/image" Target="../media/image182.wmf"/><Relationship Id="rId9" Type="http://schemas.openxmlformats.org/officeDocument/2006/relationships/oleObject" Target="../embeddings/oleObject183.bin"/><Relationship Id="rId14" Type="http://schemas.openxmlformats.org/officeDocument/2006/relationships/image" Target="../media/image187.wmf"/></Relationships>
</file>

<file path=ppt/slides/_rels/slide71.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oleObject" Target="../embeddings/oleObject188.bin"/><Relationship Id="rId7" Type="http://schemas.openxmlformats.org/officeDocument/2006/relationships/oleObject" Target="../embeddings/oleObject190.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image" Target="../media/image191.wmf"/><Relationship Id="rId5" Type="http://schemas.openxmlformats.org/officeDocument/2006/relationships/oleObject" Target="../embeddings/oleObject189.bin"/><Relationship Id="rId4" Type="http://schemas.openxmlformats.org/officeDocument/2006/relationships/image" Target="../media/image190.wmf"/></Relationships>
</file>

<file path=ppt/slides/_rels/slide72.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oleObject" Target="../embeddings/oleObject191.bin"/><Relationship Id="rId7" Type="http://schemas.openxmlformats.org/officeDocument/2006/relationships/oleObject" Target="../embeddings/oleObject193.bin"/><Relationship Id="rId12" Type="http://schemas.openxmlformats.org/officeDocument/2006/relationships/image" Target="../media/image197.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94.wmf"/><Relationship Id="rId11" Type="http://schemas.openxmlformats.org/officeDocument/2006/relationships/oleObject" Target="../embeddings/oleObject195.bin"/><Relationship Id="rId5" Type="http://schemas.openxmlformats.org/officeDocument/2006/relationships/oleObject" Target="../embeddings/oleObject192.bin"/><Relationship Id="rId10" Type="http://schemas.openxmlformats.org/officeDocument/2006/relationships/image" Target="../media/image196.wmf"/><Relationship Id="rId4" Type="http://schemas.openxmlformats.org/officeDocument/2006/relationships/image" Target="../media/image193.wmf"/><Relationship Id="rId9" Type="http://schemas.openxmlformats.org/officeDocument/2006/relationships/oleObject" Target="../embeddings/oleObject194.bin"/></Relationships>
</file>

<file path=ppt/slides/_rels/slide73.xml.rels><?xml version="1.0" encoding="UTF-8" standalone="yes"?>
<Relationships xmlns="http://schemas.openxmlformats.org/package/2006/relationships"><Relationship Id="rId8" Type="http://schemas.openxmlformats.org/officeDocument/2006/relationships/image" Target="../media/image200.wmf"/><Relationship Id="rId3" Type="http://schemas.openxmlformats.org/officeDocument/2006/relationships/oleObject" Target="../embeddings/oleObject196.bin"/><Relationship Id="rId7" Type="http://schemas.openxmlformats.org/officeDocument/2006/relationships/oleObject" Target="../embeddings/oleObject198.bin"/><Relationship Id="rId12" Type="http://schemas.openxmlformats.org/officeDocument/2006/relationships/image" Target="../media/image202.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199.wmf"/><Relationship Id="rId11" Type="http://schemas.openxmlformats.org/officeDocument/2006/relationships/oleObject" Target="../embeddings/oleObject200.bin"/><Relationship Id="rId5" Type="http://schemas.openxmlformats.org/officeDocument/2006/relationships/oleObject" Target="../embeddings/oleObject197.bin"/><Relationship Id="rId10" Type="http://schemas.openxmlformats.org/officeDocument/2006/relationships/image" Target="../media/image201.wmf"/><Relationship Id="rId4" Type="http://schemas.openxmlformats.org/officeDocument/2006/relationships/image" Target="../media/image198.wmf"/><Relationship Id="rId9" Type="http://schemas.openxmlformats.org/officeDocument/2006/relationships/oleObject" Target="../embeddings/oleObject199.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image" Target="../media/image205.wmf"/><Relationship Id="rId3" Type="http://schemas.openxmlformats.org/officeDocument/2006/relationships/oleObject" Target="../embeddings/oleObject201.bin"/><Relationship Id="rId7"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204.wmf"/><Relationship Id="rId5" Type="http://schemas.openxmlformats.org/officeDocument/2006/relationships/oleObject" Target="../embeddings/oleObject202.bin"/><Relationship Id="rId10" Type="http://schemas.openxmlformats.org/officeDocument/2006/relationships/image" Target="../media/image206.wmf"/><Relationship Id="rId4" Type="http://schemas.openxmlformats.org/officeDocument/2006/relationships/image" Target="../media/image203.wmf"/><Relationship Id="rId9" Type="http://schemas.openxmlformats.org/officeDocument/2006/relationships/oleObject" Target="../embeddings/oleObject204.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208.wmf"/><Relationship Id="rId5" Type="http://schemas.openxmlformats.org/officeDocument/2006/relationships/oleObject" Target="../embeddings/oleObject206.bin"/><Relationship Id="rId4" Type="http://schemas.openxmlformats.org/officeDocument/2006/relationships/image" Target="../media/image20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209.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211.wmf"/><Relationship Id="rId5" Type="http://schemas.openxmlformats.org/officeDocument/2006/relationships/oleObject" Target="../embeddings/oleObject209.bin"/><Relationship Id="rId4" Type="http://schemas.openxmlformats.org/officeDocument/2006/relationships/image" Target="../media/image210.wmf"/></Relationships>
</file>

<file path=ppt/slides/_rels/slide82.x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oleObject" Target="../embeddings/oleObject210.bin"/><Relationship Id="rId7" Type="http://schemas.openxmlformats.org/officeDocument/2006/relationships/oleObject" Target="../embeddings/oleObject212.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213.wmf"/><Relationship Id="rId5" Type="http://schemas.openxmlformats.org/officeDocument/2006/relationships/oleObject" Target="../embeddings/oleObject211.bin"/><Relationship Id="rId10" Type="http://schemas.openxmlformats.org/officeDocument/2006/relationships/image" Target="../media/image215.wmf"/><Relationship Id="rId4" Type="http://schemas.openxmlformats.org/officeDocument/2006/relationships/image" Target="../media/image212.wmf"/><Relationship Id="rId9" Type="http://schemas.openxmlformats.org/officeDocument/2006/relationships/oleObject" Target="../embeddings/oleObject213.bin"/></Relationships>
</file>

<file path=ppt/slides/_rels/slide83.xml.rels><?xml version="1.0" encoding="UTF-8" standalone="yes"?>
<Relationships xmlns="http://schemas.openxmlformats.org/package/2006/relationships"><Relationship Id="rId8" Type="http://schemas.openxmlformats.org/officeDocument/2006/relationships/image" Target="../media/image218.wmf"/><Relationship Id="rId3" Type="http://schemas.openxmlformats.org/officeDocument/2006/relationships/oleObject" Target="../embeddings/oleObject214.bin"/><Relationship Id="rId7" Type="http://schemas.openxmlformats.org/officeDocument/2006/relationships/oleObject" Target="../embeddings/oleObject216.bin"/><Relationship Id="rId12" Type="http://schemas.openxmlformats.org/officeDocument/2006/relationships/image" Target="../media/image220.wmf"/><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17.wmf"/><Relationship Id="rId11" Type="http://schemas.openxmlformats.org/officeDocument/2006/relationships/oleObject" Target="../embeddings/oleObject218.bin"/><Relationship Id="rId5" Type="http://schemas.openxmlformats.org/officeDocument/2006/relationships/oleObject" Target="../embeddings/oleObject215.bin"/><Relationship Id="rId10" Type="http://schemas.openxmlformats.org/officeDocument/2006/relationships/image" Target="../media/image219.wmf"/><Relationship Id="rId4" Type="http://schemas.openxmlformats.org/officeDocument/2006/relationships/image" Target="../media/image216.wmf"/><Relationship Id="rId9" Type="http://schemas.openxmlformats.org/officeDocument/2006/relationships/oleObject" Target="../embeddings/oleObject217.bin"/></Relationships>
</file>

<file path=ppt/slides/_rels/slide84.x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oleObject" Target="../embeddings/oleObject219.bin"/><Relationship Id="rId7" Type="http://schemas.openxmlformats.org/officeDocument/2006/relationships/oleObject" Target="../embeddings/oleObject221.bin"/><Relationship Id="rId2" Type="http://schemas.openxmlformats.org/officeDocument/2006/relationships/slideLayout" Target="../slideLayouts/slideLayout2.xml"/><Relationship Id="rId1" Type="http://schemas.openxmlformats.org/officeDocument/2006/relationships/vmlDrawing" Target="../drawings/vmlDrawing63.vml"/><Relationship Id="rId6" Type="http://schemas.openxmlformats.org/officeDocument/2006/relationships/image" Target="../media/image222.wmf"/><Relationship Id="rId5" Type="http://schemas.openxmlformats.org/officeDocument/2006/relationships/oleObject" Target="../embeddings/oleObject220.bin"/><Relationship Id="rId10" Type="http://schemas.openxmlformats.org/officeDocument/2006/relationships/image" Target="../media/image224.wmf"/><Relationship Id="rId4" Type="http://schemas.openxmlformats.org/officeDocument/2006/relationships/image" Target="../media/image221.wmf"/><Relationship Id="rId9" Type="http://schemas.openxmlformats.org/officeDocument/2006/relationships/oleObject" Target="../embeddings/oleObject222.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image" Target="../media/image226.wmf"/><Relationship Id="rId5" Type="http://schemas.openxmlformats.org/officeDocument/2006/relationships/oleObject" Target="../embeddings/oleObject224.bin"/><Relationship Id="rId4" Type="http://schemas.openxmlformats.org/officeDocument/2006/relationships/image" Target="../media/image225.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228.wmf"/><Relationship Id="rId5" Type="http://schemas.openxmlformats.org/officeDocument/2006/relationships/oleObject" Target="../embeddings/oleObject226.bin"/><Relationship Id="rId4" Type="http://schemas.openxmlformats.org/officeDocument/2006/relationships/image" Target="../media/image227.wmf"/></Relationships>
</file>

<file path=ppt/slides/_rels/slide87.xml.rels><?xml version="1.0" encoding="UTF-8" standalone="yes"?>
<Relationships xmlns="http://schemas.openxmlformats.org/package/2006/relationships"><Relationship Id="rId8" Type="http://schemas.openxmlformats.org/officeDocument/2006/relationships/image" Target="../media/image231.wmf"/><Relationship Id="rId3" Type="http://schemas.openxmlformats.org/officeDocument/2006/relationships/oleObject" Target="../embeddings/oleObject227.bin"/><Relationship Id="rId7" Type="http://schemas.openxmlformats.org/officeDocument/2006/relationships/oleObject" Target="../embeddings/oleObject229.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230.wmf"/><Relationship Id="rId5" Type="http://schemas.openxmlformats.org/officeDocument/2006/relationships/oleObject" Target="../embeddings/oleObject228.bin"/><Relationship Id="rId10" Type="http://schemas.openxmlformats.org/officeDocument/2006/relationships/image" Target="../media/image232.wmf"/><Relationship Id="rId4" Type="http://schemas.openxmlformats.org/officeDocument/2006/relationships/image" Target="../media/image229.wmf"/><Relationship Id="rId9" Type="http://schemas.openxmlformats.org/officeDocument/2006/relationships/oleObject" Target="../embeddings/oleObject230.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image" Target="../media/image235.wmf"/><Relationship Id="rId3" Type="http://schemas.openxmlformats.org/officeDocument/2006/relationships/oleObject" Target="../embeddings/oleObject231.bin"/><Relationship Id="rId7" Type="http://schemas.openxmlformats.org/officeDocument/2006/relationships/oleObject" Target="../embeddings/oleObject233.bin"/><Relationship Id="rId2" Type="http://schemas.openxmlformats.org/officeDocument/2006/relationships/slideLayout" Target="../slideLayouts/slideLayout2.xml"/><Relationship Id="rId1" Type="http://schemas.openxmlformats.org/officeDocument/2006/relationships/vmlDrawing" Target="../drawings/vmlDrawing67.vml"/><Relationship Id="rId6" Type="http://schemas.openxmlformats.org/officeDocument/2006/relationships/image" Target="../media/image234.wmf"/><Relationship Id="rId5" Type="http://schemas.openxmlformats.org/officeDocument/2006/relationships/oleObject" Target="../embeddings/oleObject232.bin"/><Relationship Id="rId10" Type="http://schemas.openxmlformats.org/officeDocument/2006/relationships/image" Target="../media/image236.wmf"/><Relationship Id="rId4" Type="http://schemas.openxmlformats.org/officeDocument/2006/relationships/image" Target="../media/image233.wmf"/><Relationship Id="rId9" Type="http://schemas.openxmlformats.org/officeDocument/2006/relationships/oleObject" Target="../embeddings/oleObject23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90.xml.rels><?xml version="1.0" encoding="UTF-8" standalone="yes"?>
<Relationships xmlns="http://schemas.openxmlformats.org/package/2006/relationships"><Relationship Id="rId8" Type="http://schemas.openxmlformats.org/officeDocument/2006/relationships/image" Target="../media/image239.wmf"/><Relationship Id="rId13" Type="http://schemas.openxmlformats.org/officeDocument/2006/relationships/oleObject" Target="../embeddings/oleObject240.bin"/><Relationship Id="rId18" Type="http://schemas.openxmlformats.org/officeDocument/2006/relationships/image" Target="../media/image244.wmf"/><Relationship Id="rId3" Type="http://schemas.openxmlformats.org/officeDocument/2006/relationships/oleObject" Target="../embeddings/oleObject235.bin"/><Relationship Id="rId7" Type="http://schemas.openxmlformats.org/officeDocument/2006/relationships/oleObject" Target="../embeddings/oleObject237.bin"/><Relationship Id="rId12" Type="http://schemas.openxmlformats.org/officeDocument/2006/relationships/image" Target="../media/image241.wmf"/><Relationship Id="rId17" Type="http://schemas.openxmlformats.org/officeDocument/2006/relationships/oleObject" Target="../embeddings/oleObject242.bin"/><Relationship Id="rId2" Type="http://schemas.openxmlformats.org/officeDocument/2006/relationships/slideLayout" Target="../slideLayouts/slideLayout2.xml"/><Relationship Id="rId16" Type="http://schemas.openxmlformats.org/officeDocument/2006/relationships/image" Target="../media/image243.wmf"/><Relationship Id="rId1" Type="http://schemas.openxmlformats.org/officeDocument/2006/relationships/vmlDrawing" Target="../drawings/vmlDrawing68.vml"/><Relationship Id="rId6" Type="http://schemas.openxmlformats.org/officeDocument/2006/relationships/image" Target="../media/image238.wmf"/><Relationship Id="rId11" Type="http://schemas.openxmlformats.org/officeDocument/2006/relationships/oleObject" Target="../embeddings/oleObject239.bin"/><Relationship Id="rId5" Type="http://schemas.openxmlformats.org/officeDocument/2006/relationships/oleObject" Target="../embeddings/oleObject236.bin"/><Relationship Id="rId15" Type="http://schemas.openxmlformats.org/officeDocument/2006/relationships/oleObject" Target="../embeddings/oleObject241.bin"/><Relationship Id="rId10" Type="http://schemas.openxmlformats.org/officeDocument/2006/relationships/image" Target="../media/image240.wmf"/><Relationship Id="rId4" Type="http://schemas.openxmlformats.org/officeDocument/2006/relationships/image" Target="../media/image237.wmf"/><Relationship Id="rId9" Type="http://schemas.openxmlformats.org/officeDocument/2006/relationships/oleObject" Target="../embeddings/oleObject238.bin"/><Relationship Id="rId14" Type="http://schemas.openxmlformats.org/officeDocument/2006/relationships/image" Target="../media/image242.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43.bin"/><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image" Target="../media/image245.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44.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247.wmf"/><Relationship Id="rId5" Type="http://schemas.openxmlformats.org/officeDocument/2006/relationships/oleObject" Target="../embeddings/oleObject245.bin"/><Relationship Id="rId4" Type="http://schemas.openxmlformats.org/officeDocument/2006/relationships/image" Target="../media/image246.wmf"/></Relationships>
</file>

<file path=ppt/slides/_rels/slide93.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oleObject" Target="../embeddings/oleObject246.bin"/><Relationship Id="rId7" Type="http://schemas.openxmlformats.org/officeDocument/2006/relationships/oleObject" Target="../embeddings/oleObject248.bin"/><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249.wmf"/><Relationship Id="rId5" Type="http://schemas.openxmlformats.org/officeDocument/2006/relationships/oleObject" Target="../embeddings/oleObject247.bin"/><Relationship Id="rId10" Type="http://schemas.openxmlformats.org/officeDocument/2006/relationships/image" Target="../media/image251.wmf"/><Relationship Id="rId4" Type="http://schemas.openxmlformats.org/officeDocument/2006/relationships/image" Target="../media/image248.wmf"/><Relationship Id="rId9" Type="http://schemas.openxmlformats.org/officeDocument/2006/relationships/oleObject" Target="../embeddings/oleObject249.bin"/></Relationships>
</file>

<file path=ppt/slides/_rels/slide94.xml.rels><?xml version="1.0" encoding="UTF-8" standalone="yes"?>
<Relationships xmlns="http://schemas.openxmlformats.org/package/2006/relationships"><Relationship Id="rId8" Type="http://schemas.openxmlformats.org/officeDocument/2006/relationships/image" Target="../media/image254.wmf"/><Relationship Id="rId3" Type="http://schemas.openxmlformats.org/officeDocument/2006/relationships/oleObject" Target="../embeddings/oleObject250.bin"/><Relationship Id="rId7" Type="http://schemas.openxmlformats.org/officeDocument/2006/relationships/oleObject" Target="../embeddings/oleObject252.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image" Target="../media/image253.wmf"/><Relationship Id="rId5" Type="http://schemas.openxmlformats.org/officeDocument/2006/relationships/oleObject" Target="../embeddings/oleObject251.bin"/><Relationship Id="rId4" Type="http://schemas.openxmlformats.org/officeDocument/2006/relationships/image" Target="../media/image252.wmf"/></Relationships>
</file>

<file path=ppt/slides/_rels/slide95.x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oleObject" Target="../embeddings/oleObject253.bin"/><Relationship Id="rId7" Type="http://schemas.openxmlformats.org/officeDocument/2006/relationships/oleObject" Target="../embeddings/oleObject255.bin"/><Relationship Id="rId2" Type="http://schemas.openxmlformats.org/officeDocument/2006/relationships/slideLayout" Target="../slideLayouts/slideLayout2.xml"/><Relationship Id="rId1" Type="http://schemas.openxmlformats.org/officeDocument/2006/relationships/vmlDrawing" Target="../drawings/vmlDrawing73.vml"/><Relationship Id="rId6" Type="http://schemas.openxmlformats.org/officeDocument/2006/relationships/image" Target="../media/image256.wmf"/><Relationship Id="rId5" Type="http://schemas.openxmlformats.org/officeDocument/2006/relationships/oleObject" Target="../embeddings/oleObject254.bin"/><Relationship Id="rId4" Type="http://schemas.openxmlformats.org/officeDocument/2006/relationships/image" Target="../media/image255.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56.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image" Target="../media/image259.wmf"/><Relationship Id="rId5" Type="http://schemas.openxmlformats.org/officeDocument/2006/relationships/oleObject" Target="../embeddings/oleObject257.bin"/><Relationship Id="rId4" Type="http://schemas.openxmlformats.org/officeDocument/2006/relationships/image" Target="../media/image258.wmf"/></Relationships>
</file>

<file path=ppt/slides/_rels/slide97.xml.rels><?xml version="1.0" encoding="UTF-8" standalone="yes"?>
<Relationships xmlns="http://schemas.openxmlformats.org/package/2006/relationships"><Relationship Id="rId8" Type="http://schemas.openxmlformats.org/officeDocument/2006/relationships/image" Target="../media/image262.wmf"/><Relationship Id="rId3" Type="http://schemas.openxmlformats.org/officeDocument/2006/relationships/oleObject" Target="../embeddings/oleObject258.bin"/><Relationship Id="rId7" Type="http://schemas.openxmlformats.org/officeDocument/2006/relationships/oleObject" Target="../embeddings/oleObject260.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image" Target="../media/image261.wmf"/><Relationship Id="rId5" Type="http://schemas.openxmlformats.org/officeDocument/2006/relationships/oleObject" Target="../embeddings/oleObject259.bin"/><Relationship Id="rId4" Type="http://schemas.openxmlformats.org/officeDocument/2006/relationships/image" Target="../media/image260.wmf"/></Relationships>
</file>

<file path=ppt/slides/_rels/slide98.x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oleObject" Target="../embeddings/oleObject261.bin"/><Relationship Id="rId7" Type="http://schemas.openxmlformats.org/officeDocument/2006/relationships/oleObject" Target="../embeddings/oleObject263.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image" Target="../media/image264.wmf"/><Relationship Id="rId5" Type="http://schemas.openxmlformats.org/officeDocument/2006/relationships/oleObject" Target="../embeddings/oleObject262.bin"/><Relationship Id="rId10" Type="http://schemas.openxmlformats.org/officeDocument/2006/relationships/image" Target="../media/image266.wmf"/><Relationship Id="rId4" Type="http://schemas.openxmlformats.org/officeDocument/2006/relationships/image" Target="../media/image263.wmf"/><Relationship Id="rId9" Type="http://schemas.openxmlformats.org/officeDocument/2006/relationships/oleObject" Target="../embeddings/oleObject264.bin"/></Relationships>
</file>

<file path=ppt/slides/_rels/slide99.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265.bin"/><Relationship Id="rId7" Type="http://schemas.openxmlformats.org/officeDocument/2006/relationships/oleObject" Target="../embeddings/oleObject267.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268.wmf"/><Relationship Id="rId5" Type="http://schemas.openxmlformats.org/officeDocument/2006/relationships/oleObject" Target="../embeddings/oleObject266.bin"/><Relationship Id="rId4" Type="http://schemas.openxmlformats.org/officeDocument/2006/relationships/image" Target="../media/image267.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0" name="WordArt 12"/>
          <p:cNvSpPr>
            <a:spLocks noChangeArrowheads="1" noChangeShapeType="1" noTextEdit="1"/>
          </p:cNvSpPr>
          <p:nvPr/>
        </p:nvSpPr>
        <p:spPr bwMode="auto">
          <a:xfrm>
            <a:off x="1116013" y="1989138"/>
            <a:ext cx="7272337" cy="2735262"/>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بسم الله الرحمن الرحيم</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diamond(in)">
                                      <p:cBhvr>
                                        <p:cTn id="7"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5" name="WordArt 5"/>
          <p:cNvSpPr>
            <a:spLocks noChangeArrowheads="1" noChangeShapeType="1" noTextEdit="1"/>
          </p:cNvSpPr>
          <p:nvPr/>
        </p:nvSpPr>
        <p:spPr bwMode="auto">
          <a:xfrm>
            <a:off x="5538788" y="115888"/>
            <a:ext cx="3281362"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ب- ميانگين هندسي</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51206" name="Text Box 6"/>
          <p:cNvSpPr txBox="1">
            <a:spLocks noChangeArrowheads="1"/>
          </p:cNvSpPr>
          <p:nvPr/>
        </p:nvSpPr>
        <p:spPr bwMode="auto">
          <a:xfrm>
            <a:off x="395288" y="1268413"/>
            <a:ext cx="849788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spcBef>
                <a:spcPct val="50000"/>
              </a:spcBef>
            </a:pPr>
            <a:r>
              <a:rPr lang="fa-IR" altLang="en-US" sz="3200">
                <a:solidFill>
                  <a:srgbClr val="FFFF00"/>
                </a:solidFill>
                <a:latin typeface="Tahoma" panose="020B0604030504040204" pitchFamily="34" charset="0"/>
                <a:cs typeface="B Nazanin" panose="00000400000000000000" pitchFamily="2" charset="-78"/>
              </a:rPr>
              <a:t>اگر </a:t>
            </a:r>
            <a:r>
              <a:rPr lang="en-US" altLang="en-US" sz="3200">
                <a:solidFill>
                  <a:srgbClr val="FFFF00"/>
                </a:solidFill>
                <a:latin typeface="Tahoma" panose="020B0604030504040204" pitchFamily="34" charset="0"/>
                <a:cs typeface="B Nazanin" panose="00000400000000000000" pitchFamily="2" charset="-78"/>
              </a:rPr>
              <a:t>Xn,</a:t>
            </a:r>
            <a:r>
              <a:rPr lang="en-US" altLang="en-US" sz="3200">
                <a:solidFill>
                  <a:srgbClr val="FFFF00"/>
                </a:solidFill>
                <a:cs typeface="B Nazanin" panose="00000400000000000000" pitchFamily="2" charset="-78"/>
              </a:rPr>
              <a:t>…</a:t>
            </a:r>
            <a:r>
              <a:rPr lang="en-US" altLang="en-US" sz="3200">
                <a:solidFill>
                  <a:srgbClr val="FFFF00"/>
                </a:solidFill>
                <a:latin typeface="Tahoma" panose="020B0604030504040204" pitchFamily="34" charset="0"/>
                <a:cs typeface="B Nazanin" panose="00000400000000000000" pitchFamily="2" charset="-78"/>
              </a:rPr>
              <a:t>,X2,X1</a:t>
            </a:r>
            <a:r>
              <a:rPr lang="fa-IR" altLang="en-US" sz="3200">
                <a:solidFill>
                  <a:srgbClr val="FFFF00"/>
                </a:solidFill>
                <a:latin typeface="Tahoma" panose="020B0604030504040204" pitchFamily="34" charset="0"/>
                <a:cs typeface="B Nazanin" panose="00000400000000000000" pitchFamily="2" charset="-78"/>
              </a:rPr>
              <a:t> يك نمونه به حجم </a:t>
            </a:r>
            <a:r>
              <a:rPr lang="en-US" altLang="en-US" sz="3200">
                <a:solidFill>
                  <a:srgbClr val="FFFF00"/>
                </a:solidFill>
                <a:latin typeface="Tahoma" panose="020B0604030504040204" pitchFamily="34" charset="0"/>
                <a:cs typeface="B Nazanin" panose="00000400000000000000" pitchFamily="2" charset="-78"/>
              </a:rPr>
              <a:t>n</a:t>
            </a:r>
            <a:r>
              <a:rPr lang="fa-IR" altLang="en-US" sz="3200">
                <a:solidFill>
                  <a:srgbClr val="FFFF00"/>
                </a:solidFill>
                <a:latin typeface="Tahoma" panose="020B0604030504040204" pitchFamily="34" charset="0"/>
                <a:cs typeface="B Nazanin" panose="00000400000000000000" pitchFamily="2" charset="-78"/>
              </a:rPr>
              <a:t> از جامعه مورد بررسي باشد ميانگين هندسي از رابطه زير بدست مي آيد و با علامت </a:t>
            </a:r>
            <a:r>
              <a:rPr lang="en-US" altLang="en-US" sz="3200">
                <a:solidFill>
                  <a:srgbClr val="FFFF00"/>
                </a:solidFill>
                <a:latin typeface="Tahoma" panose="020B0604030504040204" pitchFamily="34" charset="0"/>
                <a:cs typeface="B Nazanin" panose="00000400000000000000" pitchFamily="2" charset="-78"/>
              </a:rPr>
              <a:t>G</a:t>
            </a:r>
            <a:r>
              <a:rPr lang="fa-IR" altLang="en-US" sz="3200">
                <a:solidFill>
                  <a:srgbClr val="FFFF00"/>
                </a:solidFill>
                <a:latin typeface="Tahoma" panose="020B0604030504040204" pitchFamily="34" charset="0"/>
                <a:cs typeface="B Nazanin" panose="00000400000000000000" pitchFamily="2" charset="-78"/>
              </a:rPr>
              <a:t>  نمايش داده مي شود.</a:t>
            </a:r>
            <a:endParaRPr lang="en-US" altLang="en-US" sz="3200">
              <a:solidFill>
                <a:srgbClr val="FFFF00"/>
              </a:solidFill>
              <a:latin typeface="Tahoma" panose="020B0604030504040204" pitchFamily="34" charset="0"/>
              <a:cs typeface="B Nazanin" panose="00000400000000000000" pitchFamily="2" charset="-78"/>
            </a:endParaRPr>
          </a:p>
        </p:txBody>
      </p:sp>
      <p:sp>
        <p:nvSpPr>
          <p:cNvPr id="51208" name="Rectangle 8"/>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7" name="Object 7"/>
          <p:cNvGraphicFramePr>
            <a:graphicFrameLocks noChangeAspect="1"/>
          </p:cNvGraphicFramePr>
          <p:nvPr/>
        </p:nvGraphicFramePr>
        <p:xfrm>
          <a:off x="250825" y="2205038"/>
          <a:ext cx="4464050" cy="1135062"/>
        </p:xfrm>
        <a:graphic>
          <a:graphicData uri="http://schemas.openxmlformats.org/presentationml/2006/ole">
            <mc:AlternateContent xmlns:mc="http://schemas.openxmlformats.org/markup-compatibility/2006">
              <mc:Choice xmlns:v="urn:schemas-microsoft-com:vml" Requires="v">
                <p:oleObj spid="_x0000_s51316" name="Equation" r:id="rId3" imgW="1752600" imgH="482600" progId="Equation.3">
                  <p:embed/>
                </p:oleObj>
              </mc:Choice>
              <mc:Fallback>
                <p:oleObj name="Equation" r:id="rId3" imgW="1752600" imgH="482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05038"/>
                        <a:ext cx="4464050" cy="113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4" name="Text Box 104"/>
          <p:cNvSpPr txBox="1">
            <a:spLocks noChangeArrowheads="1"/>
          </p:cNvSpPr>
          <p:nvPr/>
        </p:nvSpPr>
        <p:spPr bwMode="auto">
          <a:xfrm>
            <a:off x="0" y="400526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spcBef>
                <a:spcPct val="50000"/>
              </a:spcBef>
            </a:pPr>
            <a:r>
              <a:rPr lang="fa-IR" altLang="en-US" sz="2800">
                <a:solidFill>
                  <a:srgbClr val="FFFF00"/>
                </a:solidFill>
                <a:latin typeface="Tahoma" panose="020B0604030504040204" pitchFamily="34" charset="0"/>
                <a:cs typeface="B Nazanin" panose="00000400000000000000" pitchFamily="2" charset="-78"/>
              </a:rPr>
              <a:t>اگر </a:t>
            </a:r>
            <a:r>
              <a:rPr lang="en-US" altLang="en-US" sz="2800">
                <a:solidFill>
                  <a:srgbClr val="FFFF00"/>
                </a:solidFill>
                <a:latin typeface="Tahoma" panose="020B0604030504040204" pitchFamily="34" charset="0"/>
                <a:cs typeface="B Nazanin" panose="00000400000000000000" pitchFamily="2" charset="-78"/>
              </a:rPr>
              <a:t>Xn,</a:t>
            </a:r>
            <a:r>
              <a:rPr lang="en-US" altLang="en-US" sz="2800">
                <a:solidFill>
                  <a:srgbClr val="FFFF00"/>
                </a:solidFill>
                <a:cs typeface="B Nazanin" panose="00000400000000000000" pitchFamily="2" charset="-78"/>
              </a:rPr>
              <a:t>…</a:t>
            </a:r>
            <a:r>
              <a:rPr lang="en-US" altLang="en-US" sz="2800">
                <a:solidFill>
                  <a:srgbClr val="FFFF00"/>
                </a:solidFill>
                <a:latin typeface="Tahoma" panose="020B0604030504040204" pitchFamily="34" charset="0"/>
                <a:cs typeface="B Nazanin" panose="00000400000000000000" pitchFamily="2" charset="-78"/>
              </a:rPr>
              <a:t>,X2,X1</a:t>
            </a:r>
            <a:r>
              <a:rPr lang="fa-IR" altLang="en-US" sz="2800">
                <a:latin typeface="Tahoma" panose="020B0604030504040204" pitchFamily="34" charset="0"/>
                <a:cs typeface="B Nazanin" panose="00000400000000000000" pitchFamily="2" charset="-78"/>
              </a:rPr>
              <a:t> </a:t>
            </a:r>
            <a:r>
              <a:rPr lang="fa-IR" altLang="en-US" sz="2800">
                <a:solidFill>
                  <a:srgbClr val="FFFF00"/>
                </a:solidFill>
                <a:latin typeface="Tahoma" panose="020B0604030504040204" pitchFamily="34" charset="0"/>
                <a:cs typeface="B Nazanin" panose="00000400000000000000" pitchFamily="2" charset="-78"/>
              </a:rPr>
              <a:t>يك نمونه به حجم </a:t>
            </a:r>
            <a:r>
              <a:rPr lang="en-US" altLang="en-US" sz="2800">
                <a:solidFill>
                  <a:srgbClr val="FFFF00"/>
                </a:solidFill>
                <a:latin typeface="Tahoma" panose="020B0604030504040204" pitchFamily="34" charset="0"/>
                <a:cs typeface="B Nazanin" panose="00000400000000000000" pitchFamily="2" charset="-78"/>
              </a:rPr>
              <a:t>n</a:t>
            </a:r>
            <a:r>
              <a:rPr lang="fa-IR" altLang="en-US" sz="2800">
                <a:solidFill>
                  <a:srgbClr val="FFFF00"/>
                </a:solidFill>
                <a:latin typeface="Tahoma" panose="020B0604030504040204" pitchFamily="34" charset="0"/>
                <a:cs typeface="B Nazanin" panose="00000400000000000000" pitchFamily="2" charset="-78"/>
              </a:rPr>
              <a:t> از جامعه مورد بررسي باشد ميانگين هارمونيك از رابطه زير بدست مي آيد و با علامت </a:t>
            </a:r>
            <a:r>
              <a:rPr lang="en-US" altLang="en-US" sz="2800">
                <a:solidFill>
                  <a:srgbClr val="FFFF00"/>
                </a:solidFill>
                <a:latin typeface="Tahoma" panose="020B0604030504040204" pitchFamily="34" charset="0"/>
                <a:cs typeface="B Nazanin" panose="00000400000000000000" pitchFamily="2" charset="-78"/>
              </a:rPr>
              <a:t>H</a:t>
            </a:r>
            <a:r>
              <a:rPr lang="fa-IR" altLang="en-US" sz="2800">
                <a:solidFill>
                  <a:srgbClr val="FFFF00"/>
                </a:solidFill>
                <a:latin typeface="Tahoma" panose="020B0604030504040204" pitchFamily="34" charset="0"/>
                <a:cs typeface="B Nazanin" panose="00000400000000000000" pitchFamily="2" charset="-78"/>
              </a:rPr>
              <a:t> نمايش داده مي شود.</a:t>
            </a:r>
            <a:endParaRPr lang="en-US" altLang="en-US" sz="2800">
              <a:solidFill>
                <a:srgbClr val="FFFF00"/>
              </a:solidFill>
              <a:latin typeface="Tahoma" panose="020B0604030504040204" pitchFamily="34" charset="0"/>
              <a:cs typeface="B Nazanin" panose="00000400000000000000" pitchFamily="2" charset="-78"/>
            </a:endParaRPr>
          </a:p>
        </p:txBody>
      </p:sp>
      <p:graphicFrame>
        <p:nvGraphicFramePr>
          <p:cNvPr id="51305" name="Object 105"/>
          <p:cNvGraphicFramePr>
            <a:graphicFrameLocks noChangeAspect="1"/>
          </p:cNvGraphicFramePr>
          <p:nvPr/>
        </p:nvGraphicFramePr>
        <p:xfrm>
          <a:off x="0" y="4806950"/>
          <a:ext cx="2195513" cy="2051050"/>
        </p:xfrm>
        <a:graphic>
          <a:graphicData uri="http://schemas.openxmlformats.org/presentationml/2006/ole">
            <mc:AlternateContent xmlns:mc="http://schemas.openxmlformats.org/markup-compatibility/2006">
              <mc:Choice xmlns:v="urn:schemas-microsoft-com:vml" Requires="v">
                <p:oleObj spid="_x0000_s51317" name="Equation" r:id="rId5" imgW="698500" imgH="647700" progId="Equation.3">
                  <p:embed/>
                </p:oleObj>
              </mc:Choice>
              <mc:Fallback>
                <p:oleObj name="Equation" r:id="rId5" imgW="698500" imgH="647700" progId="Equation.3">
                  <p:embed/>
                  <p:pic>
                    <p:nvPicPr>
                      <p:cNvPr id="0" name="Object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06950"/>
                        <a:ext cx="2195513" cy="205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6" name="Rectangle 106"/>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307" name="Object 107"/>
          <p:cNvGraphicFramePr>
            <a:graphicFrameLocks noChangeAspect="1"/>
          </p:cNvGraphicFramePr>
          <p:nvPr/>
        </p:nvGraphicFramePr>
        <p:xfrm>
          <a:off x="6372225" y="5157788"/>
          <a:ext cx="2519363" cy="1387475"/>
        </p:xfrm>
        <a:graphic>
          <a:graphicData uri="http://schemas.openxmlformats.org/presentationml/2006/ole">
            <mc:AlternateContent xmlns:mc="http://schemas.openxmlformats.org/markup-compatibility/2006">
              <mc:Choice xmlns:v="urn:schemas-microsoft-com:vml" Requires="v">
                <p:oleObj spid="_x0000_s51318" name="Equation" r:id="rId7" imgW="825142" imgH="444307" progId="Equation.3">
                  <p:embed/>
                </p:oleObj>
              </mc:Choice>
              <mc:Fallback>
                <p:oleObj name="Equation" r:id="rId7" imgW="825142" imgH="444307" progId="Equation.3">
                  <p:embed/>
                  <p:pic>
                    <p:nvPicPr>
                      <p:cNvPr id="0" name="Object 1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5157788"/>
                        <a:ext cx="2519363"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08" name="WordArt 108"/>
          <p:cNvSpPr>
            <a:spLocks noChangeArrowheads="1" noChangeShapeType="1" noTextEdit="1"/>
          </p:cNvSpPr>
          <p:nvPr/>
        </p:nvSpPr>
        <p:spPr bwMode="auto">
          <a:xfrm>
            <a:off x="4211638" y="5300663"/>
            <a:ext cx="276225"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يا</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endParaRPr>
          </a:p>
        </p:txBody>
      </p:sp>
      <p:sp>
        <p:nvSpPr>
          <p:cNvPr id="51309" name="WordArt 109"/>
          <p:cNvSpPr>
            <a:spLocks noChangeArrowheads="1" noChangeShapeType="1" noTextEdit="1"/>
          </p:cNvSpPr>
          <p:nvPr/>
        </p:nvSpPr>
        <p:spPr bwMode="auto">
          <a:xfrm>
            <a:off x="5292725" y="3068638"/>
            <a:ext cx="3503613" cy="828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پ-ميانگين هارمونيك</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linds(horizontal)">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5120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iterate type="lt">
                                    <p:tmAbs val="75"/>
                                  </p:iterate>
                                  <p:childTnLst>
                                    <p:set>
                                      <p:cBhvr>
                                        <p:cTn id="15" dur="1" fill="hold">
                                          <p:stCondLst>
                                            <p:cond delay="74"/>
                                          </p:stCondLst>
                                        </p:cTn>
                                        <p:tgtEl>
                                          <p:spTgt spid="5120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51309"/>
                                        </p:tgtEl>
                                        <p:attrNameLst>
                                          <p:attrName>style.visibility</p:attrName>
                                        </p:attrNameLst>
                                      </p:cBhvr>
                                      <p:to>
                                        <p:strVal val="visible"/>
                                      </p:to>
                                    </p:set>
                                    <p:animEffect transition="in" filter="box(in)">
                                      <p:cBhvr>
                                        <p:cTn id="20" dur="500"/>
                                        <p:tgtEl>
                                          <p:spTgt spid="513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51304"/>
                                        </p:tgtEl>
                                        <p:attrNameLst>
                                          <p:attrName>style.visibility</p:attrName>
                                        </p:attrNameLst>
                                      </p:cBhvr>
                                      <p:to>
                                        <p:strVal val="visible"/>
                                      </p:to>
                                    </p:set>
                                    <p:animEffect transition="in" filter="fade">
                                      <p:cBhvr>
                                        <p:cTn id="25" dur="1000"/>
                                        <p:tgtEl>
                                          <p:spTgt spid="51304"/>
                                        </p:tgtEl>
                                      </p:cBhvr>
                                    </p:animEffect>
                                    <p:anim calcmode="lin" valueType="num">
                                      <p:cBhvr>
                                        <p:cTn id="26" dur="1000" fill="hold"/>
                                        <p:tgtEl>
                                          <p:spTgt spid="51304"/>
                                        </p:tgtEl>
                                        <p:attrNameLst>
                                          <p:attrName>ppt_x</p:attrName>
                                        </p:attrNameLst>
                                      </p:cBhvr>
                                      <p:tavLst>
                                        <p:tav tm="0">
                                          <p:val>
                                            <p:strVal val="#ppt_x-.1"/>
                                          </p:val>
                                        </p:tav>
                                        <p:tav tm="100000">
                                          <p:val>
                                            <p:strVal val="#ppt_x"/>
                                          </p:val>
                                        </p:tav>
                                      </p:tavLst>
                                    </p:anim>
                                    <p:anim calcmode="lin" valueType="num">
                                      <p:cBhvr>
                                        <p:cTn id="27" dur="1000" fill="hold"/>
                                        <p:tgtEl>
                                          <p:spTgt spid="5130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51307"/>
                                        </p:tgtEl>
                                        <p:attrNameLst>
                                          <p:attrName>style.visibility</p:attrName>
                                        </p:attrNameLst>
                                      </p:cBhvr>
                                      <p:to>
                                        <p:strVal val="visible"/>
                                      </p:to>
                                    </p:set>
                                    <p:animEffect transition="in" filter="box(in)">
                                      <p:cBhvr>
                                        <p:cTn id="32" dur="500"/>
                                        <p:tgtEl>
                                          <p:spTgt spid="51307"/>
                                        </p:tgtEl>
                                      </p:cBhvr>
                                    </p:animEffect>
                                  </p:childTnLst>
                                </p:cTn>
                              </p:par>
                              <p:par>
                                <p:cTn id="33" presetID="4" presetClass="entr" presetSubtype="16" fill="hold" nodeType="withEffect">
                                  <p:stCondLst>
                                    <p:cond delay="0"/>
                                  </p:stCondLst>
                                  <p:childTnLst>
                                    <p:set>
                                      <p:cBhvr>
                                        <p:cTn id="34" dur="1" fill="hold">
                                          <p:stCondLst>
                                            <p:cond delay="0"/>
                                          </p:stCondLst>
                                        </p:cTn>
                                        <p:tgtEl>
                                          <p:spTgt spid="51308"/>
                                        </p:tgtEl>
                                        <p:attrNameLst>
                                          <p:attrName>style.visibility</p:attrName>
                                        </p:attrNameLst>
                                      </p:cBhvr>
                                      <p:to>
                                        <p:strVal val="visible"/>
                                      </p:to>
                                    </p:set>
                                    <p:animEffect transition="in" filter="box(in)">
                                      <p:cBhvr>
                                        <p:cTn id="35" dur="500"/>
                                        <p:tgtEl>
                                          <p:spTgt spid="51308"/>
                                        </p:tgtEl>
                                      </p:cBhvr>
                                    </p:animEffect>
                                  </p:childTnLst>
                                </p:cTn>
                              </p:par>
                              <p:par>
                                <p:cTn id="36" presetID="4" presetClass="entr" presetSubtype="16" fill="hold" nodeType="withEffect">
                                  <p:stCondLst>
                                    <p:cond delay="0"/>
                                  </p:stCondLst>
                                  <p:childTnLst>
                                    <p:set>
                                      <p:cBhvr>
                                        <p:cTn id="37" dur="1" fill="hold">
                                          <p:stCondLst>
                                            <p:cond delay="0"/>
                                          </p:stCondLst>
                                        </p:cTn>
                                        <p:tgtEl>
                                          <p:spTgt spid="51305"/>
                                        </p:tgtEl>
                                        <p:attrNameLst>
                                          <p:attrName>style.visibility</p:attrName>
                                        </p:attrNameLst>
                                      </p:cBhvr>
                                      <p:to>
                                        <p:strVal val="visible"/>
                                      </p:to>
                                    </p:set>
                                    <p:animEffect transition="in" filter="box(in)">
                                      <p:cBhvr>
                                        <p:cTn id="38" dur="500"/>
                                        <p:tgtEl>
                                          <p:spTgt spid="5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utoUpdateAnimBg="0"/>
      <p:bldP spid="5130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560763" y="273050"/>
            <a:ext cx="5121275" cy="1143000"/>
          </a:xfrm>
        </p:spPr>
        <p:txBody>
          <a:bodyPr/>
          <a:lstStyle/>
          <a:p>
            <a:pPr algn="r"/>
            <a:r>
              <a:rPr lang="fa-IR" altLang="en-US" sz="3800">
                <a:cs typeface="B Titr" panose="00000700000000000000" pitchFamily="2" charset="-78"/>
              </a:rPr>
              <a:t>2-9 </a:t>
            </a:r>
            <a:r>
              <a:rPr lang="ar-SA" altLang="en-US" sz="3800">
                <a:cs typeface="B Titr" panose="00000700000000000000" pitchFamily="2" charset="-78"/>
              </a:rPr>
              <a:t>تابع چگالي احتمال فيشر </a:t>
            </a:r>
            <a:endParaRPr lang="en-US" altLang="en-US" sz="3800">
              <a:cs typeface="B Titr" panose="00000700000000000000" pitchFamily="2" charset="-78"/>
            </a:endParaRPr>
          </a:p>
        </p:txBody>
      </p:sp>
      <p:sp>
        <p:nvSpPr>
          <p:cNvPr id="242691" name="Rectangle 3"/>
          <p:cNvSpPr>
            <a:spLocks noGrp="1" noChangeArrowheads="1"/>
          </p:cNvSpPr>
          <p:nvPr>
            <p:ph idx="1"/>
          </p:nvPr>
        </p:nvSpPr>
        <p:spPr>
          <a:xfrm>
            <a:off x="455613" y="1598613"/>
            <a:ext cx="8226425" cy="958850"/>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توزيع فيشر با پارامترهاي </a:t>
            </a:r>
            <a:r>
              <a:rPr lang="en-US" altLang="en-US" sz="2600">
                <a:cs typeface="B Nazanin" panose="00000400000000000000" pitchFamily="2" charset="-78"/>
              </a:rPr>
              <a:t>r</a:t>
            </a:r>
            <a:r>
              <a:rPr lang="en-US" altLang="en-US" sz="2600" baseline="-25000">
                <a:cs typeface="B Nazanin" panose="00000400000000000000" pitchFamily="2" charset="-78"/>
              </a:rPr>
              <a:t>1</a:t>
            </a:r>
            <a:r>
              <a:rPr lang="ar-SA" altLang="en-US" sz="2600">
                <a:cs typeface="B Nazanin" panose="00000400000000000000" pitchFamily="2" charset="-78"/>
              </a:rPr>
              <a:t>و </a:t>
            </a:r>
            <a:r>
              <a:rPr lang="en-US" altLang="en-US" sz="2600">
                <a:cs typeface="B Nazanin" panose="00000400000000000000" pitchFamily="2" charset="-78"/>
              </a:rPr>
              <a:t>r</a:t>
            </a:r>
            <a:r>
              <a:rPr lang="en-US" altLang="en-US" sz="2600" baseline="-25000">
                <a:cs typeface="B Nazanin" panose="00000400000000000000" pitchFamily="2" charset="-78"/>
              </a:rPr>
              <a:t>2</a:t>
            </a:r>
            <a:r>
              <a:rPr lang="fa-IR" altLang="en-US" sz="2600">
                <a:cs typeface="B Nazanin" panose="00000400000000000000" pitchFamily="2" charset="-78"/>
              </a:rPr>
              <a:t> </a:t>
            </a:r>
            <a:r>
              <a:rPr lang="ar-SA" altLang="en-US" sz="2600">
                <a:cs typeface="B Nazanin" panose="00000400000000000000" pitchFamily="2" charset="-78"/>
              </a:rPr>
              <a:t>است، اگر تابع چگالي آن به صورت زير باشد </a:t>
            </a:r>
            <a:endParaRPr lang="en-US" altLang="en-US" sz="2600">
              <a:cs typeface="B Nazanin" panose="00000400000000000000" pitchFamily="2" charset="-78"/>
            </a:endParaRPr>
          </a:p>
        </p:txBody>
      </p:sp>
      <p:sp>
        <p:nvSpPr>
          <p:cNvPr id="242692" name="Rectangle 4"/>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2693" name="Object 5"/>
          <p:cNvGraphicFramePr>
            <a:graphicFrameLocks noChangeAspect="1"/>
          </p:cNvGraphicFramePr>
          <p:nvPr/>
        </p:nvGraphicFramePr>
        <p:xfrm>
          <a:off x="755650" y="2420938"/>
          <a:ext cx="7272338" cy="2344737"/>
        </p:xfrm>
        <a:graphic>
          <a:graphicData uri="http://schemas.openxmlformats.org/presentationml/2006/ole">
            <mc:AlternateContent xmlns:mc="http://schemas.openxmlformats.org/markup-compatibility/2006">
              <mc:Choice xmlns:v="urn:schemas-microsoft-com:vml" Requires="v">
                <p:oleObj spid="_x0000_s242698" name="Equation" r:id="rId3" imgW="3784600" imgH="1219200" progId="Equation.3">
                  <p:embed/>
                </p:oleObj>
              </mc:Choice>
              <mc:Fallback>
                <p:oleObj name="Equation" r:id="rId3" imgW="3784600" imgH="1219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420938"/>
                        <a:ext cx="7272338" cy="234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694" name="Rectangle 6"/>
          <p:cNvSpPr>
            <a:spLocks noChangeArrowheads="1"/>
          </p:cNvSpPr>
          <p:nvPr/>
        </p:nvSpPr>
        <p:spPr bwMode="auto">
          <a:xfrm>
            <a:off x="0" y="3900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2695" name="Text Box 7"/>
          <p:cNvSpPr txBox="1">
            <a:spLocks noChangeArrowheads="1"/>
          </p:cNvSpPr>
          <p:nvPr/>
        </p:nvSpPr>
        <p:spPr bwMode="auto">
          <a:xfrm>
            <a:off x="468313" y="4652963"/>
            <a:ext cx="8207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كه </a:t>
            </a:r>
            <a:r>
              <a:rPr lang="en-US" altLang="en-US" sz="2400">
                <a:cs typeface="B Nazanin" panose="00000400000000000000" pitchFamily="2" charset="-78"/>
              </a:rPr>
              <a:t>r</a:t>
            </a:r>
            <a:r>
              <a:rPr lang="en-US" altLang="en-US" sz="2400" baseline="-25000">
                <a:cs typeface="B Nazanin" panose="00000400000000000000" pitchFamily="2" charset="-78"/>
              </a:rPr>
              <a:t>1</a:t>
            </a:r>
            <a:r>
              <a:rPr lang="ar-SA" altLang="en-US" sz="2400">
                <a:cs typeface="B Nazanin" panose="00000400000000000000" pitchFamily="2" charset="-78"/>
              </a:rPr>
              <a:t>و </a:t>
            </a:r>
            <a:r>
              <a:rPr lang="en-US" altLang="en-US" sz="2400">
                <a:cs typeface="B Nazanin" panose="00000400000000000000" pitchFamily="2" charset="-78"/>
              </a:rPr>
              <a:t>r</a:t>
            </a:r>
            <a:r>
              <a:rPr lang="en-US" altLang="en-US" sz="2400" baseline="-25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به ترتيب درجه آزادي صورت و مخرج خوانده ميشود براي مقادير مختلف</a:t>
            </a:r>
            <a:r>
              <a:rPr lang="en-US" altLang="en-US" sz="2400">
                <a:cs typeface="B Nazanin" panose="00000400000000000000" pitchFamily="2" charset="-78"/>
              </a:rPr>
              <a:t>r</a:t>
            </a:r>
            <a:r>
              <a:rPr lang="en-US" altLang="en-US" sz="2400" baseline="-25000">
                <a:cs typeface="B Nazanin" panose="00000400000000000000" pitchFamily="2" charset="-78"/>
              </a:rPr>
              <a:t>1</a:t>
            </a:r>
            <a:r>
              <a:rPr lang="ar-SA" altLang="en-US" sz="2400">
                <a:cs typeface="B Nazanin" panose="00000400000000000000" pitchFamily="2" charset="-78"/>
              </a:rPr>
              <a:t>و </a:t>
            </a:r>
            <a:r>
              <a:rPr lang="en-US" altLang="en-US" sz="2400">
                <a:cs typeface="B Nazanin" panose="00000400000000000000" pitchFamily="2" charset="-78"/>
              </a:rPr>
              <a:t>r</a:t>
            </a:r>
            <a:r>
              <a:rPr lang="en-US" altLang="en-US" sz="2400" baseline="-25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مقادير مختلف </a:t>
            </a:r>
            <a:r>
              <a:rPr lang="en-US" altLang="en-US" sz="2400">
                <a:cs typeface="B Nazanin" panose="000004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از جدول ضميمه (6) قابل محاسبه است.</a:t>
            </a:r>
            <a:endParaRPr lang="en-US" altLang="en-US" sz="240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ppt_w</p:attrName>
                                        </p:attrNameLst>
                                      </p:cBhvr>
                                      <p:tavLst>
                                        <p:tav tm="0">
                                          <p:val>
                                            <p:fltVal val="0"/>
                                          </p:val>
                                        </p:tav>
                                        <p:tav tm="100000">
                                          <p:val>
                                            <p:strVal val="#ppt_w"/>
                                          </p:val>
                                        </p:tav>
                                      </p:tavLst>
                                    </p:anim>
                                    <p:anim calcmode="lin" valueType="num">
                                      <p:cBhvr>
                                        <p:cTn id="8" dur="500" fill="hold"/>
                                        <p:tgtEl>
                                          <p:spTgt spid="242690"/>
                                        </p:tgtEl>
                                        <p:attrNameLst>
                                          <p:attrName>ppt_h</p:attrName>
                                        </p:attrNameLst>
                                      </p:cBhvr>
                                      <p:tavLst>
                                        <p:tav tm="0">
                                          <p:val>
                                            <p:fltVal val="0"/>
                                          </p:val>
                                        </p:tav>
                                        <p:tav tm="100000">
                                          <p:val>
                                            <p:strVal val="#ppt_h"/>
                                          </p:val>
                                        </p:tav>
                                      </p:tavLst>
                                    </p:anim>
                                    <p:anim calcmode="lin" valueType="num">
                                      <p:cBhvr>
                                        <p:cTn id="9" dur="500" fill="hold"/>
                                        <p:tgtEl>
                                          <p:spTgt spid="242690"/>
                                        </p:tgtEl>
                                        <p:attrNameLst>
                                          <p:attrName>style.rotation</p:attrName>
                                        </p:attrNameLst>
                                      </p:cBhvr>
                                      <p:tavLst>
                                        <p:tav tm="0">
                                          <p:val>
                                            <p:fltVal val="360"/>
                                          </p:val>
                                        </p:tav>
                                        <p:tav tm="100000">
                                          <p:val>
                                            <p:fltVal val="0"/>
                                          </p:val>
                                        </p:tav>
                                      </p:tavLst>
                                    </p:anim>
                                    <p:animEffect transition="in" filter="fade">
                                      <p:cBhvr>
                                        <p:cTn id="10" dur="500"/>
                                        <p:tgtEl>
                                          <p:spTgt spid="2426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2691">
                                            <p:txEl>
                                              <p:pRg st="0" end="0"/>
                                            </p:txEl>
                                          </p:spTgt>
                                        </p:tgtEl>
                                        <p:attrNameLst>
                                          <p:attrName>style.visibility</p:attrName>
                                        </p:attrNameLst>
                                      </p:cBhvr>
                                      <p:to>
                                        <p:strVal val="visible"/>
                                      </p:to>
                                    </p:set>
                                    <p:anim calcmode="lin" valueType="num">
                                      <p:cBhvr additive="base">
                                        <p:cTn id="15" dur="500" fill="hold"/>
                                        <p:tgtEl>
                                          <p:spTgt spid="24269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269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2693"/>
                                        </p:tgtEl>
                                        <p:attrNameLst>
                                          <p:attrName>style.visibility</p:attrName>
                                        </p:attrNameLst>
                                      </p:cBhvr>
                                      <p:to>
                                        <p:strVal val="visible"/>
                                      </p:to>
                                    </p:set>
                                    <p:anim calcmode="lin" valueType="num">
                                      <p:cBhvr additive="base">
                                        <p:cTn id="19" dur="500" fill="hold"/>
                                        <p:tgtEl>
                                          <p:spTgt spid="242693"/>
                                        </p:tgtEl>
                                        <p:attrNameLst>
                                          <p:attrName>ppt_x</p:attrName>
                                        </p:attrNameLst>
                                      </p:cBhvr>
                                      <p:tavLst>
                                        <p:tav tm="0">
                                          <p:val>
                                            <p:strVal val="#ppt_x"/>
                                          </p:val>
                                        </p:tav>
                                        <p:tav tm="100000">
                                          <p:val>
                                            <p:strVal val="#ppt_x"/>
                                          </p:val>
                                        </p:tav>
                                      </p:tavLst>
                                    </p:anim>
                                    <p:anim calcmode="lin" valueType="num">
                                      <p:cBhvr additive="base">
                                        <p:cTn id="20" dur="500" fill="hold"/>
                                        <p:tgtEl>
                                          <p:spTgt spid="2426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2695"/>
                                        </p:tgtEl>
                                        <p:attrNameLst>
                                          <p:attrName>style.visibility</p:attrName>
                                        </p:attrNameLst>
                                      </p:cBhvr>
                                      <p:to>
                                        <p:strVal val="visible"/>
                                      </p:to>
                                    </p:set>
                                    <p:anim calcmode="lin" valueType="num">
                                      <p:cBhvr additive="base">
                                        <p:cTn id="23" dur="500" fill="hold"/>
                                        <p:tgtEl>
                                          <p:spTgt spid="242695"/>
                                        </p:tgtEl>
                                        <p:attrNameLst>
                                          <p:attrName>ppt_x</p:attrName>
                                        </p:attrNameLst>
                                      </p:cBhvr>
                                      <p:tavLst>
                                        <p:tav tm="0">
                                          <p:val>
                                            <p:strVal val="#ppt_x"/>
                                          </p:val>
                                        </p:tav>
                                        <p:tav tm="100000">
                                          <p:val>
                                            <p:strVal val="#ppt_x"/>
                                          </p:val>
                                        </p:tav>
                                      </p:tavLst>
                                    </p:anim>
                                    <p:anim calcmode="lin" valueType="num">
                                      <p:cBhvr additive="base">
                                        <p:cTn id="24" dur="500" fill="hold"/>
                                        <p:tgtEl>
                                          <p:spTgt spid="242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bldP spid="24269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WordArt 2"/>
          <p:cNvSpPr>
            <a:spLocks noChangeArrowheads="1" noChangeShapeType="1" noTextEdit="1"/>
          </p:cNvSpPr>
          <p:nvPr/>
        </p:nvSpPr>
        <p:spPr bwMode="auto">
          <a:xfrm>
            <a:off x="539750" y="1773238"/>
            <a:ext cx="8064500" cy="302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B Zaman"/>
              </a:rPr>
              <a:t>بسم الله الرحمن الرحیم</a:t>
            </a:r>
            <a:endParaRPr lang="en-US" sz="3600"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B Za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500" fill="hold"/>
                                        <p:tgtEl>
                                          <p:spTgt spid="243714"/>
                                        </p:tgtEl>
                                        <p:attrNameLst>
                                          <p:attrName>ppt_w</p:attrName>
                                        </p:attrNameLst>
                                      </p:cBhvr>
                                      <p:tavLst>
                                        <p:tav tm="0">
                                          <p:val>
                                            <p:fltVal val="0"/>
                                          </p:val>
                                        </p:tav>
                                        <p:tav tm="100000">
                                          <p:val>
                                            <p:strVal val="#ppt_w"/>
                                          </p:val>
                                        </p:tav>
                                      </p:tavLst>
                                    </p:anim>
                                    <p:anim calcmode="lin" valueType="num">
                                      <p:cBhvr>
                                        <p:cTn id="8" dur="500" fill="hold"/>
                                        <p:tgtEl>
                                          <p:spTgt spid="243714"/>
                                        </p:tgtEl>
                                        <p:attrNameLst>
                                          <p:attrName>ppt_h</p:attrName>
                                        </p:attrNameLst>
                                      </p:cBhvr>
                                      <p:tavLst>
                                        <p:tav tm="0">
                                          <p:val>
                                            <p:fltVal val="0"/>
                                          </p:val>
                                        </p:tav>
                                        <p:tav tm="100000">
                                          <p:val>
                                            <p:strVal val="#ppt_h"/>
                                          </p:val>
                                        </p:tav>
                                      </p:tavLst>
                                    </p:anim>
                                    <p:animEffect transition="in" filter="fade">
                                      <p:cBhvr>
                                        <p:cTn id="9" dur="500"/>
                                        <p:tgtEl>
                                          <p:spTgt spid="243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6877050" y="188913"/>
            <a:ext cx="2051050" cy="908050"/>
          </a:xfrm>
        </p:spPr>
        <p:txBody>
          <a:bodyPr/>
          <a:lstStyle/>
          <a:p>
            <a:r>
              <a:rPr lang="fa-IR" altLang="en-US" sz="4000">
                <a:cs typeface="B Titr" panose="00000700000000000000" pitchFamily="2" charset="-78"/>
              </a:rPr>
              <a:t>فصل پنجم</a:t>
            </a:r>
            <a:endParaRPr lang="en-US" altLang="en-US" sz="4000">
              <a:cs typeface="B Titr" panose="00000700000000000000" pitchFamily="2" charset="-78"/>
            </a:endParaRPr>
          </a:p>
        </p:txBody>
      </p:sp>
      <p:sp>
        <p:nvSpPr>
          <p:cNvPr id="244739" name="Rectangle 3"/>
          <p:cNvSpPr>
            <a:spLocks noGrp="1" noChangeArrowheads="1"/>
          </p:cNvSpPr>
          <p:nvPr>
            <p:ph type="subTitle" idx="1"/>
          </p:nvPr>
        </p:nvSpPr>
        <p:spPr>
          <a:xfrm>
            <a:off x="2843213" y="2420938"/>
            <a:ext cx="6019800" cy="1392237"/>
          </a:xfrm>
          <a:effectLst>
            <a:outerShdw dist="107763" dir="13500000" algn="ctr" rotWithShape="0">
              <a:schemeClr val="bg2">
                <a:alpha val="50000"/>
              </a:schemeClr>
            </a:outerShdw>
          </a:effectLst>
        </p:spPr>
        <p:txBody>
          <a:bodyPr/>
          <a:lstStyle/>
          <a:p>
            <a:r>
              <a:rPr lang="fa-IR" altLang="en-US" sz="5100">
                <a:solidFill>
                  <a:schemeClr val="folHlink"/>
                </a:solidFill>
                <a:cs typeface="B Titr" panose="00000700000000000000" pitchFamily="2" charset="-78"/>
              </a:rPr>
              <a:t>توزیع های نمونه گیری </a:t>
            </a:r>
            <a:endParaRPr lang="en-US" altLang="en-US" sz="5100">
              <a:solidFill>
                <a:schemeClr val="folHlink"/>
              </a:solidFill>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blinds(horizontal)">
                                      <p:cBhvr>
                                        <p:cTn id="7" dur="500"/>
                                        <p:tgtEl>
                                          <p:spTgt spid="244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 calcmode="lin" valueType="num">
                                      <p:cBhvr>
                                        <p:cTn id="12" dur="500" decel="50000" fill="hold">
                                          <p:stCondLst>
                                            <p:cond delay="0"/>
                                          </p:stCondLst>
                                        </p:cTn>
                                        <p:tgtEl>
                                          <p:spTgt spid="244739">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44739">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44739">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244739">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44739">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44739">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44739">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44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P spid="24473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gn="r"/>
            <a:r>
              <a:rPr lang="fa-IR" altLang="en-US">
                <a:cs typeface="B Titr" panose="00000700000000000000" pitchFamily="2" charset="-78"/>
              </a:rPr>
              <a:t>در این فصل مسائل زیر بررسی می شود:</a:t>
            </a:r>
            <a:endParaRPr lang="en-US" altLang="en-US">
              <a:cs typeface="B Titr" panose="00000700000000000000" pitchFamily="2" charset="-78"/>
            </a:endParaRPr>
          </a:p>
        </p:txBody>
      </p:sp>
      <p:sp>
        <p:nvSpPr>
          <p:cNvPr id="245763" name="Rectangle 3"/>
          <p:cNvSpPr>
            <a:spLocks noGrp="1" noChangeArrowheads="1"/>
          </p:cNvSpPr>
          <p:nvPr>
            <p:ph sz="half" idx="1"/>
          </p:nvPr>
        </p:nvSpPr>
        <p:spPr/>
        <p:txBody>
          <a:bodyPr>
            <a:normAutofit/>
          </a:bodyPr>
          <a:lstStyle/>
          <a:p>
            <a:pPr>
              <a:lnSpc>
                <a:spcPct val="90000"/>
              </a:lnSpc>
              <a:buFont typeface="Wingdings" panose="05000000000000000000" pitchFamily="2" charset="2"/>
              <a:buNone/>
            </a:pPr>
            <a:r>
              <a:rPr lang="fa-IR" altLang="en-US" sz="2800">
                <a:solidFill>
                  <a:schemeClr val="bg2"/>
                </a:solidFill>
                <a:cs typeface="B Titr" panose="00000700000000000000" pitchFamily="2" charset="-78"/>
              </a:rPr>
              <a:t>7- توزیع واریانس نمونه</a:t>
            </a:r>
          </a:p>
          <a:p>
            <a:pPr>
              <a:lnSpc>
                <a:spcPct val="90000"/>
              </a:lnSpc>
              <a:buFont typeface="Wingdings" panose="05000000000000000000" pitchFamily="2" charset="2"/>
              <a:buNone/>
            </a:pPr>
            <a:r>
              <a:rPr lang="fa-IR" altLang="en-US" sz="2800">
                <a:solidFill>
                  <a:schemeClr val="bg2"/>
                </a:solidFill>
                <a:cs typeface="B Titr" panose="00000700000000000000" pitchFamily="2" charset="-78"/>
              </a:rPr>
              <a:t>8- توزیع </a:t>
            </a:r>
            <a:r>
              <a:rPr lang="en-US" altLang="en-US" sz="2800">
                <a:solidFill>
                  <a:schemeClr val="bg2"/>
                </a:solidFill>
                <a:cs typeface="B Titr" panose="00000700000000000000" pitchFamily="2" charset="-78"/>
              </a:rPr>
              <a:t>t</a:t>
            </a:r>
          </a:p>
          <a:p>
            <a:pPr>
              <a:lnSpc>
                <a:spcPct val="90000"/>
              </a:lnSpc>
              <a:buFont typeface="Wingdings" panose="05000000000000000000" pitchFamily="2" charset="2"/>
              <a:buNone/>
            </a:pPr>
            <a:r>
              <a:rPr lang="fa-IR" altLang="en-US" sz="2800">
                <a:solidFill>
                  <a:schemeClr val="bg2"/>
                </a:solidFill>
                <a:cs typeface="B Titr" panose="00000700000000000000" pitchFamily="2" charset="-78"/>
              </a:rPr>
              <a:t>9- توزیع نسبت واریانس دو نمونه</a:t>
            </a:r>
            <a:endParaRPr lang="en-US" altLang="en-US" sz="2800">
              <a:solidFill>
                <a:schemeClr val="bg2"/>
              </a:solidFill>
              <a:cs typeface="B Titr" panose="00000700000000000000" pitchFamily="2" charset="-78"/>
            </a:endParaRPr>
          </a:p>
        </p:txBody>
      </p:sp>
      <p:sp>
        <p:nvSpPr>
          <p:cNvPr id="245764" name="Rectangle 4"/>
          <p:cNvSpPr>
            <a:spLocks noGrp="1" noChangeArrowheads="1"/>
          </p:cNvSpPr>
          <p:nvPr>
            <p:ph sz="half" idx="2"/>
          </p:nvPr>
        </p:nvSpPr>
        <p:spPr/>
        <p:txBody>
          <a:bodyPr>
            <a:normAutofit/>
          </a:bodyPr>
          <a:lstStyle/>
          <a:p>
            <a:pPr marL="533400" indent="-533400">
              <a:lnSpc>
                <a:spcPct val="90000"/>
              </a:lnSpc>
              <a:buFont typeface="Wingdings" panose="05000000000000000000" pitchFamily="2" charset="2"/>
              <a:buNone/>
            </a:pPr>
            <a:r>
              <a:rPr lang="fa-IR" altLang="en-US" sz="2800">
                <a:solidFill>
                  <a:schemeClr val="bg2"/>
                </a:solidFill>
                <a:cs typeface="B Titr" panose="00000700000000000000" pitchFamily="2" charset="-78"/>
              </a:rPr>
              <a:t>1- برآوردگر</a:t>
            </a:r>
          </a:p>
          <a:p>
            <a:pPr marL="533400" indent="-533400">
              <a:lnSpc>
                <a:spcPct val="90000"/>
              </a:lnSpc>
              <a:buFont typeface="Wingdings" panose="05000000000000000000" pitchFamily="2" charset="2"/>
              <a:buNone/>
            </a:pPr>
            <a:r>
              <a:rPr lang="fa-IR" altLang="en-US" sz="2800">
                <a:solidFill>
                  <a:schemeClr val="bg2"/>
                </a:solidFill>
                <a:cs typeface="B Titr" panose="00000700000000000000" pitchFamily="2" charset="-78"/>
              </a:rPr>
              <a:t>2- توزیع مشترک</a:t>
            </a:r>
          </a:p>
          <a:p>
            <a:pPr marL="533400" indent="-533400">
              <a:lnSpc>
                <a:spcPct val="90000"/>
              </a:lnSpc>
              <a:buFont typeface="Wingdings" panose="05000000000000000000" pitchFamily="2" charset="2"/>
              <a:buNone/>
            </a:pPr>
            <a:r>
              <a:rPr lang="fa-IR" altLang="en-US" sz="2800">
                <a:solidFill>
                  <a:schemeClr val="bg2"/>
                </a:solidFill>
                <a:cs typeface="B Titr" panose="00000700000000000000" pitchFamily="2" charset="-78"/>
              </a:rPr>
              <a:t>3- توابع خطی از متغیرهای تصادفی مستقل</a:t>
            </a:r>
          </a:p>
          <a:p>
            <a:pPr marL="533400" indent="-533400">
              <a:lnSpc>
                <a:spcPct val="90000"/>
              </a:lnSpc>
              <a:buFont typeface="Wingdings" panose="05000000000000000000" pitchFamily="2" charset="2"/>
              <a:buNone/>
            </a:pPr>
            <a:r>
              <a:rPr lang="fa-IR" altLang="en-US" sz="2800">
                <a:solidFill>
                  <a:schemeClr val="bg2"/>
                </a:solidFill>
                <a:cs typeface="B Titr" panose="00000700000000000000" pitchFamily="2" charset="-78"/>
              </a:rPr>
              <a:t>4- توزیع میانگین</a:t>
            </a:r>
          </a:p>
          <a:p>
            <a:pPr marL="533400" indent="-533400">
              <a:lnSpc>
                <a:spcPct val="90000"/>
              </a:lnSpc>
              <a:buFont typeface="Wingdings" panose="05000000000000000000" pitchFamily="2" charset="2"/>
              <a:buNone/>
            </a:pPr>
            <a:r>
              <a:rPr lang="fa-IR" altLang="en-US" sz="2800">
                <a:solidFill>
                  <a:schemeClr val="bg2"/>
                </a:solidFill>
                <a:cs typeface="B Titr" panose="00000700000000000000" pitchFamily="2" charset="-78"/>
              </a:rPr>
              <a:t>5- قضیه حد مرکزی</a:t>
            </a:r>
          </a:p>
          <a:p>
            <a:pPr marL="533400" indent="-533400">
              <a:lnSpc>
                <a:spcPct val="90000"/>
              </a:lnSpc>
              <a:buFont typeface="Wingdings" panose="05000000000000000000" pitchFamily="2" charset="2"/>
              <a:buNone/>
            </a:pPr>
            <a:r>
              <a:rPr lang="fa-IR" altLang="en-US" sz="2800">
                <a:solidFill>
                  <a:schemeClr val="bg2"/>
                </a:solidFill>
                <a:cs typeface="B Titr" panose="00000700000000000000" pitchFamily="2" charset="-78"/>
              </a:rPr>
              <a:t>6- تقریب نرمال برای توزیع دو جمله ای</a:t>
            </a:r>
            <a:endParaRPr lang="en-US" altLang="en-US" sz="2800">
              <a:solidFill>
                <a:schemeClr val="bg2"/>
              </a:solidFill>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Effect transition="in" filter="blinds(horizontal)">
                                      <p:cBhvr>
                                        <p:cTn id="7" dur="500"/>
                                        <p:tgtEl>
                                          <p:spTgt spid="245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5764">
                                            <p:txEl>
                                              <p:pRg st="0" end="0"/>
                                            </p:txEl>
                                          </p:spTgt>
                                        </p:tgtEl>
                                        <p:attrNameLst>
                                          <p:attrName>style.visibility</p:attrName>
                                        </p:attrNameLst>
                                      </p:cBhvr>
                                      <p:to>
                                        <p:strVal val="visible"/>
                                      </p:to>
                                    </p:set>
                                    <p:animEffect transition="in" filter="randombar(horizontal)">
                                      <p:cBhvr>
                                        <p:cTn id="12" dur="500"/>
                                        <p:tgtEl>
                                          <p:spTgt spid="2457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5764">
                                            <p:txEl>
                                              <p:pRg st="1" end="1"/>
                                            </p:txEl>
                                          </p:spTgt>
                                        </p:tgtEl>
                                        <p:attrNameLst>
                                          <p:attrName>style.visibility</p:attrName>
                                        </p:attrNameLst>
                                      </p:cBhvr>
                                      <p:to>
                                        <p:strVal val="visible"/>
                                      </p:to>
                                    </p:set>
                                    <p:animEffect transition="in" filter="randombar(horizontal)">
                                      <p:cBhvr>
                                        <p:cTn id="17" dur="500"/>
                                        <p:tgtEl>
                                          <p:spTgt spid="24576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5764">
                                            <p:txEl>
                                              <p:pRg st="2" end="2"/>
                                            </p:txEl>
                                          </p:spTgt>
                                        </p:tgtEl>
                                        <p:attrNameLst>
                                          <p:attrName>style.visibility</p:attrName>
                                        </p:attrNameLst>
                                      </p:cBhvr>
                                      <p:to>
                                        <p:strVal val="visible"/>
                                      </p:to>
                                    </p:set>
                                    <p:animEffect transition="in" filter="randombar(horizontal)">
                                      <p:cBhvr>
                                        <p:cTn id="22" dur="500"/>
                                        <p:tgtEl>
                                          <p:spTgt spid="24576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5764">
                                            <p:txEl>
                                              <p:pRg st="3" end="3"/>
                                            </p:txEl>
                                          </p:spTgt>
                                        </p:tgtEl>
                                        <p:attrNameLst>
                                          <p:attrName>style.visibility</p:attrName>
                                        </p:attrNameLst>
                                      </p:cBhvr>
                                      <p:to>
                                        <p:strVal val="visible"/>
                                      </p:to>
                                    </p:set>
                                    <p:animEffect transition="in" filter="randombar(horizontal)">
                                      <p:cBhvr>
                                        <p:cTn id="27" dur="500"/>
                                        <p:tgtEl>
                                          <p:spTgt spid="24576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5764">
                                            <p:txEl>
                                              <p:pRg st="4" end="4"/>
                                            </p:txEl>
                                          </p:spTgt>
                                        </p:tgtEl>
                                        <p:attrNameLst>
                                          <p:attrName>style.visibility</p:attrName>
                                        </p:attrNameLst>
                                      </p:cBhvr>
                                      <p:to>
                                        <p:strVal val="visible"/>
                                      </p:to>
                                    </p:set>
                                    <p:animEffect transition="in" filter="randombar(horizontal)">
                                      <p:cBhvr>
                                        <p:cTn id="32" dur="500"/>
                                        <p:tgtEl>
                                          <p:spTgt spid="24576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5764">
                                            <p:txEl>
                                              <p:pRg st="5" end="5"/>
                                            </p:txEl>
                                          </p:spTgt>
                                        </p:tgtEl>
                                        <p:attrNameLst>
                                          <p:attrName>style.visibility</p:attrName>
                                        </p:attrNameLst>
                                      </p:cBhvr>
                                      <p:to>
                                        <p:strVal val="visible"/>
                                      </p:to>
                                    </p:set>
                                    <p:animEffect transition="in" filter="randombar(horizontal)">
                                      <p:cBhvr>
                                        <p:cTn id="37" dur="500"/>
                                        <p:tgtEl>
                                          <p:spTgt spid="245764">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5763">
                                            <p:txEl>
                                              <p:pRg st="0" end="0"/>
                                            </p:txEl>
                                          </p:spTgt>
                                        </p:tgtEl>
                                        <p:attrNameLst>
                                          <p:attrName>style.visibility</p:attrName>
                                        </p:attrNameLst>
                                      </p:cBhvr>
                                      <p:to>
                                        <p:strVal val="visible"/>
                                      </p:to>
                                    </p:set>
                                    <p:animEffect transition="in" filter="randombar(horizontal)">
                                      <p:cBhvr>
                                        <p:cTn id="42" dur="500"/>
                                        <p:tgtEl>
                                          <p:spTgt spid="24576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5763">
                                            <p:txEl>
                                              <p:pRg st="1" end="1"/>
                                            </p:txEl>
                                          </p:spTgt>
                                        </p:tgtEl>
                                        <p:attrNameLst>
                                          <p:attrName>style.visibility</p:attrName>
                                        </p:attrNameLst>
                                      </p:cBhvr>
                                      <p:to>
                                        <p:strVal val="visible"/>
                                      </p:to>
                                    </p:set>
                                    <p:animEffect transition="in" filter="randombar(horizontal)">
                                      <p:cBhvr>
                                        <p:cTn id="47" dur="500"/>
                                        <p:tgtEl>
                                          <p:spTgt spid="245763">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45763">
                                            <p:txEl>
                                              <p:pRg st="2" end="2"/>
                                            </p:txEl>
                                          </p:spTgt>
                                        </p:tgtEl>
                                        <p:attrNameLst>
                                          <p:attrName>style.visibility</p:attrName>
                                        </p:attrNameLst>
                                      </p:cBhvr>
                                      <p:to>
                                        <p:strVal val="visible"/>
                                      </p:to>
                                    </p:set>
                                    <p:animEffect transition="in" filter="randombar(horizontal)">
                                      <p:cBhvr>
                                        <p:cTn id="52" dur="500"/>
                                        <p:tgtEl>
                                          <p:spTgt spid="245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build="p"/>
      <p:bldP spid="245764"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5792788" y="273050"/>
            <a:ext cx="2889250" cy="1143000"/>
          </a:xfrm>
        </p:spPr>
        <p:txBody>
          <a:bodyPr/>
          <a:lstStyle/>
          <a:p>
            <a:pPr algn="r"/>
            <a:r>
              <a:rPr lang="fa-IR" altLang="en-US">
                <a:solidFill>
                  <a:schemeClr val="bg2"/>
                </a:solidFill>
                <a:cs typeface="B Titr" panose="00000700000000000000" pitchFamily="2" charset="-78"/>
              </a:rPr>
              <a:t>ا- برآوردگر</a:t>
            </a:r>
            <a:endParaRPr lang="en-US" altLang="en-US">
              <a:solidFill>
                <a:schemeClr val="bg2"/>
              </a:solidFill>
              <a:cs typeface="B Titr" panose="00000700000000000000" pitchFamily="2" charset="-78"/>
            </a:endParaRPr>
          </a:p>
        </p:txBody>
      </p:sp>
      <p:sp>
        <p:nvSpPr>
          <p:cNvPr id="246787" name="Rectangle 3"/>
          <p:cNvSpPr>
            <a:spLocks noGrp="1" noChangeArrowheads="1"/>
          </p:cNvSpPr>
          <p:nvPr>
            <p:ph idx="1"/>
          </p:nvPr>
        </p:nvSpPr>
        <p:spPr/>
        <p:txBody>
          <a:bodyPr/>
          <a:lstStyle/>
          <a:p>
            <a:pPr>
              <a:buFont typeface="Wingdings" panose="05000000000000000000" pitchFamily="2" charset="2"/>
              <a:buNone/>
            </a:pPr>
            <a:r>
              <a:rPr lang="ar-SA" altLang="en-US" sz="2400">
                <a:cs typeface="B Nazanin" panose="00000400000000000000" pitchFamily="2" charset="-78"/>
              </a:rPr>
              <a:t>هر تابعي از نمونه را كه به پارامتر يا پارامترهاي جامعه بستگي نداشته باشد برآوردگر يا آماره گويند. چون مقدار برآوردگر از نمونه</a:t>
            </a:r>
            <a:r>
              <a:rPr lang="fa-IR" altLang="en-US" sz="2400">
                <a:cs typeface="B Nazanin" panose="00000400000000000000" pitchFamily="2" charset="-78"/>
              </a:rPr>
              <a:t> </a:t>
            </a:r>
            <a:r>
              <a:rPr lang="ar-SA" altLang="en-US" sz="2400">
                <a:cs typeface="B Nazanin" panose="00000400000000000000" pitchFamily="2" charset="-78"/>
              </a:rPr>
              <a:t>اي به نمونه ديگر تغيير مي‌كند متغيري است تصادفي. مقدار عددي آماره يا برآوردگر را برآورد گويند.</a:t>
            </a: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b="1">
                <a:solidFill>
                  <a:srgbClr val="990000"/>
                </a:solidFill>
                <a:cs typeface="B Titr" panose="00000700000000000000" pitchFamily="2" charset="-78"/>
              </a:rPr>
              <a:t>1-1 </a:t>
            </a:r>
            <a:r>
              <a:rPr lang="ar-SA" altLang="en-US" b="1">
                <a:solidFill>
                  <a:srgbClr val="990000"/>
                </a:solidFill>
                <a:cs typeface="B Titr" panose="00000700000000000000" pitchFamily="2" charset="-78"/>
              </a:rPr>
              <a:t>ويژگيهاي برآوردگر كارا</a:t>
            </a:r>
          </a:p>
          <a:p>
            <a:pPr>
              <a:buFont typeface="Wingdings" panose="05000000000000000000" pitchFamily="2" charset="2"/>
              <a:buNone/>
            </a:pPr>
            <a:r>
              <a:rPr lang="ar-SA" altLang="en-US" sz="2400" b="1">
                <a:cs typeface="B Nazanin" panose="00000400000000000000" pitchFamily="2" charset="-78"/>
              </a:rPr>
              <a:t>1- نااريب باشد.</a:t>
            </a:r>
            <a:endParaRPr lang="fa-IR" altLang="en-US" sz="2400" b="1">
              <a:cs typeface="B Nazanin" panose="00000400000000000000" pitchFamily="2" charset="-78"/>
            </a:endParaRPr>
          </a:p>
          <a:p>
            <a:pPr>
              <a:buFont typeface="Wingdings" panose="05000000000000000000" pitchFamily="2" charset="2"/>
              <a:buNone/>
            </a:pPr>
            <a:r>
              <a:rPr lang="ar-SA" altLang="en-US" sz="2400" b="1">
                <a:cs typeface="B Nazanin" panose="00000400000000000000" pitchFamily="2" charset="-78"/>
              </a:rPr>
              <a:t>2- داراي كمترين واريانس باشد.</a:t>
            </a:r>
            <a:endParaRPr lang="en-US" altLang="en-US" sz="2400" b="1">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checkerboard(across)">
                                      <p:cBhvr>
                                        <p:cTn id="7" dur="500"/>
                                        <p:tgtEl>
                                          <p:spTgt spid="2467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6787">
                                            <p:txEl>
                                              <p:pRg st="0" end="0"/>
                                            </p:txEl>
                                          </p:spTgt>
                                        </p:tgtEl>
                                        <p:attrNameLst>
                                          <p:attrName>style.visibility</p:attrName>
                                        </p:attrNameLst>
                                      </p:cBhvr>
                                      <p:to>
                                        <p:strVal val="visible"/>
                                      </p:to>
                                    </p:set>
                                    <p:animEffect transition="in" filter="box(in)">
                                      <p:cBhvr>
                                        <p:cTn id="12" dur="500"/>
                                        <p:tgtEl>
                                          <p:spTgt spid="246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box(in)">
                                      <p:cBhvr>
                                        <p:cTn id="17" dur="500"/>
                                        <p:tgtEl>
                                          <p:spTgt spid="246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6787">
                                            <p:txEl>
                                              <p:pRg st="3" end="3"/>
                                            </p:txEl>
                                          </p:spTgt>
                                        </p:tgtEl>
                                        <p:attrNameLst>
                                          <p:attrName>style.visibility</p:attrName>
                                        </p:attrNameLst>
                                      </p:cBhvr>
                                      <p:to>
                                        <p:strVal val="visible"/>
                                      </p:to>
                                    </p:set>
                                    <p:animEffect transition="in" filter="box(in)">
                                      <p:cBhvr>
                                        <p:cTn id="22" dur="500"/>
                                        <p:tgtEl>
                                          <p:spTgt spid="246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6787">
                                            <p:txEl>
                                              <p:pRg st="4" end="4"/>
                                            </p:txEl>
                                          </p:spTgt>
                                        </p:tgtEl>
                                        <p:attrNameLst>
                                          <p:attrName>style.visibility</p:attrName>
                                        </p:attrNameLst>
                                      </p:cBhvr>
                                      <p:to>
                                        <p:strVal val="visible"/>
                                      </p:to>
                                    </p:set>
                                    <p:animEffect transition="in" filter="box(in)">
                                      <p:cBhvr>
                                        <p:cTn id="27"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P spid="24678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5432425" y="349250"/>
            <a:ext cx="3249613" cy="900113"/>
          </a:xfrm>
        </p:spPr>
        <p:txBody>
          <a:bodyPr/>
          <a:lstStyle/>
          <a:p>
            <a:pPr algn="r"/>
            <a:r>
              <a:rPr lang="fa-IR" altLang="en-US" sz="3600">
                <a:cs typeface="B Titr" panose="00000700000000000000" pitchFamily="2" charset="-78"/>
              </a:rPr>
              <a:t>2 </a:t>
            </a:r>
            <a:r>
              <a:rPr lang="en-US" altLang="en-US" sz="3600">
                <a:cs typeface="B Titr" panose="00000700000000000000" pitchFamily="2" charset="-78"/>
              </a:rPr>
              <a:t>-</a:t>
            </a:r>
            <a:r>
              <a:rPr lang="fa-IR" altLang="en-US" sz="3600">
                <a:cs typeface="B Titr" panose="00000700000000000000" pitchFamily="2" charset="-78"/>
              </a:rPr>
              <a:t> </a:t>
            </a:r>
            <a:r>
              <a:rPr lang="ar-SA" altLang="en-US" sz="3600">
                <a:cs typeface="B Titr" panose="00000700000000000000" pitchFamily="2" charset="-78"/>
              </a:rPr>
              <a:t>توزيع مشترك </a:t>
            </a:r>
            <a:endParaRPr lang="en-US" altLang="en-US" sz="3600">
              <a:cs typeface="B Titr" panose="00000700000000000000" pitchFamily="2" charset="-78"/>
            </a:endParaRPr>
          </a:p>
        </p:txBody>
      </p:sp>
      <p:sp>
        <p:nvSpPr>
          <p:cNvPr id="247811" name="Rectangle 3"/>
          <p:cNvSpPr>
            <a:spLocks noGrp="1" noChangeArrowheads="1"/>
          </p:cNvSpPr>
          <p:nvPr>
            <p:ph idx="1"/>
          </p:nvPr>
        </p:nvSpPr>
        <p:spPr>
          <a:xfrm>
            <a:off x="179388" y="1628775"/>
            <a:ext cx="8785225" cy="4238625"/>
          </a:xfrm>
        </p:spPr>
        <p:txBody>
          <a:bodyPr/>
          <a:lstStyle/>
          <a:p>
            <a:pPr algn="just">
              <a:buFont typeface="Wingdings" panose="05000000000000000000" pitchFamily="2" charset="2"/>
              <a:buNone/>
            </a:pPr>
            <a:r>
              <a:rPr lang="ar-SA" altLang="en-US" sz="2300">
                <a:cs typeface="B Nazanin" panose="00000400000000000000" pitchFamily="2" charset="-78"/>
              </a:rPr>
              <a:t>فرض كنيد متغير تصادفي گسسته </a:t>
            </a:r>
            <a:r>
              <a:rPr lang="en-US" altLang="en-US" sz="2300">
                <a:cs typeface="B Nazanin" panose="00000400000000000000" pitchFamily="2" charset="-78"/>
              </a:rPr>
              <a:t>X</a:t>
            </a:r>
            <a:r>
              <a:rPr lang="fa-IR" altLang="en-US" sz="2300">
                <a:cs typeface="B Nazanin" panose="00000400000000000000" pitchFamily="2" charset="-78"/>
              </a:rPr>
              <a:t> </a:t>
            </a:r>
            <a:r>
              <a:rPr lang="ar-SA" altLang="en-US" sz="2300">
                <a:cs typeface="B Nazanin" panose="00000400000000000000" pitchFamily="2" charset="-78"/>
              </a:rPr>
              <a:t>داراي تابع احتمال </a:t>
            </a:r>
            <a:r>
              <a:rPr lang="en-US" altLang="en-US" sz="2300" i="1"/>
              <a:t>ƒ(x)=p(X=x)</a:t>
            </a:r>
            <a:r>
              <a:rPr lang="fa-IR" altLang="en-US" sz="2300">
                <a:cs typeface="B Nazanin" panose="00000400000000000000" pitchFamily="2" charset="-78"/>
              </a:rPr>
              <a:t> </a:t>
            </a:r>
            <a:r>
              <a:rPr lang="ar-SA" altLang="en-US" sz="2300">
                <a:cs typeface="B Nazanin" panose="00000400000000000000" pitchFamily="2" charset="-78"/>
              </a:rPr>
              <a:t>باشد و</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fa-IR" altLang="en-US" sz="2300">
                <a:cs typeface="B Nazanin" panose="00000400000000000000" pitchFamily="2" charset="-78"/>
              </a:rPr>
              <a:t> </a:t>
            </a:r>
            <a:r>
              <a:rPr lang="ar-SA" altLang="en-US" sz="2300">
                <a:cs typeface="B Nazanin" panose="00000400000000000000" pitchFamily="2" charset="-78"/>
              </a:rPr>
              <a:t>نمونه</a:t>
            </a:r>
            <a:r>
              <a:rPr lang="en-US" altLang="en-US" sz="2300">
                <a:cs typeface="B Nazanin" panose="00000400000000000000" pitchFamily="2" charset="-78"/>
              </a:rPr>
              <a:t> </a:t>
            </a:r>
            <a:r>
              <a:rPr lang="ar-SA" altLang="en-US" sz="2300">
                <a:cs typeface="B Nazanin" panose="00000400000000000000" pitchFamily="2" charset="-78"/>
              </a:rPr>
              <a:t>هاي تصادفي مستقل از هم باشند. اگر </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fa-IR" altLang="en-US" sz="2300">
                <a:cs typeface="B Nazanin" panose="00000400000000000000" pitchFamily="2" charset="-78"/>
              </a:rPr>
              <a:t>  </a:t>
            </a:r>
            <a:r>
              <a:rPr lang="ar-SA" altLang="en-US" sz="2300">
                <a:cs typeface="B Nazanin" panose="00000400000000000000" pitchFamily="2" charset="-78"/>
              </a:rPr>
              <a:t>مقادير متناظر مشاهده براي </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fa-IR" altLang="en-US" sz="2300">
                <a:cs typeface="B Nazanin" panose="00000400000000000000" pitchFamily="2" charset="-78"/>
              </a:rPr>
              <a:t> </a:t>
            </a:r>
            <a:r>
              <a:rPr lang="ar-SA" altLang="en-US" sz="2300">
                <a:cs typeface="B Nazanin" panose="00000400000000000000" pitchFamily="2" charset="-78"/>
              </a:rPr>
              <a:t>باشند. پيشامدهاي </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en-US" altLang="en-US" sz="2300">
                <a:cs typeface="B Nazanin" panose="00000400000000000000" pitchFamily="2" charset="-78"/>
              </a:rPr>
              <a:t>=x</a:t>
            </a:r>
            <a:r>
              <a:rPr lang="en-US" altLang="en-US" sz="2300" baseline="-25000">
                <a:cs typeface="B Nazanin" panose="00000400000000000000" pitchFamily="2" charset="-78"/>
              </a:rPr>
              <a:t>1</a:t>
            </a:r>
            <a:r>
              <a:rPr lang="ar-SA" altLang="en-US" sz="2300">
                <a:cs typeface="B Nazanin" panose="00000400000000000000" pitchFamily="2" charset="-78"/>
              </a:rPr>
              <a:t>به طور مجزا از هم مستقل</a:t>
            </a:r>
            <a:r>
              <a:rPr lang="en-US" altLang="en-US" sz="2300">
                <a:cs typeface="B Nazanin" panose="00000400000000000000" pitchFamily="2" charset="-78"/>
              </a:rPr>
              <a:t> </a:t>
            </a:r>
            <a:r>
              <a:rPr lang="ar-SA" altLang="en-US" sz="2300">
                <a:cs typeface="B Nazanin" panose="00000400000000000000" pitchFamily="2" charset="-78"/>
              </a:rPr>
              <a:t>اند و احتمال توام آنها برابر است با:</a:t>
            </a:r>
            <a:endParaRPr lang="en-US" altLang="en-US" sz="2300">
              <a:cs typeface="B Nazanin" panose="00000400000000000000" pitchFamily="2" charset="-78"/>
            </a:endParaRPr>
          </a:p>
        </p:txBody>
      </p:sp>
      <p:sp>
        <p:nvSpPr>
          <p:cNvPr id="247812" name="Text Box 4"/>
          <p:cNvSpPr txBox="1">
            <a:spLocks noChangeArrowheads="1"/>
          </p:cNvSpPr>
          <p:nvPr/>
        </p:nvSpPr>
        <p:spPr bwMode="auto">
          <a:xfrm>
            <a:off x="250825" y="3213100"/>
            <a:ext cx="871378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sz="2400" i="1">
                <a:cs typeface="B Nazanin" panose="00000400000000000000" pitchFamily="2" charset="-78"/>
              </a:rPr>
              <a:t>P[X</a:t>
            </a:r>
            <a:r>
              <a:rPr lang="en-US" altLang="en-US" sz="2400" i="1" baseline="-25000">
                <a:cs typeface="B Nazanin" panose="00000400000000000000" pitchFamily="2" charset="-78"/>
              </a:rPr>
              <a:t>1</a:t>
            </a:r>
            <a:r>
              <a:rPr lang="en-US" altLang="en-US" sz="2400" i="1">
                <a:cs typeface="B Nazanin" panose="00000400000000000000" pitchFamily="2" charset="-78"/>
              </a:rPr>
              <a:t>=x</a:t>
            </a:r>
            <a:r>
              <a:rPr lang="en-US" altLang="en-US" sz="2400" i="1" baseline="-25000">
                <a:cs typeface="B Nazanin" panose="00000400000000000000" pitchFamily="2" charset="-78"/>
              </a:rPr>
              <a:t>1</a:t>
            </a:r>
            <a:r>
              <a:rPr lang="en-US" altLang="en-US" sz="2400" i="1">
                <a:cs typeface="B Nazanin" panose="00000400000000000000" pitchFamily="2" charset="-78"/>
              </a:rPr>
              <a:t>,X</a:t>
            </a:r>
            <a:r>
              <a:rPr lang="en-US" altLang="en-US" sz="2400" i="1" baseline="-25000">
                <a:cs typeface="B Nazanin" panose="00000400000000000000" pitchFamily="2" charset="-78"/>
              </a:rPr>
              <a:t>2</a:t>
            </a:r>
            <a:r>
              <a:rPr lang="en-US" altLang="en-US" sz="2400" i="1">
                <a:cs typeface="B Nazanin" panose="00000400000000000000" pitchFamily="2" charset="-78"/>
              </a:rPr>
              <a:t>=x</a:t>
            </a:r>
            <a:r>
              <a:rPr lang="en-US" altLang="en-US" sz="2400" i="1" baseline="-25000">
                <a:cs typeface="B Nazanin" panose="00000400000000000000" pitchFamily="2" charset="-78"/>
              </a:rPr>
              <a:t>2</a:t>
            </a:r>
            <a:r>
              <a:rPr lang="en-US" altLang="en-US" sz="2400" i="1">
                <a:cs typeface="B Nazanin" panose="00000400000000000000" pitchFamily="2" charset="-78"/>
              </a:rPr>
              <a:t>,…,X</a:t>
            </a:r>
            <a:r>
              <a:rPr lang="en-US" altLang="en-US" sz="2400" i="1" baseline="-25000">
                <a:cs typeface="B Nazanin" panose="00000400000000000000" pitchFamily="2" charset="-78"/>
              </a:rPr>
              <a:t>n</a:t>
            </a:r>
            <a:r>
              <a:rPr lang="en-US" altLang="en-US" sz="2400" i="1">
                <a:cs typeface="B Nazanin" panose="00000400000000000000" pitchFamily="2" charset="-78"/>
              </a:rPr>
              <a:t>=x</a:t>
            </a:r>
            <a:r>
              <a:rPr lang="en-US" altLang="en-US" sz="2400" i="1" baseline="-25000">
                <a:cs typeface="B Nazanin" panose="00000400000000000000" pitchFamily="2" charset="-78"/>
              </a:rPr>
              <a:t>n</a:t>
            </a:r>
            <a:r>
              <a:rPr lang="en-US" altLang="en-US" sz="2400" i="1">
                <a:cs typeface="B Nazanin" panose="00000400000000000000" pitchFamily="2" charset="-78"/>
              </a:rPr>
              <a:t>]=P(X</a:t>
            </a:r>
            <a:r>
              <a:rPr lang="en-US" altLang="en-US" sz="2400" i="1" baseline="-25000">
                <a:cs typeface="B Nazanin" panose="00000400000000000000" pitchFamily="2" charset="-78"/>
              </a:rPr>
              <a:t>1</a:t>
            </a:r>
            <a:r>
              <a:rPr lang="en-US" altLang="en-US" sz="2400" i="1">
                <a:cs typeface="B Nazanin" panose="00000400000000000000" pitchFamily="2" charset="-78"/>
              </a:rPr>
              <a:t>=x</a:t>
            </a:r>
            <a:r>
              <a:rPr lang="en-US" altLang="en-US" sz="2400" i="1" baseline="-25000">
                <a:cs typeface="B Nazanin" panose="00000400000000000000" pitchFamily="2" charset="-78"/>
              </a:rPr>
              <a:t>1</a:t>
            </a:r>
            <a:r>
              <a:rPr lang="en-US" altLang="en-US" sz="2400" i="1">
                <a:cs typeface="B Nazanin" panose="00000400000000000000" pitchFamily="2" charset="-78"/>
              </a:rPr>
              <a:t>)P(X</a:t>
            </a:r>
            <a:r>
              <a:rPr lang="en-US" altLang="en-US" sz="2400" i="1" baseline="-25000">
                <a:cs typeface="B Nazanin" panose="00000400000000000000" pitchFamily="2" charset="-78"/>
              </a:rPr>
              <a:t>2</a:t>
            </a:r>
            <a:r>
              <a:rPr lang="en-US" altLang="en-US" sz="2400" i="1">
                <a:cs typeface="B Nazanin" panose="00000400000000000000" pitchFamily="2" charset="-78"/>
              </a:rPr>
              <a:t>.x</a:t>
            </a:r>
            <a:r>
              <a:rPr lang="en-US" altLang="en-US" sz="2400" i="1" baseline="-25000">
                <a:cs typeface="B Nazanin" panose="00000400000000000000" pitchFamily="2" charset="-78"/>
              </a:rPr>
              <a:t>2</a:t>
            </a:r>
            <a:r>
              <a:rPr lang="en-US" altLang="en-US" sz="2400" i="1">
                <a:cs typeface="B Nazanin" panose="00000400000000000000" pitchFamily="2" charset="-78"/>
              </a:rPr>
              <a:t>)…P(X</a:t>
            </a:r>
            <a:r>
              <a:rPr lang="en-US" altLang="en-US" sz="2400" i="1" baseline="-25000">
                <a:cs typeface="B Nazanin" panose="00000400000000000000" pitchFamily="2" charset="-78"/>
              </a:rPr>
              <a:t>n</a:t>
            </a:r>
            <a:r>
              <a:rPr lang="en-US" altLang="en-US" sz="2400" i="1">
                <a:cs typeface="B Nazanin" panose="00000400000000000000" pitchFamily="2" charset="-78"/>
              </a:rPr>
              <a:t>=x</a:t>
            </a:r>
            <a:r>
              <a:rPr lang="en-US" altLang="en-US" sz="2400" i="1" baseline="-25000">
                <a:cs typeface="B Nazanin" panose="00000400000000000000" pitchFamily="2" charset="-78"/>
              </a:rPr>
              <a:t>n</a:t>
            </a:r>
            <a:r>
              <a:rPr lang="en-US" altLang="en-US" sz="2400" i="1">
                <a:cs typeface="B Nazanin" panose="00000400000000000000" pitchFamily="2" charset="-78"/>
              </a:rPr>
              <a:t>)</a:t>
            </a:r>
          </a:p>
          <a:p>
            <a:pPr>
              <a:spcBef>
                <a:spcPct val="50000"/>
              </a:spcBef>
            </a:pPr>
            <a:r>
              <a:rPr lang="fa-IR" altLang="en-US" sz="2400">
                <a:cs typeface="B Nazanin" panose="00000400000000000000" pitchFamily="2" charset="-78"/>
              </a:rPr>
              <a:t>اگر از نماد </a:t>
            </a:r>
            <a:r>
              <a:rPr lang="en-US" altLang="en-US" sz="2400" i="1">
                <a:cs typeface="B Nazanin" panose="00000400000000000000" pitchFamily="2" charset="-78"/>
              </a:rPr>
              <a:t>ƒ(x</a:t>
            </a:r>
            <a:r>
              <a:rPr lang="en-US" altLang="en-US" sz="2400" i="1" baseline="-25000">
                <a:cs typeface="B Nazanin" panose="00000400000000000000" pitchFamily="2" charset="-78"/>
              </a:rPr>
              <a:t>1</a:t>
            </a:r>
            <a:r>
              <a:rPr lang="en-US" altLang="en-US" sz="2400" i="1">
                <a:cs typeface="B Nazanin" panose="00000400000000000000" pitchFamily="2" charset="-78"/>
              </a:rPr>
              <a:t>,x</a:t>
            </a:r>
            <a:r>
              <a:rPr lang="en-US" altLang="en-US" sz="2400" i="1" baseline="-25000">
                <a:cs typeface="B Nazanin" panose="00000400000000000000" pitchFamily="2" charset="-78"/>
              </a:rPr>
              <a:t>2</a:t>
            </a:r>
            <a:r>
              <a:rPr lang="en-US" altLang="en-US" sz="2400" i="1">
                <a:cs typeface="B Nazanin" panose="00000400000000000000" pitchFamily="2" charset="-78"/>
              </a:rPr>
              <a:t>,…,x</a:t>
            </a:r>
            <a:r>
              <a:rPr lang="en-US" altLang="en-US" sz="2400" i="1" baseline="-25000">
                <a:cs typeface="B Nazanin" panose="00000400000000000000" pitchFamily="2" charset="-78"/>
              </a:rPr>
              <a:t>n</a:t>
            </a:r>
            <a:r>
              <a:rPr lang="en-US" altLang="en-US" sz="2400" i="1">
                <a:cs typeface="B Nazanin" panose="00000400000000000000" pitchFamily="2" charset="-78"/>
              </a:rPr>
              <a:t>)</a:t>
            </a:r>
            <a:r>
              <a:rPr lang="en-US" altLang="en-US" sz="2400">
                <a:cs typeface="B Nazanin" panose="00000400000000000000" pitchFamily="2" charset="-78"/>
              </a:rPr>
              <a:t> </a:t>
            </a:r>
            <a:r>
              <a:rPr lang="fa-IR" altLang="en-US" sz="2400">
                <a:cs typeface="B Nazanin" panose="00000400000000000000" pitchFamily="2" charset="-78"/>
              </a:rPr>
              <a:t> به جای </a:t>
            </a:r>
            <a:r>
              <a:rPr lang="en-US" altLang="en-US" sz="2400" i="1">
                <a:cs typeface="B Nazanin" panose="00000400000000000000" pitchFamily="2" charset="-78"/>
              </a:rPr>
              <a:t>P[X1=x1,X2=x2,…,Xn=xn]</a:t>
            </a:r>
            <a:r>
              <a:rPr lang="fa-IR" altLang="en-US" sz="2400">
                <a:cs typeface="B Nazanin" panose="00000400000000000000" pitchFamily="2" charset="-78"/>
              </a:rPr>
              <a:t> استفاده کنیم:</a:t>
            </a:r>
            <a:endParaRPr lang="en-US" altLang="en-US" sz="2400">
              <a:cs typeface="B Nazanin" panose="00000400000000000000" pitchFamily="2" charset="-78"/>
            </a:endParaRPr>
          </a:p>
        </p:txBody>
      </p:sp>
      <p:sp>
        <p:nvSpPr>
          <p:cNvPr id="247813" name="Text Box 5"/>
          <p:cNvSpPr txBox="1">
            <a:spLocks noChangeArrowheads="1"/>
          </p:cNvSpPr>
          <p:nvPr/>
        </p:nvSpPr>
        <p:spPr bwMode="auto">
          <a:xfrm>
            <a:off x="395288" y="4484688"/>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sz="2400" i="1">
                <a:cs typeface="B Nazanin" panose="00000400000000000000" pitchFamily="2" charset="-78"/>
              </a:rPr>
              <a:t>ƒ(x</a:t>
            </a:r>
            <a:r>
              <a:rPr lang="en-US" altLang="en-US" sz="2400" i="1" baseline="-25000">
                <a:cs typeface="B Nazanin" panose="00000400000000000000" pitchFamily="2" charset="-78"/>
              </a:rPr>
              <a:t>1</a:t>
            </a:r>
            <a:r>
              <a:rPr lang="en-US" altLang="en-US" sz="2400" i="1">
                <a:cs typeface="B Nazanin" panose="00000400000000000000" pitchFamily="2" charset="-78"/>
              </a:rPr>
              <a:t>,x</a:t>
            </a:r>
            <a:r>
              <a:rPr lang="en-US" altLang="en-US" sz="2400" i="1" baseline="-25000">
                <a:cs typeface="B Nazanin" panose="00000400000000000000" pitchFamily="2" charset="-78"/>
              </a:rPr>
              <a:t>2</a:t>
            </a:r>
            <a:r>
              <a:rPr lang="en-US" altLang="en-US" sz="2400" i="1">
                <a:cs typeface="B Nazanin" panose="00000400000000000000" pitchFamily="2" charset="-78"/>
              </a:rPr>
              <a:t>,…,x</a:t>
            </a:r>
            <a:r>
              <a:rPr lang="en-US" altLang="en-US" sz="2400" i="1" baseline="-25000">
                <a:cs typeface="B Nazanin" panose="00000400000000000000" pitchFamily="2" charset="-78"/>
              </a:rPr>
              <a:t>n</a:t>
            </a:r>
            <a:r>
              <a:rPr lang="en-US" altLang="en-US" sz="2400" i="1">
                <a:cs typeface="B Nazanin" panose="00000400000000000000" pitchFamily="2" charset="-78"/>
              </a:rPr>
              <a:t>)</a:t>
            </a:r>
            <a:r>
              <a:rPr lang="fa-IR" altLang="en-US" sz="2400" i="1">
                <a:cs typeface="B Nazanin" panose="00000400000000000000" pitchFamily="2" charset="-78"/>
              </a:rPr>
              <a:t>=</a:t>
            </a:r>
            <a:r>
              <a:rPr lang="en-US" altLang="en-US" i="1"/>
              <a:t>ƒ(x</a:t>
            </a:r>
            <a:r>
              <a:rPr lang="en-US" altLang="en-US" i="1" baseline="-25000"/>
              <a:t>1</a:t>
            </a:r>
            <a:r>
              <a:rPr lang="en-US" altLang="en-US" i="1"/>
              <a:t>) ƒ(x</a:t>
            </a:r>
            <a:r>
              <a:rPr lang="en-US" altLang="en-US" i="1" baseline="-25000"/>
              <a:t>2</a:t>
            </a:r>
            <a:r>
              <a:rPr lang="en-US" altLang="en-US" i="1"/>
              <a:t>) … ƒ(x</a:t>
            </a:r>
            <a:r>
              <a:rPr lang="en-US" altLang="en-US" i="1" baseline="-25000"/>
              <a:t>n</a:t>
            </a:r>
            <a:r>
              <a:rPr lang="en-US" altLang="en-US" i="1"/>
              <a:t>)=</a:t>
            </a:r>
          </a:p>
        </p:txBody>
      </p:sp>
      <p:sp>
        <p:nvSpPr>
          <p:cNvPr id="247814"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7815" name="Object 7"/>
          <p:cNvGraphicFramePr>
            <a:graphicFrameLocks noChangeAspect="1"/>
          </p:cNvGraphicFramePr>
          <p:nvPr/>
        </p:nvGraphicFramePr>
        <p:xfrm>
          <a:off x="4356100" y="4221163"/>
          <a:ext cx="1152525" cy="879475"/>
        </p:xfrm>
        <a:graphic>
          <a:graphicData uri="http://schemas.openxmlformats.org/presentationml/2006/ole">
            <mc:AlternateContent xmlns:mc="http://schemas.openxmlformats.org/markup-compatibility/2006">
              <mc:Choice xmlns:v="urn:schemas-microsoft-com:vml" Requires="v">
                <p:oleObj spid="_x0000_s247820" name="Equation" r:id="rId3" imgW="558558" imgH="431613" progId="Equation.3">
                  <p:embed/>
                </p:oleObj>
              </mc:Choice>
              <mc:Fallback>
                <p:oleObj name="Equation" r:id="rId3" imgW="558558" imgH="431613"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221163"/>
                        <a:ext cx="1152525"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7816" name="Rectangle 8"/>
          <p:cNvSpPr>
            <a:spLocks noChangeArrowheads="1"/>
          </p:cNvSpPr>
          <p:nvPr/>
        </p:nvSpPr>
        <p:spPr bwMode="auto">
          <a:xfrm>
            <a:off x="0" y="3643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7817" name="Text Box 9"/>
          <p:cNvSpPr txBox="1">
            <a:spLocks noChangeArrowheads="1"/>
          </p:cNvSpPr>
          <p:nvPr/>
        </p:nvSpPr>
        <p:spPr bwMode="auto">
          <a:xfrm>
            <a:off x="539750" y="5229225"/>
            <a:ext cx="8353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براي 2=</a:t>
            </a:r>
            <a:r>
              <a:rPr lang="en-US" altLang="en-US" sz="2400">
                <a:cs typeface="B Nazanin" panose="00000400000000000000" pitchFamily="2" charset="-78"/>
              </a:rPr>
              <a:t>n</a:t>
            </a:r>
            <a:r>
              <a:rPr lang="fa-IR" altLang="en-US" sz="2400">
                <a:cs typeface="B Nazanin" panose="00000400000000000000" pitchFamily="2" charset="-78"/>
              </a:rPr>
              <a:t> </a:t>
            </a:r>
            <a:r>
              <a:rPr lang="ar-SA" altLang="en-US" sz="2400">
                <a:cs typeface="B Nazanin" panose="00000400000000000000" pitchFamily="2" charset="-78"/>
              </a:rPr>
              <a:t>،</a:t>
            </a:r>
            <a:r>
              <a:rPr lang="en-US" altLang="en-US" i="1"/>
              <a:t>ƒ(x</a:t>
            </a:r>
            <a:r>
              <a:rPr lang="en-US" altLang="en-US" i="1" baseline="-25000"/>
              <a:t>1</a:t>
            </a:r>
            <a:r>
              <a:rPr lang="en-US" altLang="en-US" i="1"/>
              <a:t>,x</a:t>
            </a:r>
            <a:r>
              <a:rPr lang="en-US" altLang="en-US" i="1" baseline="-25000"/>
              <a:t>2</a:t>
            </a:r>
            <a:r>
              <a:rPr lang="en-US" altLang="en-US" i="1"/>
              <a:t>)=ƒ(x</a:t>
            </a:r>
            <a:r>
              <a:rPr lang="en-US" altLang="en-US" i="1" baseline="-25000"/>
              <a:t>1</a:t>
            </a:r>
            <a:r>
              <a:rPr lang="en-US" altLang="en-US" i="1"/>
              <a:t>) ƒ(x</a:t>
            </a:r>
            <a:r>
              <a:rPr lang="en-US" altLang="en-US" i="1" baseline="-25000"/>
              <a:t>2</a:t>
            </a:r>
            <a:r>
              <a:rPr lang="en-US" altLang="en-US" i="1"/>
              <a:t>)</a:t>
            </a:r>
            <a:r>
              <a:rPr lang="ar-SA" altLang="en-US" sz="2400">
                <a:cs typeface="B Nazanin" panose="00000400000000000000" pitchFamily="2" charset="-78"/>
              </a:rPr>
              <a:t>تابع چگالي احتمال توام </a:t>
            </a:r>
            <a:r>
              <a:rPr lang="en-US" altLang="en-US" sz="2400">
                <a:cs typeface="B Nazanin" panose="00000400000000000000" pitchFamily="2" charset="-78"/>
              </a:rPr>
              <a:t>X</a:t>
            </a:r>
            <a:r>
              <a:rPr lang="en-US" altLang="en-US" sz="2400" baseline="-25000">
                <a:cs typeface="B Nazanin" panose="00000400000000000000" pitchFamily="2" charset="-78"/>
              </a:rPr>
              <a:t>1</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X</a:t>
            </a:r>
            <a:r>
              <a:rPr lang="en-US" altLang="en-US" sz="2400" baseline="-25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مي‌باشد. در حالتي كه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از نوع پيوسته است تابع چگالي مشترك يا توام را با </a:t>
            </a:r>
            <a:r>
              <a:rPr lang="en-US" altLang="en-US" i="1"/>
              <a:t>ƒ(x</a:t>
            </a:r>
            <a:r>
              <a:rPr lang="en-US" altLang="en-US" i="1" baseline="-25000"/>
              <a:t>1</a:t>
            </a:r>
            <a:r>
              <a:rPr lang="en-US" altLang="en-US" i="1"/>
              <a:t>,x</a:t>
            </a:r>
            <a:r>
              <a:rPr lang="en-US" altLang="en-US" i="1" baseline="-25000"/>
              <a:t>2</a:t>
            </a:r>
            <a:r>
              <a:rPr lang="en-US" altLang="en-US" i="1"/>
              <a:t>,…,x</a:t>
            </a:r>
            <a:r>
              <a:rPr lang="en-US" altLang="en-US" i="1" baseline="-25000"/>
              <a:t>n</a:t>
            </a:r>
            <a:r>
              <a:rPr lang="en-US" altLang="en-US" i="1"/>
              <a:t>)</a:t>
            </a:r>
            <a:r>
              <a:rPr lang="ar-SA" altLang="en-US" sz="2400">
                <a:cs typeface="B Nazanin" panose="00000400000000000000" pitchFamily="2" charset="-78"/>
              </a:rPr>
              <a:t> نيز نمايش مي</a:t>
            </a:r>
            <a:r>
              <a:rPr lang="en-US" altLang="en-US" sz="2400">
                <a:cs typeface="B Nazanin" panose="00000400000000000000" pitchFamily="2" charset="-78"/>
              </a:rPr>
              <a:t> </a:t>
            </a:r>
            <a:r>
              <a:rPr lang="ar-SA" altLang="en-US" sz="2400">
                <a:cs typeface="B Nazanin" panose="00000400000000000000" pitchFamily="2" charset="-78"/>
              </a:rPr>
              <a:t>دهند.</a:t>
            </a:r>
            <a:endParaRPr lang="en-US" altLang="en-US" sz="240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randombar(horizontal)">
                                      <p:cBhvr>
                                        <p:cTn id="7" dur="500"/>
                                        <p:tgtEl>
                                          <p:spTgt spid="247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7811">
                                            <p:txEl>
                                              <p:pRg st="0" end="0"/>
                                            </p:txEl>
                                          </p:spTgt>
                                        </p:tgtEl>
                                        <p:attrNameLst>
                                          <p:attrName>style.visibility</p:attrName>
                                        </p:attrNameLst>
                                      </p:cBhvr>
                                      <p:to>
                                        <p:strVal val="visible"/>
                                      </p:to>
                                    </p:set>
                                    <p:animEffect transition="in" filter="blinds(horizontal)">
                                      <p:cBhvr>
                                        <p:cTn id="12" dur="500"/>
                                        <p:tgtEl>
                                          <p:spTgt spid="247811">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7812"/>
                                        </p:tgtEl>
                                        <p:attrNameLst>
                                          <p:attrName>style.visibility</p:attrName>
                                        </p:attrNameLst>
                                      </p:cBhvr>
                                      <p:to>
                                        <p:strVal val="visible"/>
                                      </p:to>
                                    </p:set>
                                    <p:animEffect transition="in" filter="blinds(horizontal)">
                                      <p:cBhvr>
                                        <p:cTn id="15" dur="500"/>
                                        <p:tgtEl>
                                          <p:spTgt spid="2478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13"/>
                                        </p:tgtEl>
                                        <p:attrNameLst>
                                          <p:attrName>style.visibility</p:attrName>
                                        </p:attrNameLst>
                                      </p:cBhvr>
                                      <p:to>
                                        <p:strVal val="visible"/>
                                      </p:to>
                                    </p:set>
                                    <p:animEffect transition="in" filter="blinds(horizontal)">
                                      <p:cBhvr>
                                        <p:cTn id="18" dur="500"/>
                                        <p:tgtEl>
                                          <p:spTgt spid="247813"/>
                                        </p:tgtEl>
                                      </p:cBhvr>
                                    </p:animEffect>
                                  </p:childTnLst>
                                </p:cTn>
                              </p:par>
                              <p:par>
                                <p:cTn id="19" presetID="3" presetClass="entr" presetSubtype="10" fill="hold" nodeType="withEffect">
                                  <p:stCondLst>
                                    <p:cond delay="0"/>
                                  </p:stCondLst>
                                  <p:childTnLst>
                                    <p:set>
                                      <p:cBhvr>
                                        <p:cTn id="20" dur="1" fill="hold">
                                          <p:stCondLst>
                                            <p:cond delay="0"/>
                                          </p:stCondLst>
                                        </p:cTn>
                                        <p:tgtEl>
                                          <p:spTgt spid="247815"/>
                                        </p:tgtEl>
                                        <p:attrNameLst>
                                          <p:attrName>style.visibility</p:attrName>
                                        </p:attrNameLst>
                                      </p:cBhvr>
                                      <p:to>
                                        <p:strVal val="visible"/>
                                      </p:to>
                                    </p:set>
                                    <p:animEffect transition="in" filter="blinds(horizontal)">
                                      <p:cBhvr>
                                        <p:cTn id="21" dur="500"/>
                                        <p:tgtEl>
                                          <p:spTgt spid="2478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47817"/>
                                        </p:tgtEl>
                                        <p:attrNameLst>
                                          <p:attrName>style.visibility</p:attrName>
                                        </p:attrNameLst>
                                      </p:cBhvr>
                                      <p:to>
                                        <p:strVal val="visible"/>
                                      </p:to>
                                    </p:set>
                                    <p:animEffect transition="in" filter="checkerboard(across)">
                                      <p:cBhvr>
                                        <p:cTn id="26" dur="500"/>
                                        <p:tgtEl>
                                          <p:spTgt spid="247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p:bldP spid="247811" grpId="0" build="p"/>
      <p:bldP spid="247812" grpId="0"/>
      <p:bldP spid="247813" grpId="0"/>
      <p:bldP spid="2478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lgn="r"/>
            <a:r>
              <a:rPr lang="fa-IR" altLang="en-US" sz="3600">
                <a:cs typeface="B Titr" panose="00000700000000000000" pitchFamily="2" charset="-78"/>
              </a:rPr>
              <a:t>3 </a:t>
            </a:r>
            <a:r>
              <a:rPr lang="en-US" altLang="en-US" sz="3600">
                <a:cs typeface="B Titr" panose="00000700000000000000" pitchFamily="2" charset="-78"/>
              </a:rPr>
              <a:t>-</a:t>
            </a:r>
            <a:r>
              <a:rPr lang="fa-IR" altLang="en-US" sz="3600">
                <a:cs typeface="B Titr" panose="00000700000000000000" pitchFamily="2" charset="-78"/>
              </a:rPr>
              <a:t> </a:t>
            </a:r>
            <a:r>
              <a:rPr lang="ar-SA" altLang="en-US" sz="3600">
                <a:cs typeface="B Titr" panose="00000700000000000000" pitchFamily="2" charset="-78"/>
              </a:rPr>
              <a:t>توابع خطي از متغيرهاي تصادفي مستقل</a:t>
            </a:r>
            <a:r>
              <a:rPr lang="en-US" altLang="en-US" sz="3600">
                <a:cs typeface="B Titr" panose="00000700000000000000" pitchFamily="2" charset="-78"/>
              </a:rPr>
              <a:t> </a:t>
            </a:r>
          </a:p>
        </p:txBody>
      </p:sp>
      <p:sp>
        <p:nvSpPr>
          <p:cNvPr id="248835" name="Rectangle 3"/>
          <p:cNvSpPr>
            <a:spLocks noGrp="1" noChangeArrowheads="1"/>
          </p:cNvSpPr>
          <p:nvPr>
            <p:ph idx="1"/>
          </p:nvPr>
        </p:nvSpPr>
        <p:spPr>
          <a:xfrm>
            <a:off x="455613" y="1598613"/>
            <a:ext cx="8226425" cy="1176337"/>
          </a:xfrm>
        </p:spPr>
        <p:txBody>
          <a:bodyPr/>
          <a:lstStyle/>
          <a:p>
            <a:pPr>
              <a:buFont typeface="Wingdings" panose="05000000000000000000" pitchFamily="2" charset="2"/>
              <a:buNone/>
            </a:pPr>
            <a:r>
              <a:rPr lang="ar-SA" altLang="en-US" sz="2400">
                <a:cs typeface="B Nazanin" panose="00000400000000000000" pitchFamily="2" charset="-78"/>
              </a:rPr>
              <a:t>فرض كنيد </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fa-IR" altLang="en-US" sz="2300">
                <a:cs typeface="B Nazanin" panose="00000400000000000000" pitchFamily="2" charset="-78"/>
              </a:rPr>
              <a:t> </a:t>
            </a:r>
            <a:r>
              <a:rPr lang="ar-SA" altLang="en-US" sz="2400">
                <a:cs typeface="B Nazanin" panose="00000400000000000000" pitchFamily="2" charset="-78"/>
              </a:rPr>
              <a:t>نمونه تصادفي مستقل با توزيع مشترك </a:t>
            </a:r>
            <a:r>
              <a:rPr lang="en-US" altLang="en-US" sz="2400" i="1"/>
              <a:t>ƒ(x</a:t>
            </a:r>
            <a:r>
              <a:rPr lang="en-US" altLang="en-US" sz="2400" i="1" baseline="-25000"/>
              <a:t>1</a:t>
            </a:r>
            <a:r>
              <a:rPr lang="en-US" altLang="en-US" sz="2400" i="1"/>
              <a:t>,x</a:t>
            </a:r>
            <a:r>
              <a:rPr lang="en-US" altLang="en-US" sz="2400" i="1" baseline="-25000"/>
              <a:t>2</a:t>
            </a:r>
            <a:r>
              <a:rPr lang="en-US" altLang="en-US" sz="2400" i="1"/>
              <a:t>,…,x</a:t>
            </a:r>
            <a:r>
              <a:rPr lang="en-US" altLang="en-US" sz="2400" i="1" baseline="-25000"/>
              <a:t>n</a:t>
            </a:r>
            <a:r>
              <a:rPr lang="en-US" altLang="en-US" sz="2400" i="1"/>
              <a:t>)</a:t>
            </a:r>
            <a:r>
              <a:rPr lang="ar-SA" altLang="en-US"/>
              <a:t> </a:t>
            </a:r>
            <a:r>
              <a:rPr lang="ar-SA" altLang="en-US" sz="2400">
                <a:cs typeface="B Nazanin" panose="00000400000000000000" pitchFamily="2" charset="-78"/>
              </a:rPr>
              <a:t>باشند. يك تابع خطي يا آماره را مي</a:t>
            </a:r>
            <a:r>
              <a:rPr lang="en-US" altLang="en-US" sz="2400">
                <a:cs typeface="B Nazanin" panose="00000400000000000000" pitchFamily="2" charset="-78"/>
              </a:rPr>
              <a:t> </a:t>
            </a:r>
            <a:r>
              <a:rPr lang="ar-SA" altLang="en-US" sz="2400">
                <a:cs typeface="B Nazanin" panose="00000400000000000000" pitchFamily="2" charset="-78"/>
              </a:rPr>
              <a:t>توان در حالت كلي به صورت زير تعريف كرد. </a:t>
            </a:r>
            <a:endParaRPr lang="en-US" altLang="en-US" sz="2400">
              <a:cs typeface="B Nazanin" panose="00000400000000000000" pitchFamily="2" charset="-78"/>
            </a:endParaRPr>
          </a:p>
        </p:txBody>
      </p:sp>
      <p:sp>
        <p:nvSpPr>
          <p:cNvPr id="248836" name="Rectangle 4"/>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8837" name="Rectangle 5"/>
          <p:cNvSpPr>
            <a:spLocks noChangeArrowheads="1"/>
          </p:cNvSpPr>
          <p:nvPr/>
        </p:nvSpPr>
        <p:spPr bwMode="auto">
          <a:xfrm>
            <a:off x="0" y="3652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8838" name="Rectangle 6"/>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8839" name="Object 7"/>
          <p:cNvGraphicFramePr>
            <a:graphicFrameLocks noChangeAspect="1"/>
          </p:cNvGraphicFramePr>
          <p:nvPr/>
        </p:nvGraphicFramePr>
        <p:xfrm>
          <a:off x="612775" y="2852738"/>
          <a:ext cx="4103688" cy="889000"/>
        </p:xfrm>
        <a:graphic>
          <a:graphicData uri="http://schemas.openxmlformats.org/presentationml/2006/ole">
            <mc:AlternateContent xmlns:mc="http://schemas.openxmlformats.org/markup-compatibility/2006">
              <mc:Choice xmlns:v="urn:schemas-microsoft-com:vml" Requires="v">
                <p:oleObj spid="_x0000_s248854" name="Equation" r:id="rId3" imgW="2070100" imgH="444500" progId="Equation.3">
                  <p:embed/>
                </p:oleObj>
              </mc:Choice>
              <mc:Fallback>
                <p:oleObj name="Equation" r:id="rId3" imgW="2070100" imgH="4445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852738"/>
                        <a:ext cx="4103688"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40" name="Rectangle 8"/>
          <p:cNvSpPr>
            <a:spLocks noChangeArrowheads="1"/>
          </p:cNvSpPr>
          <p:nvPr/>
        </p:nvSpPr>
        <p:spPr bwMode="auto">
          <a:xfrm>
            <a:off x="3759200" y="3024188"/>
            <a:ext cx="3317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ar-SA" altLang="en-US" sz="1300">
                <a:ea typeface="Times New Roman" panose="02020603050405020304" pitchFamily="18" charset="0"/>
                <a:cs typeface="B Badr" panose="00000400000000000000" pitchFamily="2" charset="-78"/>
              </a:rPr>
              <a:t>كه </a:t>
            </a:r>
            <a:endParaRPr lang="ar-SA" altLang="en-US">
              <a:ea typeface="Times New Roman" panose="02020603050405020304" pitchFamily="18" charset="0"/>
              <a:cs typeface="B Badr" panose="00000400000000000000" pitchFamily="2" charset="-78"/>
            </a:endParaRPr>
          </a:p>
        </p:txBody>
      </p:sp>
      <p:graphicFrame>
        <p:nvGraphicFramePr>
          <p:cNvPr id="248841" name="Object 9"/>
          <p:cNvGraphicFramePr>
            <a:graphicFrameLocks noChangeAspect="1"/>
          </p:cNvGraphicFramePr>
          <p:nvPr/>
        </p:nvGraphicFramePr>
        <p:xfrm>
          <a:off x="3759200" y="3314700"/>
          <a:ext cx="152400" cy="228600"/>
        </p:xfrm>
        <a:graphic>
          <a:graphicData uri="http://schemas.openxmlformats.org/presentationml/2006/ole">
            <mc:AlternateContent xmlns:mc="http://schemas.openxmlformats.org/markup-compatibility/2006">
              <mc:Choice xmlns:v="urn:schemas-microsoft-com:vml" Requires="v">
                <p:oleObj spid="_x0000_s248855" name="Equation" r:id="rId5" imgW="152334" imgH="228501" progId="Equation.3">
                  <p:embed/>
                </p:oleObj>
              </mc:Choice>
              <mc:Fallback>
                <p:oleObj name="Equation" r:id="rId5" imgW="152334" imgH="228501"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3314700"/>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42" name="Rectangle 10"/>
          <p:cNvSpPr>
            <a:spLocks noChangeArrowheads="1"/>
          </p:cNvSpPr>
          <p:nvPr/>
        </p:nvSpPr>
        <p:spPr bwMode="auto">
          <a:xfrm>
            <a:off x="5508625" y="3381375"/>
            <a:ext cx="324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fa-IR" altLang="en-US" sz="2400">
                <a:ea typeface="Times New Roman" panose="02020603050405020304" pitchFamily="18" charset="0"/>
                <a:cs typeface="B Nazanin" panose="00000400000000000000" pitchFamily="2" charset="-78"/>
              </a:rPr>
              <a:t>که </a:t>
            </a:r>
            <a:r>
              <a:rPr lang="el-GR" altLang="en-US" sz="2400">
                <a:ea typeface="Times New Roman" panose="02020603050405020304" pitchFamily="18" charset="0"/>
                <a:cs typeface="B Nazanin" panose="00000400000000000000" pitchFamily="2" charset="-78"/>
              </a:rPr>
              <a:t>α</a:t>
            </a:r>
            <a:r>
              <a:rPr lang="en-US" altLang="en-US" sz="2400" baseline="-25000">
                <a:ea typeface="Times New Roman" panose="02020603050405020304" pitchFamily="18" charset="0"/>
                <a:cs typeface="B Nazanin" panose="00000400000000000000" pitchFamily="2" charset="-78"/>
              </a:rPr>
              <a:t>i</a:t>
            </a:r>
            <a:r>
              <a:rPr lang="fa-IR" altLang="en-US" sz="2400">
                <a:ea typeface="Times New Roman" panose="02020603050405020304" pitchFamily="18" charset="0"/>
                <a:cs typeface="B Nazanin" panose="00000400000000000000" pitchFamily="2" charset="-78"/>
              </a:rPr>
              <a:t> </a:t>
            </a:r>
            <a:r>
              <a:rPr lang="ar-SA" altLang="en-US" sz="2400">
                <a:ea typeface="Times New Roman" panose="02020603050405020304" pitchFamily="18" charset="0"/>
                <a:cs typeface="B Nazanin" panose="00000400000000000000" pitchFamily="2" charset="-78"/>
              </a:rPr>
              <a:t>ها مقادير ثابت هستند.</a:t>
            </a:r>
            <a:endParaRPr lang="ar-SA" altLang="en-US" sz="2400">
              <a:cs typeface="B Nazanin" panose="00000400000000000000" pitchFamily="2" charset="-78"/>
            </a:endParaRPr>
          </a:p>
        </p:txBody>
      </p:sp>
      <p:sp>
        <p:nvSpPr>
          <p:cNvPr id="248843" name="Text Box 11"/>
          <p:cNvSpPr txBox="1">
            <a:spLocks noChangeArrowheads="1"/>
          </p:cNvSpPr>
          <p:nvPr/>
        </p:nvSpPr>
        <p:spPr bwMode="auto">
          <a:xfrm>
            <a:off x="395288" y="3860800"/>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اگر </a:t>
            </a:r>
            <a:r>
              <a:rPr lang="en-US" altLang="en-US" sz="2400">
                <a:cs typeface="B Nazanin" panose="00000400000000000000" pitchFamily="2" charset="-78"/>
              </a:rPr>
              <a:t>X</a:t>
            </a:r>
            <a:r>
              <a:rPr lang="en-US" altLang="en-US" sz="2400" baseline="-25000">
                <a:cs typeface="B Nazanin" panose="00000400000000000000" pitchFamily="2" charset="-78"/>
              </a:rPr>
              <a:t>1</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X</a:t>
            </a:r>
            <a:r>
              <a:rPr lang="en-US" altLang="en-US" sz="2400" baseline="-25000">
                <a:cs typeface="B Nazanin" panose="00000400000000000000" pitchFamily="2" charset="-78"/>
              </a:rPr>
              <a:t>2</a:t>
            </a:r>
            <a:r>
              <a:rPr lang="ar-SA" altLang="en-US" sz="2400">
                <a:cs typeface="B Nazanin" panose="00000400000000000000" pitchFamily="2" charset="-78"/>
              </a:rPr>
              <a:t>به ترتيب داراي ميانگين</a:t>
            </a:r>
            <a:r>
              <a:rPr lang="en-US" altLang="en-US" sz="2400">
                <a:cs typeface="B Nazanin" panose="00000400000000000000" pitchFamily="2" charset="-78"/>
              </a:rPr>
              <a:t> </a:t>
            </a:r>
            <a:r>
              <a:rPr lang="ar-SA" altLang="en-US" sz="2400">
                <a:cs typeface="B Nazanin" panose="00000400000000000000" pitchFamily="2" charset="-78"/>
              </a:rPr>
              <a:t>هاي </a:t>
            </a:r>
            <a:r>
              <a:rPr lang="el-GR" altLang="en-US" sz="2400"/>
              <a:t>μ</a:t>
            </a:r>
            <a:r>
              <a:rPr lang="en-US" altLang="en-US" sz="2400" baseline="-25000">
                <a:cs typeface="B Nazanin" panose="00000400000000000000" pitchFamily="2" charset="-78"/>
              </a:rPr>
              <a:t>1</a:t>
            </a:r>
            <a:r>
              <a:rPr lang="fa-IR" altLang="en-US" sz="2400">
                <a:cs typeface="B Nazanin" panose="00000400000000000000" pitchFamily="2" charset="-78"/>
              </a:rPr>
              <a:t> </a:t>
            </a:r>
            <a:r>
              <a:rPr lang="ar-SA" altLang="en-US" sz="2400">
                <a:cs typeface="B Nazanin" panose="00000400000000000000" pitchFamily="2" charset="-78"/>
              </a:rPr>
              <a:t>و </a:t>
            </a:r>
            <a:r>
              <a:rPr lang="el-GR" altLang="en-US" sz="2400"/>
              <a:t>μ</a:t>
            </a:r>
            <a:r>
              <a:rPr lang="en-US" altLang="en-US" sz="2400" baseline="-25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و واريانسهاي </a:t>
            </a:r>
            <a:r>
              <a:rPr lang="en-US" altLang="en-US" sz="2400">
                <a:cs typeface="B Nazanin" panose="00000400000000000000" pitchFamily="2" charset="-78"/>
                <a:sym typeface="Symbol" panose="05050102010706020507" pitchFamily="18" charset="2"/>
              </a:rPr>
              <a:t></a:t>
            </a:r>
            <a:r>
              <a:rPr lang="en-US" altLang="en-US" sz="2400" baseline="-25000">
                <a:cs typeface="B Nazanin" panose="00000400000000000000" pitchFamily="2" charset="-78"/>
                <a:sym typeface="Symbol" panose="05050102010706020507" pitchFamily="18" charset="2"/>
              </a:rPr>
              <a:t>1</a:t>
            </a:r>
            <a:r>
              <a:rPr lang="en-US" altLang="en-US" sz="2400" baseline="30000">
                <a:cs typeface="B Nazanin" panose="00000400000000000000" pitchFamily="2" charset="-78"/>
                <a:sym typeface="Symbol" panose="05050102010706020507" pitchFamily="18" charset="2"/>
              </a:rPr>
              <a:t>2</a:t>
            </a:r>
            <a:r>
              <a:rPr lang="ar-SA" altLang="en-US" sz="2400">
                <a:cs typeface="B Nazanin" panose="00000400000000000000" pitchFamily="2" charset="-78"/>
              </a:rPr>
              <a:t>، </a:t>
            </a:r>
            <a:r>
              <a:rPr lang="en-US" altLang="en-US" sz="2400">
                <a:sym typeface="Symbol" panose="05050102010706020507" pitchFamily="18" charset="2"/>
              </a:rPr>
              <a:t></a:t>
            </a:r>
            <a:r>
              <a:rPr lang="en-US" altLang="en-US" baseline="-25000">
                <a:sym typeface="Symbol" panose="05050102010706020507" pitchFamily="18" charset="2"/>
              </a:rPr>
              <a:t>1</a:t>
            </a:r>
            <a:r>
              <a:rPr lang="en-US" altLang="en-US" baseline="30000">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باشند. ميانگين و واريانس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به طريق زير محاسبه ميشود:</a:t>
            </a:r>
            <a:endParaRPr lang="en-US" altLang="en-US" sz="2400">
              <a:cs typeface="B Nazanin" panose="00000400000000000000" pitchFamily="2" charset="-78"/>
            </a:endParaRPr>
          </a:p>
        </p:txBody>
      </p:sp>
      <p:sp>
        <p:nvSpPr>
          <p:cNvPr id="248844" name="Rectangle 12"/>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8845" name="Object 13"/>
          <p:cNvGraphicFramePr>
            <a:graphicFrameLocks noChangeAspect="1"/>
          </p:cNvGraphicFramePr>
          <p:nvPr/>
        </p:nvGraphicFramePr>
        <p:xfrm>
          <a:off x="611188" y="4600575"/>
          <a:ext cx="6697662" cy="2257425"/>
        </p:xfrm>
        <a:graphic>
          <a:graphicData uri="http://schemas.openxmlformats.org/presentationml/2006/ole">
            <mc:AlternateContent xmlns:mc="http://schemas.openxmlformats.org/markup-compatibility/2006">
              <mc:Choice xmlns:v="urn:schemas-microsoft-com:vml" Requires="v">
                <p:oleObj spid="_x0000_s248856" name="Equation" r:id="rId7" imgW="3911600" imgH="1346200" progId="Equation.3">
                  <p:embed/>
                </p:oleObj>
              </mc:Choice>
              <mc:Fallback>
                <p:oleObj name="Equation" r:id="rId7" imgW="3911600" imgH="1346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00575"/>
                        <a:ext cx="6697662" cy="225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846" name="Rectangle 14"/>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8847" name="Rectangle 15"/>
          <p:cNvSpPr>
            <a:spLocks noChangeArrowheads="1"/>
          </p:cNvSpPr>
          <p:nvPr/>
        </p:nvSpPr>
        <p:spPr bwMode="auto">
          <a:xfrm>
            <a:off x="0" y="4133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diamond(in)">
                                      <p:cBhvr>
                                        <p:cTn id="7" dur="2000"/>
                                        <p:tgtEl>
                                          <p:spTgt spid="248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8835">
                                            <p:txEl>
                                              <p:pRg st="0" end="0"/>
                                            </p:txEl>
                                          </p:spTgt>
                                        </p:tgtEl>
                                        <p:attrNameLst>
                                          <p:attrName>style.visibility</p:attrName>
                                        </p:attrNameLst>
                                      </p:cBhvr>
                                      <p:to>
                                        <p:strVal val="visible"/>
                                      </p:to>
                                    </p:set>
                                    <p:animEffect transition="in" filter="blinds(horizontal)">
                                      <p:cBhvr>
                                        <p:cTn id="12" dur="500"/>
                                        <p:tgtEl>
                                          <p:spTgt spid="24883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48839"/>
                                        </p:tgtEl>
                                        <p:attrNameLst>
                                          <p:attrName>style.visibility</p:attrName>
                                        </p:attrNameLst>
                                      </p:cBhvr>
                                      <p:to>
                                        <p:strVal val="visible"/>
                                      </p:to>
                                    </p:set>
                                    <p:animEffect transition="in" filter="blinds(horizontal)">
                                      <p:cBhvr>
                                        <p:cTn id="15" dur="500"/>
                                        <p:tgtEl>
                                          <p:spTgt spid="2488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48842"/>
                                        </p:tgtEl>
                                        <p:attrNameLst>
                                          <p:attrName>style.visibility</p:attrName>
                                        </p:attrNameLst>
                                      </p:cBhvr>
                                      <p:to>
                                        <p:strVal val="visible"/>
                                      </p:to>
                                    </p:set>
                                    <p:animEffect transition="in" filter="diamond(in)">
                                      <p:cBhvr>
                                        <p:cTn id="20" dur="2000"/>
                                        <p:tgtEl>
                                          <p:spTgt spid="248842"/>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48843"/>
                                        </p:tgtEl>
                                        <p:attrNameLst>
                                          <p:attrName>style.visibility</p:attrName>
                                        </p:attrNameLst>
                                      </p:cBhvr>
                                      <p:to>
                                        <p:strVal val="visible"/>
                                      </p:to>
                                    </p:set>
                                    <p:animEffect transition="in" filter="diamond(in)">
                                      <p:cBhvr>
                                        <p:cTn id="23" dur="2000"/>
                                        <p:tgtEl>
                                          <p:spTgt spid="2488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248845"/>
                                        </p:tgtEl>
                                        <p:attrNameLst>
                                          <p:attrName>style.visibility</p:attrName>
                                        </p:attrNameLst>
                                      </p:cBhvr>
                                      <p:to>
                                        <p:strVal val="visible"/>
                                      </p:to>
                                    </p:set>
                                    <p:animEffect transition="in" filter="box(in)">
                                      <p:cBhvr>
                                        <p:cTn id="28" dur="500"/>
                                        <p:tgtEl>
                                          <p:spTgt spid="248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P spid="248835" grpId="0" build="p"/>
      <p:bldP spid="248842" grpId="0"/>
      <p:bldP spid="24884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58" name="Object 2"/>
          <p:cNvGraphicFramePr>
            <a:graphicFrameLocks noGrp="1" noChangeAspect="1"/>
          </p:cNvGraphicFramePr>
          <p:nvPr>
            <p:ph/>
          </p:nvPr>
        </p:nvGraphicFramePr>
        <p:xfrm>
          <a:off x="466725" y="404813"/>
          <a:ext cx="7485063" cy="2895600"/>
        </p:xfrm>
        <a:graphic>
          <a:graphicData uri="http://schemas.openxmlformats.org/presentationml/2006/ole">
            <mc:AlternateContent xmlns:mc="http://schemas.openxmlformats.org/markup-compatibility/2006">
              <mc:Choice xmlns:v="urn:schemas-microsoft-com:vml" Requires="v">
                <p:oleObj spid="_x0000_s249874" name="Equation" r:id="rId3" imgW="3873500" imgH="1498600" progId="Equation.3">
                  <p:embed/>
                </p:oleObj>
              </mc:Choice>
              <mc:Fallback>
                <p:oleObj name="Equation" r:id="rId3" imgW="3873500" imgH="149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04813"/>
                        <a:ext cx="7485063"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9859" name="Line 3"/>
          <p:cNvSpPr>
            <a:spLocks noChangeShapeType="1"/>
          </p:cNvSpPr>
          <p:nvPr/>
        </p:nvSpPr>
        <p:spPr bwMode="auto">
          <a:xfrm>
            <a:off x="539750" y="3068638"/>
            <a:ext cx="7704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60" name="Rectangle 4"/>
          <p:cNvSpPr>
            <a:spLocks noChangeArrowheads="1"/>
          </p:cNvSpPr>
          <p:nvPr/>
        </p:nvSpPr>
        <p:spPr bwMode="auto">
          <a:xfrm>
            <a:off x="5435600" y="3357563"/>
            <a:ext cx="318928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spcBef>
                <a:spcPct val="50000"/>
              </a:spcBef>
            </a:pPr>
            <a:r>
              <a:rPr lang="fa-IR" altLang="en-US" sz="3600">
                <a:cs typeface="B Titr" panose="00000700000000000000" pitchFamily="2" charset="-78"/>
              </a:rPr>
              <a:t>4 </a:t>
            </a:r>
            <a:r>
              <a:rPr lang="en-US" altLang="en-US" sz="3600">
                <a:cs typeface="B Titr" panose="00000700000000000000" pitchFamily="2" charset="-78"/>
              </a:rPr>
              <a:t>-</a:t>
            </a:r>
            <a:r>
              <a:rPr lang="fa-IR" altLang="en-US" sz="3600">
                <a:cs typeface="B Titr" panose="00000700000000000000" pitchFamily="2" charset="-78"/>
              </a:rPr>
              <a:t> </a:t>
            </a:r>
            <a:r>
              <a:rPr lang="ar-SA" altLang="en-US" sz="3600">
                <a:cs typeface="B Titr" panose="00000700000000000000" pitchFamily="2" charset="-78"/>
              </a:rPr>
              <a:t>توزيع ميانگين </a:t>
            </a:r>
            <a:r>
              <a:rPr lang="en-US" altLang="en-US" sz="3600">
                <a:cs typeface="B Titr" panose="00000700000000000000" pitchFamily="2" charset="-78"/>
              </a:rPr>
              <a:t/>
            </a:r>
            <a:br>
              <a:rPr lang="en-US" altLang="en-US" sz="3600">
                <a:cs typeface="B Titr" panose="00000700000000000000" pitchFamily="2" charset="-78"/>
              </a:rPr>
            </a:br>
            <a:endParaRPr lang="en-US" altLang="en-US" sz="3600">
              <a:cs typeface="B Titr" panose="00000700000000000000" pitchFamily="2" charset="-78"/>
            </a:endParaRPr>
          </a:p>
        </p:txBody>
      </p:sp>
      <p:sp>
        <p:nvSpPr>
          <p:cNvPr id="249861" name="Text Box 5"/>
          <p:cNvSpPr txBox="1">
            <a:spLocks noChangeArrowheads="1"/>
          </p:cNvSpPr>
          <p:nvPr/>
        </p:nvSpPr>
        <p:spPr bwMode="auto">
          <a:xfrm>
            <a:off x="250825" y="4221163"/>
            <a:ext cx="86423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در آمار توصيفي، ميانگين نمونه تصادفي به صورت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تعريف شده بود. در اين</a:t>
            </a:r>
            <a:endParaRPr lang="en-US" altLang="en-US" sz="2400">
              <a:cs typeface="B Nazanin" panose="00000400000000000000" pitchFamily="2" charset="-78"/>
            </a:endParaRPr>
          </a:p>
          <a:p>
            <a:pPr>
              <a:spcBef>
                <a:spcPct val="50000"/>
              </a:spcBef>
            </a:pPr>
            <a:r>
              <a:rPr lang="ar-SA" altLang="en-US" sz="2400">
                <a:cs typeface="B Nazanin" panose="00000400000000000000" pitchFamily="2" charset="-78"/>
              </a:rPr>
              <a:t> بخش، توزيع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را باتوجه به توزيع جامعه</a:t>
            </a:r>
            <a:r>
              <a:rPr lang="en-US" altLang="en-US" sz="2400">
                <a:cs typeface="B Nazanin" panose="00000400000000000000" pitchFamily="2" charset="-78"/>
              </a:rPr>
              <a:t> </a:t>
            </a:r>
            <a:r>
              <a:rPr lang="ar-SA" altLang="en-US" sz="2400">
                <a:cs typeface="B Nazanin" panose="00000400000000000000" pitchFamily="2" charset="-78"/>
              </a:rPr>
              <a:t>اي كه نمونه از آن گرفته شده بدست مي</a:t>
            </a:r>
            <a:r>
              <a:rPr lang="en-US" altLang="en-US" sz="2400">
                <a:cs typeface="B Nazanin" panose="00000400000000000000" pitchFamily="2" charset="-78"/>
              </a:rPr>
              <a:t> </a:t>
            </a:r>
            <a:r>
              <a:rPr lang="ar-SA" altLang="en-US" sz="2400">
                <a:cs typeface="B Nazanin" panose="00000400000000000000" pitchFamily="2" charset="-78"/>
              </a:rPr>
              <a:t>آوريم.</a:t>
            </a:r>
            <a:r>
              <a:rPr lang="en-US" altLang="en-US" sz="2400">
                <a:cs typeface="B Nazanin" panose="00000400000000000000" pitchFamily="2" charset="-78"/>
              </a:rPr>
              <a:t> </a:t>
            </a:r>
          </a:p>
        </p:txBody>
      </p:sp>
      <p:sp>
        <p:nvSpPr>
          <p:cNvPr id="249862" name="Rectangle 6"/>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9863" name="Object 7"/>
          <p:cNvGraphicFramePr>
            <a:graphicFrameLocks noChangeAspect="1"/>
          </p:cNvGraphicFramePr>
          <p:nvPr/>
        </p:nvGraphicFramePr>
        <p:xfrm>
          <a:off x="3028950" y="4129088"/>
          <a:ext cx="1255713" cy="668337"/>
        </p:xfrm>
        <a:graphic>
          <a:graphicData uri="http://schemas.openxmlformats.org/presentationml/2006/ole">
            <mc:AlternateContent xmlns:mc="http://schemas.openxmlformats.org/markup-compatibility/2006">
              <mc:Choice xmlns:v="urn:schemas-microsoft-com:vml" Requires="v">
                <p:oleObj spid="_x0000_s249875" name="Equation" r:id="rId5" imgW="812447" imgH="431613" progId="Equation.3">
                  <p:embed/>
                </p:oleObj>
              </mc:Choice>
              <mc:Fallback>
                <p:oleObj name="Equation" r:id="rId5" imgW="812447" imgH="43161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950" y="4129088"/>
                        <a:ext cx="1255713"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4" name="Rectangle 8"/>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9865" name="Rectangle 9"/>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9866" name="Object 10"/>
          <p:cNvGraphicFramePr>
            <a:graphicFrameLocks noChangeAspect="1"/>
          </p:cNvGraphicFramePr>
          <p:nvPr/>
        </p:nvGraphicFramePr>
        <p:xfrm>
          <a:off x="7169150" y="4724400"/>
          <a:ext cx="377825" cy="417513"/>
        </p:xfrm>
        <a:graphic>
          <a:graphicData uri="http://schemas.openxmlformats.org/presentationml/2006/ole">
            <mc:AlternateContent xmlns:mc="http://schemas.openxmlformats.org/markup-compatibility/2006">
              <mc:Choice xmlns:v="urn:schemas-microsoft-com:vml" Requires="v">
                <p:oleObj spid="_x0000_s249876" name="Equation" r:id="rId7" imgW="177569" imgH="202936" progId="Equation.3">
                  <p:embed/>
                </p:oleObj>
              </mc:Choice>
              <mc:Fallback>
                <p:oleObj name="Equation" r:id="rId7" imgW="177569" imgH="202936"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150" y="4724400"/>
                        <a:ext cx="37782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7" name="Rectangle 11"/>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blinds(horizontal)">
                                      <p:cBhvr>
                                        <p:cTn id="7" dur="500"/>
                                        <p:tgtEl>
                                          <p:spTgt spid="249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9859"/>
                                        </p:tgtEl>
                                        <p:attrNameLst>
                                          <p:attrName>style.visibility</p:attrName>
                                        </p:attrNameLst>
                                      </p:cBhvr>
                                      <p:to>
                                        <p:strVal val="visible"/>
                                      </p:to>
                                    </p:set>
                                    <p:animEffect transition="in" filter="diamond(in)">
                                      <p:cBhvr>
                                        <p:cTn id="12" dur="2000"/>
                                        <p:tgtEl>
                                          <p:spTgt spid="2498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9860"/>
                                        </p:tgtEl>
                                        <p:attrNameLst>
                                          <p:attrName>style.visibility</p:attrName>
                                        </p:attrNameLst>
                                      </p:cBhvr>
                                      <p:to>
                                        <p:strVal val="visible"/>
                                      </p:to>
                                    </p:set>
                                    <p:animEffect transition="in" filter="box(in)">
                                      <p:cBhvr>
                                        <p:cTn id="17" dur="500"/>
                                        <p:tgtEl>
                                          <p:spTgt spid="2498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9861"/>
                                        </p:tgtEl>
                                        <p:attrNameLst>
                                          <p:attrName>style.visibility</p:attrName>
                                        </p:attrNameLst>
                                      </p:cBhvr>
                                      <p:to>
                                        <p:strVal val="visible"/>
                                      </p:to>
                                    </p:set>
                                    <p:animEffect transition="in" filter="diamond(in)">
                                      <p:cBhvr>
                                        <p:cTn id="22" dur="2000"/>
                                        <p:tgtEl>
                                          <p:spTgt spid="249861"/>
                                        </p:tgtEl>
                                      </p:cBhvr>
                                    </p:animEffect>
                                  </p:childTnLst>
                                </p:cTn>
                              </p:par>
                              <p:par>
                                <p:cTn id="23" presetID="8" presetClass="entr" presetSubtype="16" fill="hold" nodeType="withEffect">
                                  <p:stCondLst>
                                    <p:cond delay="0"/>
                                  </p:stCondLst>
                                  <p:childTnLst>
                                    <p:set>
                                      <p:cBhvr>
                                        <p:cTn id="24" dur="1" fill="hold">
                                          <p:stCondLst>
                                            <p:cond delay="0"/>
                                          </p:stCondLst>
                                        </p:cTn>
                                        <p:tgtEl>
                                          <p:spTgt spid="249863"/>
                                        </p:tgtEl>
                                        <p:attrNameLst>
                                          <p:attrName>style.visibility</p:attrName>
                                        </p:attrNameLst>
                                      </p:cBhvr>
                                      <p:to>
                                        <p:strVal val="visible"/>
                                      </p:to>
                                    </p:set>
                                    <p:animEffect transition="in" filter="diamond(in)">
                                      <p:cBhvr>
                                        <p:cTn id="25" dur="2000"/>
                                        <p:tgtEl>
                                          <p:spTgt spid="249863"/>
                                        </p:tgtEl>
                                      </p:cBhvr>
                                    </p:animEffect>
                                  </p:childTnLst>
                                </p:cTn>
                              </p:par>
                              <p:par>
                                <p:cTn id="26" presetID="8" presetClass="entr" presetSubtype="16" fill="hold" nodeType="withEffect">
                                  <p:stCondLst>
                                    <p:cond delay="0"/>
                                  </p:stCondLst>
                                  <p:childTnLst>
                                    <p:set>
                                      <p:cBhvr>
                                        <p:cTn id="27" dur="1" fill="hold">
                                          <p:stCondLst>
                                            <p:cond delay="0"/>
                                          </p:stCondLst>
                                        </p:cTn>
                                        <p:tgtEl>
                                          <p:spTgt spid="249866"/>
                                        </p:tgtEl>
                                        <p:attrNameLst>
                                          <p:attrName>style.visibility</p:attrName>
                                        </p:attrNameLst>
                                      </p:cBhvr>
                                      <p:to>
                                        <p:strVal val="visible"/>
                                      </p:to>
                                    </p:set>
                                    <p:animEffect transition="in" filter="diamond(in)">
                                      <p:cBhvr>
                                        <p:cTn id="28" dur="2000"/>
                                        <p:tgtEl>
                                          <p:spTgt spid="249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p:bldP spid="24986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idx="1"/>
          </p:nvPr>
        </p:nvSpPr>
        <p:spPr>
          <a:xfrm>
            <a:off x="457200" y="549275"/>
            <a:ext cx="8435975" cy="1800225"/>
          </a:xfrm>
        </p:spPr>
        <p:txBody>
          <a:bodyPr/>
          <a:lstStyle/>
          <a:p>
            <a:pPr>
              <a:buFont typeface="Wingdings" panose="05000000000000000000" pitchFamily="2" charset="2"/>
              <a:buNone/>
            </a:pPr>
            <a:r>
              <a:rPr lang="ar-SA" altLang="en-US" sz="2800" b="1">
                <a:solidFill>
                  <a:srgbClr val="990000"/>
                </a:solidFill>
                <a:cs typeface="B Nazanin" panose="00000400000000000000" pitchFamily="2" charset="-78"/>
              </a:rPr>
              <a:t>قضيه 4-1</a:t>
            </a:r>
            <a:r>
              <a:rPr lang="fa-IR" altLang="en-US" sz="2400" b="1">
                <a:cs typeface="B Nazanin" panose="00000400000000000000" pitchFamily="2" charset="-78"/>
              </a:rPr>
              <a:t>  </a:t>
            </a:r>
            <a:r>
              <a:rPr lang="ar-SA" altLang="en-US" sz="2400">
                <a:cs typeface="B Nazanin" panose="00000400000000000000" pitchFamily="2" charset="-78"/>
              </a:rPr>
              <a:t>اگر </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fa-IR" altLang="en-US" sz="2300">
                <a:cs typeface="B Nazanin" panose="00000400000000000000" pitchFamily="2" charset="-78"/>
              </a:rPr>
              <a:t> </a:t>
            </a:r>
            <a:r>
              <a:rPr lang="ar-SA" altLang="en-US" sz="2400">
                <a:cs typeface="B Nazanin" panose="00000400000000000000" pitchFamily="2" charset="-78"/>
              </a:rPr>
              <a:t>نمونه</a:t>
            </a:r>
            <a:r>
              <a:rPr lang="en-US" altLang="en-US" sz="2400">
                <a:cs typeface="B Nazanin" panose="00000400000000000000" pitchFamily="2" charset="-78"/>
              </a:rPr>
              <a:t> </a:t>
            </a:r>
            <a:r>
              <a:rPr lang="ar-SA" altLang="en-US" sz="2400">
                <a:cs typeface="B Nazanin" panose="00000400000000000000" pitchFamily="2" charset="-78"/>
              </a:rPr>
              <a:t>هاي مستقل و هم توزيع از جامعه</a:t>
            </a:r>
            <a:r>
              <a:rPr lang="en-US" altLang="en-US" sz="2400">
                <a:cs typeface="B Nazanin" panose="00000400000000000000" pitchFamily="2" charset="-78"/>
              </a:rPr>
              <a:t> </a:t>
            </a:r>
            <a:r>
              <a:rPr lang="ar-SA" altLang="en-US" sz="2400">
                <a:cs typeface="B Nazanin" panose="00000400000000000000" pitchFamily="2" charset="-78"/>
              </a:rPr>
              <a:t>اي با ميانگين</a:t>
            </a:r>
            <a:r>
              <a:rPr lang="el-GR" altLang="en-US" sz="2400"/>
              <a:t>μ</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و واريانس </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باشند آنگاه ميانگين نمونه</a:t>
            </a:r>
            <a:r>
              <a:rPr lang="en-US" altLang="en-US" sz="2400">
                <a:cs typeface="B Nazanin" panose="00000400000000000000" pitchFamily="2" charset="-78"/>
              </a:rPr>
              <a:t>X</a:t>
            </a:r>
            <a:r>
              <a:rPr lang="ar-SA" altLang="en-US" sz="2400">
                <a:cs typeface="B Nazanin" panose="00000400000000000000" pitchFamily="2" charset="-78"/>
              </a:rPr>
              <a:t>داراي ميانگين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واريانس </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برهان: چون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يك تركيب خطي از </a:t>
            </a:r>
            <a:r>
              <a:rPr lang="en-US" altLang="en-US" sz="2400">
                <a:cs typeface="B Nazanin" panose="00000400000000000000" pitchFamily="2" charset="-78"/>
              </a:rPr>
              <a:t>X</a:t>
            </a:r>
            <a:r>
              <a:rPr lang="en-US" altLang="en-US" sz="2400" baseline="-25000">
                <a:cs typeface="B Nazanin" panose="00000400000000000000" pitchFamily="2" charset="-78"/>
              </a:rPr>
              <a:t>i</a:t>
            </a:r>
            <a:r>
              <a:rPr lang="fa-IR" altLang="en-US" sz="2400">
                <a:cs typeface="B Nazanin" panose="00000400000000000000" pitchFamily="2" charset="-78"/>
              </a:rPr>
              <a:t> </a:t>
            </a:r>
            <a:r>
              <a:rPr lang="ar-SA" altLang="en-US" sz="2400">
                <a:cs typeface="B Nazanin" panose="00000400000000000000" pitchFamily="2" charset="-78"/>
              </a:rPr>
              <a:t>هاست، پس:</a:t>
            </a:r>
            <a:r>
              <a:rPr lang="en-US" altLang="en-US" sz="2400">
                <a:cs typeface="B Nazanin" panose="00000400000000000000" pitchFamily="2" charset="-78"/>
              </a:rPr>
              <a:t> </a:t>
            </a:r>
          </a:p>
        </p:txBody>
      </p:sp>
      <p:sp>
        <p:nvSpPr>
          <p:cNvPr id="250883" name="Rectangle 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0884" name="Object 4"/>
          <p:cNvGraphicFramePr>
            <a:graphicFrameLocks noChangeAspect="1"/>
          </p:cNvGraphicFramePr>
          <p:nvPr/>
        </p:nvGraphicFramePr>
        <p:xfrm>
          <a:off x="520700" y="850900"/>
          <a:ext cx="401638" cy="706438"/>
        </p:xfrm>
        <a:graphic>
          <a:graphicData uri="http://schemas.openxmlformats.org/presentationml/2006/ole">
            <mc:AlternateContent xmlns:mc="http://schemas.openxmlformats.org/markup-compatibility/2006">
              <mc:Choice xmlns:v="urn:schemas-microsoft-com:vml" Requires="v">
                <p:oleObj spid="_x0000_s250904" name="Equation" r:id="rId3" imgW="241195" imgH="418918" progId="Equation.3">
                  <p:embed/>
                </p:oleObj>
              </mc:Choice>
              <mc:Fallback>
                <p:oleObj name="Equation" r:id="rId3" imgW="241195" imgH="4189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850900"/>
                        <a:ext cx="40163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5" name="Rectangle 5"/>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88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0887" name="Object 7"/>
          <p:cNvGraphicFramePr>
            <a:graphicFrameLocks noChangeAspect="1"/>
          </p:cNvGraphicFramePr>
          <p:nvPr/>
        </p:nvGraphicFramePr>
        <p:xfrm>
          <a:off x="7291388" y="1717675"/>
          <a:ext cx="376237" cy="415925"/>
        </p:xfrm>
        <a:graphic>
          <a:graphicData uri="http://schemas.openxmlformats.org/presentationml/2006/ole">
            <mc:AlternateContent xmlns:mc="http://schemas.openxmlformats.org/markup-compatibility/2006">
              <mc:Choice xmlns:v="urn:schemas-microsoft-com:vml" Requires="v">
                <p:oleObj spid="_x0000_s250905" name="Equation" r:id="rId5" imgW="177569" imgH="202936" progId="Equation.3">
                  <p:embed/>
                </p:oleObj>
              </mc:Choice>
              <mc:Fallback>
                <p:oleObj name="Equation" r:id="rId5" imgW="177569" imgH="20293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1388" y="1717675"/>
                        <a:ext cx="37623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8" name="Rectangle 8"/>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889" name="Rectangle 9"/>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0890" name="Object 10"/>
          <p:cNvGraphicFramePr>
            <a:graphicFrameLocks noChangeAspect="1"/>
          </p:cNvGraphicFramePr>
          <p:nvPr/>
        </p:nvGraphicFramePr>
        <p:xfrm>
          <a:off x="611188" y="2420938"/>
          <a:ext cx="6624637" cy="2466975"/>
        </p:xfrm>
        <a:graphic>
          <a:graphicData uri="http://schemas.openxmlformats.org/presentationml/2006/ole">
            <mc:AlternateContent xmlns:mc="http://schemas.openxmlformats.org/markup-compatibility/2006">
              <mc:Choice xmlns:v="urn:schemas-microsoft-com:vml" Requires="v">
                <p:oleObj spid="_x0000_s250906" name="Equation" r:id="rId7" imgW="3759200" imgH="1397000" progId="Equation.3">
                  <p:embed/>
                </p:oleObj>
              </mc:Choice>
              <mc:Fallback>
                <p:oleObj name="Equation" r:id="rId7" imgW="3759200" imgH="13970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2420938"/>
                        <a:ext cx="6624637" cy="246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91" name="Rectangle 11"/>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0892" name="Text Box 12"/>
          <p:cNvSpPr txBox="1">
            <a:spLocks noChangeArrowheads="1"/>
          </p:cNvSpPr>
          <p:nvPr/>
        </p:nvSpPr>
        <p:spPr bwMode="auto">
          <a:xfrm>
            <a:off x="468313" y="4941888"/>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cs typeface="B Nazanin" panose="00000400000000000000" pitchFamily="2" charset="-78"/>
              </a:rPr>
              <a:t> </a:t>
            </a:r>
            <a:r>
              <a:rPr lang="en-US" altLang="en-US" sz="2400">
                <a:cs typeface="B Nazanin" panose="00000400000000000000" pitchFamily="2" charset="-78"/>
              </a:rPr>
              <a:t>    </a:t>
            </a:r>
            <a:r>
              <a:rPr lang="ar-SA" altLang="en-US" sz="2400">
                <a:cs typeface="B Nazanin" panose="00000400000000000000" pitchFamily="2" charset="-78"/>
              </a:rPr>
              <a:t>تابعي از </a:t>
            </a:r>
            <a:r>
              <a:rPr lang="en-US" altLang="en-US" sz="2400">
                <a:cs typeface="B Nazanin" panose="00000400000000000000" pitchFamily="2" charset="-78"/>
              </a:rPr>
              <a:t>X</a:t>
            </a:r>
            <a:r>
              <a:rPr lang="en-US" altLang="en-US" sz="2400" baseline="-25000">
                <a:cs typeface="B Nazanin" panose="00000400000000000000" pitchFamily="2" charset="-78"/>
              </a:rPr>
              <a:t>i</a:t>
            </a:r>
            <a:r>
              <a:rPr lang="fa-IR" altLang="en-US" sz="2400">
                <a:cs typeface="B Nazanin" panose="00000400000000000000" pitchFamily="2" charset="-78"/>
              </a:rPr>
              <a:t> </a:t>
            </a:r>
            <a:r>
              <a:rPr lang="ar-SA" altLang="en-US" sz="2400">
                <a:cs typeface="B Nazanin" panose="00000400000000000000" pitchFamily="2" charset="-78"/>
              </a:rPr>
              <a:t>هاست و به پارامترهاي جامعه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بستگي ندارد. يك آماره نااريب و داراي كمترين واريانس است.</a:t>
            </a:r>
            <a:r>
              <a:rPr lang="en-US" altLang="en-US" sz="2400">
                <a:cs typeface="B Nazanin" panose="00000400000000000000" pitchFamily="2" charset="-78"/>
              </a:rPr>
              <a:t> </a:t>
            </a:r>
          </a:p>
        </p:txBody>
      </p:sp>
      <p:sp>
        <p:nvSpPr>
          <p:cNvPr id="250893" name="Rectangle 13"/>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0894" name="Object 14"/>
          <p:cNvGraphicFramePr>
            <a:graphicFrameLocks noChangeAspect="1"/>
          </p:cNvGraphicFramePr>
          <p:nvPr/>
        </p:nvGraphicFramePr>
        <p:xfrm>
          <a:off x="8316913" y="4868863"/>
          <a:ext cx="333375" cy="377825"/>
        </p:xfrm>
        <a:graphic>
          <a:graphicData uri="http://schemas.openxmlformats.org/presentationml/2006/ole">
            <mc:AlternateContent xmlns:mc="http://schemas.openxmlformats.org/markup-compatibility/2006">
              <mc:Choice xmlns:v="urn:schemas-microsoft-com:vml" Requires="v">
                <p:oleObj spid="_x0000_s250907" name="Equation" r:id="rId9" imgW="177569" imgH="202936" progId="Equation.3">
                  <p:embed/>
                </p:oleObj>
              </mc:Choice>
              <mc:Fallback>
                <p:oleObj name="Equation" r:id="rId9" imgW="177569" imgH="202936"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6913" y="4868863"/>
                        <a:ext cx="333375"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95" name="Rectangle 15"/>
          <p:cNvSpPr>
            <a:spLocks noChangeArrowheads="1"/>
          </p:cNvSpPr>
          <p:nvPr/>
        </p:nvSpPr>
        <p:spPr bwMode="auto">
          <a:xfrm>
            <a:off x="0" y="350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0882">
                                            <p:txEl>
                                              <p:pRg st="0" end="0"/>
                                            </p:txEl>
                                          </p:spTgt>
                                        </p:tgtEl>
                                        <p:attrNameLst>
                                          <p:attrName>style.visibility</p:attrName>
                                        </p:attrNameLst>
                                      </p:cBhvr>
                                      <p:to>
                                        <p:strVal val="visible"/>
                                      </p:to>
                                    </p:set>
                                    <p:animEffect transition="in" filter="box(in)">
                                      <p:cBhvr>
                                        <p:cTn id="7" dur="500"/>
                                        <p:tgtEl>
                                          <p:spTgt spid="2508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0882">
                                            <p:txEl>
                                              <p:pRg st="1" end="1"/>
                                            </p:txEl>
                                          </p:spTgt>
                                        </p:tgtEl>
                                        <p:attrNameLst>
                                          <p:attrName>style.visibility</p:attrName>
                                        </p:attrNameLst>
                                      </p:cBhvr>
                                      <p:to>
                                        <p:strVal val="visible"/>
                                      </p:to>
                                    </p:set>
                                    <p:animEffect transition="in" filter="box(in)">
                                      <p:cBhvr>
                                        <p:cTn id="12" dur="500"/>
                                        <p:tgtEl>
                                          <p:spTgt spid="250882">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50884"/>
                                        </p:tgtEl>
                                        <p:attrNameLst>
                                          <p:attrName>style.visibility</p:attrName>
                                        </p:attrNameLst>
                                      </p:cBhvr>
                                      <p:to>
                                        <p:strVal val="visible"/>
                                      </p:to>
                                    </p:set>
                                    <p:animEffect transition="in" filter="box(in)">
                                      <p:cBhvr>
                                        <p:cTn id="15" dur="500"/>
                                        <p:tgtEl>
                                          <p:spTgt spid="250884"/>
                                        </p:tgtEl>
                                      </p:cBhvr>
                                    </p:animEffect>
                                  </p:childTnLst>
                                </p:cTn>
                              </p:par>
                              <p:par>
                                <p:cTn id="16" presetID="4" presetClass="entr" presetSubtype="16" fill="hold" nodeType="withEffect">
                                  <p:stCondLst>
                                    <p:cond delay="0"/>
                                  </p:stCondLst>
                                  <p:childTnLst>
                                    <p:set>
                                      <p:cBhvr>
                                        <p:cTn id="17" dur="1" fill="hold">
                                          <p:stCondLst>
                                            <p:cond delay="0"/>
                                          </p:stCondLst>
                                        </p:cTn>
                                        <p:tgtEl>
                                          <p:spTgt spid="250887"/>
                                        </p:tgtEl>
                                        <p:attrNameLst>
                                          <p:attrName>style.visibility</p:attrName>
                                        </p:attrNameLst>
                                      </p:cBhvr>
                                      <p:to>
                                        <p:strVal val="visible"/>
                                      </p:to>
                                    </p:set>
                                    <p:animEffect transition="in" filter="box(in)">
                                      <p:cBhvr>
                                        <p:cTn id="18" dur="500"/>
                                        <p:tgtEl>
                                          <p:spTgt spid="2508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250890"/>
                                        </p:tgtEl>
                                        <p:attrNameLst>
                                          <p:attrName>style.visibility</p:attrName>
                                        </p:attrNameLst>
                                      </p:cBhvr>
                                      <p:to>
                                        <p:strVal val="visible"/>
                                      </p:to>
                                    </p:set>
                                    <p:animEffect transition="in" filter="randombar(horizontal)">
                                      <p:cBhvr>
                                        <p:cTn id="23" dur="500"/>
                                        <p:tgtEl>
                                          <p:spTgt spid="2508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50892"/>
                                        </p:tgtEl>
                                        <p:attrNameLst>
                                          <p:attrName>style.visibility</p:attrName>
                                        </p:attrNameLst>
                                      </p:cBhvr>
                                      <p:to>
                                        <p:strVal val="visible"/>
                                      </p:to>
                                    </p:set>
                                    <p:animEffect transition="in" filter="checkerboard(across)">
                                      <p:cBhvr>
                                        <p:cTn id="28" dur="500"/>
                                        <p:tgtEl>
                                          <p:spTgt spid="250892"/>
                                        </p:tgtEl>
                                      </p:cBhvr>
                                    </p:animEffect>
                                  </p:childTnLst>
                                </p:cTn>
                              </p:par>
                              <p:par>
                                <p:cTn id="29" presetID="5" presetClass="entr" presetSubtype="10" fill="hold" nodeType="withEffect">
                                  <p:stCondLst>
                                    <p:cond delay="0"/>
                                  </p:stCondLst>
                                  <p:childTnLst>
                                    <p:set>
                                      <p:cBhvr>
                                        <p:cTn id="30" dur="1" fill="hold">
                                          <p:stCondLst>
                                            <p:cond delay="0"/>
                                          </p:stCondLst>
                                        </p:cTn>
                                        <p:tgtEl>
                                          <p:spTgt spid="250894"/>
                                        </p:tgtEl>
                                        <p:attrNameLst>
                                          <p:attrName>style.visibility</p:attrName>
                                        </p:attrNameLst>
                                      </p:cBhvr>
                                      <p:to>
                                        <p:strVal val="visible"/>
                                      </p:to>
                                    </p:set>
                                    <p:animEffect transition="in" filter="checkerboard(across)">
                                      <p:cBhvr>
                                        <p:cTn id="31" dur="500"/>
                                        <p:tgtEl>
                                          <p:spTgt spid="250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build="p"/>
      <p:bldP spid="25089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idx="1"/>
          </p:nvPr>
        </p:nvSpPr>
        <p:spPr>
          <a:xfrm>
            <a:off x="457200" y="549275"/>
            <a:ext cx="8229600" cy="2303463"/>
          </a:xfrm>
        </p:spPr>
        <p:txBody>
          <a:bodyPr>
            <a:normAutofit lnSpcReduction="10000"/>
          </a:bodyPr>
          <a:lstStyle/>
          <a:p>
            <a:pPr>
              <a:buFont typeface="Wingdings" panose="05000000000000000000" pitchFamily="2" charset="2"/>
              <a:buNone/>
            </a:pPr>
            <a:r>
              <a:rPr lang="ar-SA" altLang="en-US" sz="2800" b="1">
                <a:solidFill>
                  <a:srgbClr val="990000"/>
                </a:solidFill>
                <a:cs typeface="B Nazanin" panose="00000400000000000000" pitchFamily="2" charset="-78"/>
              </a:rPr>
              <a:t>قضيه 4-</a:t>
            </a:r>
            <a:r>
              <a:rPr lang="fa-IR" altLang="en-US" sz="2800" b="1">
                <a:solidFill>
                  <a:srgbClr val="990000"/>
                </a:solidFill>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اگر </a:t>
            </a:r>
            <a:r>
              <a:rPr lang="en-US" altLang="en-US" sz="2300">
                <a:cs typeface="B Nazanin" panose="00000400000000000000" pitchFamily="2" charset="-78"/>
              </a:rPr>
              <a:t>X</a:t>
            </a:r>
            <a:r>
              <a:rPr lang="en-US" altLang="en-US" sz="2300" baseline="-25000">
                <a:cs typeface="B Nazanin" panose="00000400000000000000" pitchFamily="2" charset="-78"/>
              </a:rPr>
              <a:t>n</a:t>
            </a:r>
            <a:r>
              <a:rPr lang="en-US" altLang="en-US" sz="2300">
                <a:cs typeface="B Nazanin" panose="00000400000000000000" pitchFamily="2" charset="-78"/>
              </a:rPr>
              <a:t>,…,X</a:t>
            </a:r>
            <a:r>
              <a:rPr lang="en-US" altLang="en-US" sz="2300" baseline="-25000">
                <a:cs typeface="B Nazanin" panose="00000400000000000000" pitchFamily="2" charset="-78"/>
              </a:rPr>
              <a:t>2</a:t>
            </a:r>
            <a:r>
              <a:rPr lang="en-US" altLang="en-US" sz="2300">
                <a:cs typeface="B Nazanin" panose="00000400000000000000" pitchFamily="2" charset="-78"/>
              </a:rPr>
              <a:t>,X</a:t>
            </a:r>
            <a:r>
              <a:rPr lang="en-US" altLang="en-US" sz="2300" baseline="-25000">
                <a:cs typeface="B Nazanin" panose="00000400000000000000" pitchFamily="2" charset="-78"/>
              </a:rPr>
              <a:t>1</a:t>
            </a:r>
            <a:r>
              <a:rPr lang="fa-IR" altLang="en-US" sz="2300">
                <a:cs typeface="B Nazanin" panose="00000400000000000000" pitchFamily="2" charset="-78"/>
              </a:rPr>
              <a:t> </a:t>
            </a:r>
            <a:r>
              <a:rPr lang="ar-SA" altLang="en-US" sz="2400">
                <a:cs typeface="B Nazanin" panose="00000400000000000000" pitchFamily="2" charset="-78"/>
              </a:rPr>
              <a:t>يك نمونه تصادفي </a:t>
            </a:r>
            <a:r>
              <a:rPr lang="en-US" altLang="en-US" sz="2400">
                <a:cs typeface="B Nazanin" panose="00000400000000000000" pitchFamily="2" charset="-78"/>
              </a:rPr>
              <a:t>n</a:t>
            </a:r>
            <a:r>
              <a:rPr lang="fa-IR" altLang="en-US" sz="2400">
                <a:cs typeface="B Nazanin" panose="00000400000000000000" pitchFamily="2" charset="-78"/>
              </a:rPr>
              <a:t> </a:t>
            </a:r>
            <a:r>
              <a:rPr lang="ar-SA" altLang="en-US" sz="2400">
                <a:cs typeface="B Nazanin" panose="00000400000000000000" pitchFamily="2" charset="-78"/>
              </a:rPr>
              <a:t>تايي از جامعه نرمال با ميانگين</a:t>
            </a:r>
            <a:r>
              <a:rPr lang="el-GR" altLang="en-US" sz="2400"/>
              <a:t>μ</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و واريانس </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باشند آنگاه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داراي توزيع نرمال با ميانگين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a:t>
            </a: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 واريانس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است.</a:t>
            </a: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برهان: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است. تابع مولد گشتاورهاي آن برابر است با: </a:t>
            </a:r>
            <a:endParaRPr lang="en-US" altLang="en-US" sz="2400">
              <a:cs typeface="B Nazanin" panose="00000400000000000000" pitchFamily="2" charset="-78"/>
            </a:endParaRPr>
          </a:p>
        </p:txBody>
      </p:sp>
      <p:sp>
        <p:nvSpPr>
          <p:cNvPr id="251907" name="Rectangle 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1908" name="Object 4"/>
          <p:cNvGraphicFramePr>
            <a:graphicFrameLocks noChangeAspect="1"/>
          </p:cNvGraphicFramePr>
          <p:nvPr/>
        </p:nvGraphicFramePr>
        <p:xfrm>
          <a:off x="4356100" y="981075"/>
          <a:ext cx="376238" cy="415925"/>
        </p:xfrm>
        <a:graphic>
          <a:graphicData uri="http://schemas.openxmlformats.org/presentationml/2006/ole">
            <mc:AlternateContent xmlns:mc="http://schemas.openxmlformats.org/markup-compatibility/2006">
              <mc:Choice xmlns:v="urn:schemas-microsoft-com:vml" Requires="v">
                <p:oleObj spid="_x0000_s251927" name="Equation" r:id="rId3" imgW="177569" imgH="202936" progId="Equation.3">
                  <p:embed/>
                </p:oleObj>
              </mc:Choice>
              <mc:Fallback>
                <p:oleObj name="Equation" r:id="rId3" imgW="177569" imgH="20293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981075"/>
                        <a:ext cx="37623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1909" name="Rectangle 5"/>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1910"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1911" name="Object 7"/>
          <p:cNvGraphicFramePr>
            <a:graphicFrameLocks noChangeAspect="1"/>
          </p:cNvGraphicFramePr>
          <p:nvPr/>
        </p:nvGraphicFramePr>
        <p:xfrm>
          <a:off x="7380288" y="1341438"/>
          <a:ext cx="368300" cy="647700"/>
        </p:xfrm>
        <a:graphic>
          <a:graphicData uri="http://schemas.openxmlformats.org/presentationml/2006/ole">
            <mc:AlternateContent xmlns:mc="http://schemas.openxmlformats.org/markup-compatibility/2006">
              <mc:Choice xmlns:v="urn:schemas-microsoft-com:vml" Requires="v">
                <p:oleObj spid="_x0000_s251928" name="Equation" r:id="rId5" imgW="241195" imgH="418918" progId="Equation.3">
                  <p:embed/>
                </p:oleObj>
              </mc:Choice>
              <mc:Fallback>
                <p:oleObj name="Equation" r:id="rId5" imgW="241195" imgH="418918"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1341438"/>
                        <a:ext cx="368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1912" name="Rectangle 8"/>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1913"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1914" name="Object 10"/>
          <p:cNvGraphicFramePr>
            <a:graphicFrameLocks noChangeAspect="1"/>
          </p:cNvGraphicFramePr>
          <p:nvPr/>
        </p:nvGraphicFramePr>
        <p:xfrm>
          <a:off x="5797550" y="2205038"/>
          <a:ext cx="1943100" cy="501650"/>
        </p:xfrm>
        <a:graphic>
          <a:graphicData uri="http://schemas.openxmlformats.org/presentationml/2006/ole">
            <mc:AlternateContent xmlns:mc="http://schemas.openxmlformats.org/markup-compatibility/2006">
              <mc:Choice xmlns:v="urn:schemas-microsoft-com:vml" Requires="v">
                <p:oleObj spid="_x0000_s251929" name="Equation" r:id="rId7" imgW="889000" imgH="228600" progId="Equation.3">
                  <p:embed/>
                </p:oleObj>
              </mc:Choice>
              <mc:Fallback>
                <p:oleObj name="Equation" r:id="rId7" imgW="8890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550" y="2205038"/>
                        <a:ext cx="19431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1915" name="Rectangle 11"/>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1916" name="Rectangle 12"/>
          <p:cNvSpPr>
            <a:spLocks noChangeArrowheads="1"/>
          </p:cNvSpPr>
          <p:nvPr/>
        </p:nvSpPr>
        <p:spPr bwMode="auto">
          <a:xfrm>
            <a:off x="0" y="251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1917" name="Object 13"/>
          <p:cNvGraphicFramePr>
            <a:graphicFrameLocks noChangeAspect="1"/>
          </p:cNvGraphicFramePr>
          <p:nvPr/>
        </p:nvGraphicFramePr>
        <p:xfrm>
          <a:off x="323850" y="2684463"/>
          <a:ext cx="8640763" cy="3913187"/>
        </p:xfrm>
        <a:graphic>
          <a:graphicData uri="http://schemas.openxmlformats.org/presentationml/2006/ole">
            <mc:AlternateContent xmlns:mc="http://schemas.openxmlformats.org/markup-compatibility/2006">
              <mc:Choice xmlns:v="urn:schemas-microsoft-com:vml" Requires="v">
                <p:oleObj spid="_x0000_s251930" name="Equation" r:id="rId9" imgW="4241800" imgH="1816100" progId="Equation.3">
                  <p:embed/>
                </p:oleObj>
              </mc:Choice>
              <mc:Fallback>
                <p:oleObj name="Equation" r:id="rId9" imgW="4241800" imgH="18161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2684463"/>
                        <a:ext cx="8640763" cy="391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1918" name="Rectangle 14"/>
          <p:cNvSpPr>
            <a:spLocks noChangeArrowheads="1"/>
          </p:cNvSpPr>
          <p:nvPr/>
        </p:nvSpPr>
        <p:spPr bwMode="auto">
          <a:xfrm>
            <a:off x="0" y="4338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Effect transition="in" filter="diamond(in)">
                                      <p:cBhvr>
                                        <p:cTn id="7" dur="2000"/>
                                        <p:tgtEl>
                                          <p:spTgt spid="2519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1906">
                                            <p:txEl>
                                              <p:pRg st="1" end="1"/>
                                            </p:txEl>
                                          </p:spTgt>
                                        </p:tgtEl>
                                        <p:attrNameLst>
                                          <p:attrName>style.visibility</p:attrName>
                                        </p:attrNameLst>
                                      </p:cBhvr>
                                      <p:to>
                                        <p:strVal val="visible"/>
                                      </p:to>
                                    </p:set>
                                    <p:animEffect transition="in" filter="diamond(in)">
                                      <p:cBhvr>
                                        <p:cTn id="12" dur="2000"/>
                                        <p:tgtEl>
                                          <p:spTgt spid="2519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1906">
                                            <p:txEl>
                                              <p:pRg st="3" end="3"/>
                                            </p:txEl>
                                          </p:spTgt>
                                        </p:tgtEl>
                                        <p:attrNameLst>
                                          <p:attrName>style.visibility</p:attrName>
                                        </p:attrNameLst>
                                      </p:cBhvr>
                                      <p:to>
                                        <p:strVal val="visible"/>
                                      </p:to>
                                    </p:set>
                                    <p:animEffect transition="in" filter="diamond(in)">
                                      <p:cBhvr>
                                        <p:cTn id="17" dur="2000"/>
                                        <p:tgtEl>
                                          <p:spTgt spid="251906">
                                            <p:txEl>
                                              <p:pRg st="3" end="3"/>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51911"/>
                                        </p:tgtEl>
                                        <p:attrNameLst>
                                          <p:attrName>style.visibility</p:attrName>
                                        </p:attrNameLst>
                                      </p:cBhvr>
                                      <p:to>
                                        <p:strVal val="visible"/>
                                      </p:to>
                                    </p:set>
                                    <p:animEffect transition="in" filter="diamond(in)">
                                      <p:cBhvr>
                                        <p:cTn id="20" dur="2000"/>
                                        <p:tgtEl>
                                          <p:spTgt spid="251911"/>
                                        </p:tgtEl>
                                      </p:cBhvr>
                                    </p:animEffect>
                                  </p:childTnLst>
                                </p:cTn>
                              </p:par>
                              <p:par>
                                <p:cTn id="21" presetID="8" presetClass="entr" presetSubtype="16" fill="hold" nodeType="withEffect">
                                  <p:stCondLst>
                                    <p:cond delay="0"/>
                                  </p:stCondLst>
                                  <p:childTnLst>
                                    <p:set>
                                      <p:cBhvr>
                                        <p:cTn id="22" dur="1" fill="hold">
                                          <p:stCondLst>
                                            <p:cond delay="0"/>
                                          </p:stCondLst>
                                        </p:cTn>
                                        <p:tgtEl>
                                          <p:spTgt spid="251908"/>
                                        </p:tgtEl>
                                        <p:attrNameLst>
                                          <p:attrName>style.visibility</p:attrName>
                                        </p:attrNameLst>
                                      </p:cBhvr>
                                      <p:to>
                                        <p:strVal val="visible"/>
                                      </p:to>
                                    </p:set>
                                    <p:animEffect transition="in" filter="diamond(in)">
                                      <p:cBhvr>
                                        <p:cTn id="23" dur="2000"/>
                                        <p:tgtEl>
                                          <p:spTgt spid="251908"/>
                                        </p:tgtEl>
                                      </p:cBhvr>
                                    </p:animEffect>
                                  </p:childTnLst>
                                </p:cTn>
                              </p:par>
                              <p:par>
                                <p:cTn id="24" presetID="8" presetClass="entr" presetSubtype="16" fill="hold" nodeType="withEffect">
                                  <p:stCondLst>
                                    <p:cond delay="0"/>
                                  </p:stCondLst>
                                  <p:childTnLst>
                                    <p:set>
                                      <p:cBhvr>
                                        <p:cTn id="25" dur="1" fill="hold">
                                          <p:stCondLst>
                                            <p:cond delay="0"/>
                                          </p:stCondLst>
                                        </p:cTn>
                                        <p:tgtEl>
                                          <p:spTgt spid="251914"/>
                                        </p:tgtEl>
                                        <p:attrNameLst>
                                          <p:attrName>style.visibility</p:attrName>
                                        </p:attrNameLst>
                                      </p:cBhvr>
                                      <p:to>
                                        <p:strVal val="visible"/>
                                      </p:to>
                                    </p:set>
                                    <p:animEffect transition="in" filter="diamond(in)">
                                      <p:cBhvr>
                                        <p:cTn id="26" dur="2000"/>
                                        <p:tgtEl>
                                          <p:spTgt spid="2519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1917"/>
                                        </p:tgtEl>
                                        <p:attrNameLst>
                                          <p:attrName>style.visibility</p:attrName>
                                        </p:attrNameLst>
                                      </p:cBhvr>
                                      <p:to>
                                        <p:strVal val="visible"/>
                                      </p:to>
                                    </p:set>
                                    <p:anim calcmode="lin" valueType="num">
                                      <p:cBhvr additive="base">
                                        <p:cTn id="31" dur="500" fill="hold"/>
                                        <p:tgtEl>
                                          <p:spTgt spid="251917"/>
                                        </p:tgtEl>
                                        <p:attrNameLst>
                                          <p:attrName>ppt_x</p:attrName>
                                        </p:attrNameLst>
                                      </p:cBhvr>
                                      <p:tavLst>
                                        <p:tav tm="0">
                                          <p:val>
                                            <p:strVal val="#ppt_x"/>
                                          </p:val>
                                        </p:tav>
                                        <p:tav tm="100000">
                                          <p:val>
                                            <p:strVal val="#ppt_x"/>
                                          </p:val>
                                        </p:tav>
                                      </p:tavLst>
                                    </p:anim>
                                    <p:anim calcmode="lin" valueType="num">
                                      <p:cBhvr additive="base">
                                        <p:cTn id="32" dur="500" fill="hold"/>
                                        <p:tgtEl>
                                          <p:spTgt spid="251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WordArt 4"/>
          <p:cNvSpPr>
            <a:spLocks noChangeArrowheads="1" noChangeShapeType="1" noTextEdit="1"/>
          </p:cNvSpPr>
          <p:nvPr/>
        </p:nvSpPr>
        <p:spPr bwMode="auto">
          <a:xfrm>
            <a:off x="5148263" y="476250"/>
            <a:ext cx="3565525"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ت-ميانگين پيراسته</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56325" name="Text Box 5"/>
          <p:cNvSpPr txBox="1">
            <a:spLocks noChangeArrowheads="1"/>
          </p:cNvSpPr>
          <p:nvPr/>
        </p:nvSpPr>
        <p:spPr bwMode="auto">
          <a:xfrm>
            <a:off x="323850" y="1916113"/>
            <a:ext cx="8496300"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Low">
              <a:spcBef>
                <a:spcPct val="50000"/>
              </a:spcBef>
            </a:pPr>
            <a:r>
              <a:rPr lang="fa-IR" altLang="en-US" sz="2800" b="1">
                <a:solidFill>
                  <a:srgbClr val="FFFF00"/>
                </a:solidFill>
                <a:latin typeface="Tahoma" panose="020B0604030504040204" pitchFamily="34" charset="0"/>
                <a:cs typeface="B Nazanin" panose="00000400000000000000" pitchFamily="2" charset="-78"/>
              </a:rPr>
              <a:t>اگر</a:t>
            </a:r>
            <a:r>
              <a:rPr lang="en-US" altLang="en-US" sz="2800" b="1">
                <a:solidFill>
                  <a:srgbClr val="FFFF00"/>
                </a:solidFill>
                <a:latin typeface="Tahoma" panose="020B0604030504040204" pitchFamily="34" charset="0"/>
                <a:cs typeface="B Nazanin" panose="00000400000000000000" pitchFamily="2" charset="-78"/>
              </a:rPr>
              <a:t>k</a:t>
            </a:r>
            <a:r>
              <a:rPr lang="fa-IR" altLang="en-US" sz="2800" b="1">
                <a:solidFill>
                  <a:srgbClr val="FFFF00"/>
                </a:solidFill>
                <a:latin typeface="Tahoma" panose="020B0604030504040204" pitchFamily="34" charset="0"/>
                <a:cs typeface="B Nazanin" panose="00000400000000000000" pitchFamily="2" charset="-78"/>
              </a:rPr>
              <a:t>تا از مشاهدات حذف شده باشند ميانگين پيراسته از رابطه زير بدست مي آيد .</a:t>
            </a:r>
            <a:r>
              <a:rPr lang="en-US" altLang="en-US" sz="2800" b="1">
                <a:solidFill>
                  <a:srgbClr val="FFFF00"/>
                </a:solidFill>
                <a:latin typeface="Tahoma" panose="020B0604030504040204" pitchFamily="34" charset="0"/>
                <a:cs typeface="B Nazanin" panose="00000400000000000000" pitchFamily="2" charset="-78"/>
              </a:rPr>
              <a:t>k&lt;n </a:t>
            </a:r>
          </a:p>
        </p:txBody>
      </p:sp>
      <p:sp>
        <p:nvSpPr>
          <p:cNvPr id="56327" name="Rectangle 7"/>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6326" name="Object 6"/>
          <p:cNvGraphicFramePr>
            <a:graphicFrameLocks noChangeAspect="1"/>
          </p:cNvGraphicFramePr>
          <p:nvPr/>
        </p:nvGraphicFramePr>
        <p:xfrm>
          <a:off x="323850" y="2708275"/>
          <a:ext cx="3203575" cy="1281113"/>
        </p:xfrm>
        <a:graphic>
          <a:graphicData uri="http://schemas.openxmlformats.org/presentationml/2006/ole">
            <mc:AlternateContent xmlns:mc="http://schemas.openxmlformats.org/markup-compatibility/2006">
              <mc:Choice xmlns:v="urn:schemas-microsoft-com:vml" Requires="v">
                <p:oleObj spid="_x0000_s56375" name="Equation" r:id="rId3" imgW="1066800" imgH="431800" progId="Equation.3">
                  <p:embed/>
                </p:oleObj>
              </mc:Choice>
              <mc:Fallback>
                <p:oleObj name="Equation" r:id="rId3" imgW="10668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08275"/>
                        <a:ext cx="3203575"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8" name="Rectangle 8"/>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6371" name="WordArt 51"/>
          <p:cNvSpPr>
            <a:spLocks noChangeArrowheads="1" noChangeShapeType="1" noTextEdit="1"/>
          </p:cNvSpPr>
          <p:nvPr/>
        </p:nvSpPr>
        <p:spPr bwMode="auto">
          <a:xfrm>
            <a:off x="6970713" y="2997200"/>
            <a:ext cx="1778000" cy="1081088"/>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2- میانه</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56372" name="Rectangle 52"/>
          <p:cNvSpPr>
            <a:spLocks noChangeArrowheads="1"/>
          </p:cNvSpPr>
          <p:nvPr/>
        </p:nvSpPr>
        <p:spPr bwMode="auto">
          <a:xfrm>
            <a:off x="557213" y="4298950"/>
            <a:ext cx="81407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238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800" b="1">
                <a:solidFill>
                  <a:srgbClr val="00FF00"/>
                </a:solidFill>
                <a:latin typeface="Tahoma" panose="020B0604030504040204" pitchFamily="34" charset="0"/>
                <a:cs typeface="B Nazanin" panose="00000400000000000000" pitchFamily="2" charset="-78"/>
              </a:rPr>
              <a:t>ویژگی ها:</a:t>
            </a:r>
          </a:p>
          <a:p>
            <a:r>
              <a:rPr lang="fa-IR" altLang="en-US" sz="2800" b="1">
                <a:solidFill>
                  <a:srgbClr val="00FF00"/>
                </a:solidFill>
                <a:latin typeface="Tahoma" panose="020B0604030504040204" pitchFamily="34" charset="0"/>
                <a:cs typeface="B Nazanin" panose="00000400000000000000" pitchFamily="2" charset="-78"/>
              </a:rPr>
              <a:t>الف- ميانه مشاهدات را به دو بخش مساوي تقسيم مي كند.</a:t>
            </a:r>
            <a:endParaRPr lang="en-US" altLang="en-US" sz="2800" b="1">
              <a:solidFill>
                <a:srgbClr val="00FF00"/>
              </a:solidFill>
              <a:latin typeface="Tahoma" panose="020B0604030504040204" pitchFamily="34" charset="0"/>
              <a:cs typeface="B Nazanin" panose="00000400000000000000" pitchFamily="2" charset="-78"/>
            </a:endParaRPr>
          </a:p>
          <a:p>
            <a:r>
              <a:rPr lang="fa-IR" altLang="en-US" sz="2800" b="1">
                <a:solidFill>
                  <a:srgbClr val="00FF00"/>
                </a:solidFill>
                <a:latin typeface="Tahoma" panose="020B0604030504040204" pitchFamily="34" charset="0"/>
                <a:cs typeface="B Nazanin" panose="00000400000000000000" pitchFamily="2" charset="-78"/>
              </a:rPr>
              <a:t>ب- منحصر به فرد است.</a:t>
            </a:r>
            <a:endParaRPr lang="en-US" altLang="en-US" sz="2800" b="1">
              <a:solidFill>
                <a:srgbClr val="00FF00"/>
              </a:solidFill>
              <a:latin typeface="Tahoma" panose="020B0604030504040204" pitchFamily="34" charset="0"/>
              <a:cs typeface="B Nazanin" panose="00000400000000000000" pitchFamily="2" charset="-78"/>
            </a:endParaRPr>
          </a:p>
          <a:p>
            <a:r>
              <a:rPr lang="fa-IR" altLang="en-US" sz="2800" b="1">
                <a:solidFill>
                  <a:srgbClr val="00FF00"/>
                </a:solidFill>
                <a:latin typeface="Tahoma" panose="020B0604030504040204" pitchFamily="34" charset="0"/>
                <a:cs typeface="B Nazanin" panose="00000400000000000000" pitchFamily="2" charset="-78"/>
              </a:rPr>
              <a:t>ج- تحت تأثير داده هاي پرت قرار نمي­گيرد.</a:t>
            </a:r>
            <a:endParaRPr lang="en-US" altLang="en-US" sz="2800" b="1">
              <a:solidFill>
                <a:srgbClr val="00FF00"/>
              </a:solidFill>
              <a:latin typeface="Tahoma" panose="020B0604030504040204" pitchFamily="34" charset="0"/>
              <a:cs typeface="B Nazanin" panose="00000400000000000000" pitchFamily="2" charset="-78"/>
            </a:endParaRPr>
          </a:p>
          <a:p>
            <a:r>
              <a:rPr lang="fa-IR" altLang="en-US" sz="2800" b="1">
                <a:solidFill>
                  <a:srgbClr val="00FF00"/>
                </a:solidFill>
                <a:latin typeface="Tahoma" panose="020B0604030504040204" pitchFamily="34" charset="0"/>
                <a:cs typeface="B Nazanin" panose="00000400000000000000" pitchFamily="2" charset="-78"/>
              </a:rPr>
              <a:t>د- محاسبه آن ساده است.</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6325"/>
                                        </p:tgtEl>
                                        <p:attrNameLst>
                                          <p:attrName>style.visibility</p:attrName>
                                        </p:attrNameLst>
                                      </p:cBhvr>
                                      <p:to>
                                        <p:strVal val="visible"/>
                                      </p:to>
                                    </p:set>
                                    <p:anim calcmode="lin" valueType="num">
                                      <p:cBhvr>
                                        <p:cTn id="12" dur="500" fill="hold"/>
                                        <p:tgtEl>
                                          <p:spTgt spid="5632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6325"/>
                                        </p:tgtEl>
                                        <p:attrNameLst>
                                          <p:attrName>ppt_y</p:attrName>
                                        </p:attrNameLst>
                                      </p:cBhvr>
                                      <p:tavLst>
                                        <p:tav tm="0">
                                          <p:val>
                                            <p:strVal val="#ppt_y"/>
                                          </p:val>
                                        </p:tav>
                                        <p:tav tm="100000">
                                          <p:val>
                                            <p:strVal val="#ppt_y"/>
                                          </p:val>
                                        </p:tav>
                                      </p:tavLst>
                                    </p:anim>
                                    <p:anim calcmode="lin" valueType="num">
                                      <p:cBhvr>
                                        <p:cTn id="14" dur="500" fill="hold"/>
                                        <p:tgtEl>
                                          <p:spTgt spid="5632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63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63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56326"/>
                                        </p:tgtEl>
                                        <p:attrNameLst>
                                          <p:attrName>style.visibility</p:attrName>
                                        </p:attrNameLst>
                                      </p:cBhvr>
                                      <p:to>
                                        <p:strVal val="visible"/>
                                      </p:to>
                                    </p:set>
                                    <p:anim calcmode="lin" valueType="num">
                                      <p:cBhvr>
                                        <p:cTn id="21" dur="500" fill="hold"/>
                                        <p:tgtEl>
                                          <p:spTgt spid="56326"/>
                                        </p:tgtEl>
                                        <p:attrNameLst>
                                          <p:attrName>ppt_w</p:attrName>
                                        </p:attrNameLst>
                                      </p:cBhvr>
                                      <p:tavLst>
                                        <p:tav tm="0">
                                          <p:val>
                                            <p:fltVal val="0"/>
                                          </p:val>
                                        </p:tav>
                                        <p:tav tm="100000">
                                          <p:val>
                                            <p:strVal val="#ppt_w"/>
                                          </p:val>
                                        </p:tav>
                                      </p:tavLst>
                                    </p:anim>
                                    <p:anim calcmode="lin" valueType="num">
                                      <p:cBhvr>
                                        <p:cTn id="22" dur="500" fill="hold"/>
                                        <p:tgtEl>
                                          <p:spTgt spid="5632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6371"/>
                                        </p:tgtEl>
                                        <p:attrNameLst>
                                          <p:attrName>style.visibility</p:attrName>
                                        </p:attrNameLst>
                                      </p:cBhvr>
                                      <p:to>
                                        <p:strVal val="visible"/>
                                      </p:to>
                                    </p:set>
                                    <p:animEffect transition="in" filter="blinds(horizontal)">
                                      <p:cBhvr>
                                        <p:cTn id="27" dur="500"/>
                                        <p:tgtEl>
                                          <p:spTgt spid="56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372"/>
                                        </p:tgtEl>
                                        <p:attrNameLst>
                                          <p:attrName>style.visibility</p:attrName>
                                        </p:attrNameLst>
                                      </p:cBhvr>
                                      <p:to>
                                        <p:strVal val="visible"/>
                                      </p:to>
                                    </p:set>
                                    <p:animEffect transition="in" filter="blinds(horizontal)">
                                      <p:cBhvr>
                                        <p:cTn id="32" dur="500"/>
                                        <p:tgtEl>
                                          <p:spTgt spid="5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7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idx="1"/>
          </p:nvPr>
        </p:nvSpPr>
        <p:spPr>
          <a:xfrm>
            <a:off x="5219700" y="476250"/>
            <a:ext cx="3467100" cy="647700"/>
          </a:xfrm>
        </p:spPr>
        <p:txBody>
          <a:bodyPr/>
          <a:lstStyle/>
          <a:p>
            <a:pPr>
              <a:buFont typeface="Wingdings" panose="05000000000000000000" pitchFamily="2" charset="2"/>
              <a:buNone/>
            </a:pPr>
            <a:r>
              <a:rPr lang="ar-SA" altLang="en-US" sz="2400">
                <a:cs typeface="B Nazanin" panose="00000400000000000000" pitchFamily="2" charset="-78"/>
              </a:rPr>
              <a:t>چون </a:t>
            </a:r>
            <a:r>
              <a:rPr lang="en-US" altLang="en-US" sz="2400">
                <a:cs typeface="B Nazanin" panose="00000400000000000000" pitchFamily="2" charset="-78"/>
              </a:rPr>
              <a:t>X</a:t>
            </a:r>
            <a:r>
              <a:rPr lang="en-US" altLang="en-US" sz="2400" baseline="-25000">
                <a:cs typeface="B Nazanin" panose="00000400000000000000" pitchFamily="2" charset="-78"/>
              </a:rPr>
              <a:t>i</a:t>
            </a:r>
            <a:r>
              <a:rPr lang="fa-IR" altLang="en-US" sz="2400">
                <a:cs typeface="B Nazanin" panose="00000400000000000000" pitchFamily="2" charset="-78"/>
              </a:rPr>
              <a:t> </a:t>
            </a:r>
            <a:r>
              <a:rPr lang="ar-SA" altLang="en-US" sz="2400">
                <a:cs typeface="B Nazanin" panose="00000400000000000000" pitchFamily="2" charset="-78"/>
              </a:rPr>
              <a:t>ها مستقل و هم توزيع</a:t>
            </a:r>
            <a:r>
              <a:rPr lang="en-US" altLang="en-US" sz="2400">
                <a:cs typeface="B Nazanin" panose="00000400000000000000" pitchFamily="2" charset="-78"/>
              </a:rPr>
              <a:t> </a:t>
            </a:r>
            <a:r>
              <a:rPr lang="ar-SA" altLang="en-US" sz="2400">
                <a:cs typeface="B Nazanin" panose="00000400000000000000" pitchFamily="2" charset="-78"/>
              </a:rPr>
              <a:t>اند.</a:t>
            </a:r>
            <a:endParaRPr lang="en-US" altLang="en-US" sz="2400">
              <a:cs typeface="B Nazanin" panose="00000400000000000000" pitchFamily="2" charset="-78"/>
            </a:endParaRPr>
          </a:p>
        </p:txBody>
      </p:sp>
      <p:graphicFrame>
        <p:nvGraphicFramePr>
          <p:cNvPr id="252931" name="Object 3"/>
          <p:cNvGraphicFramePr>
            <a:graphicFrameLocks noChangeAspect="1"/>
          </p:cNvGraphicFramePr>
          <p:nvPr/>
        </p:nvGraphicFramePr>
        <p:xfrm>
          <a:off x="395288" y="476250"/>
          <a:ext cx="4824412" cy="1260475"/>
        </p:xfrm>
        <a:graphic>
          <a:graphicData uri="http://schemas.openxmlformats.org/presentationml/2006/ole">
            <mc:AlternateContent xmlns:mc="http://schemas.openxmlformats.org/markup-compatibility/2006">
              <mc:Choice xmlns:v="urn:schemas-microsoft-com:vml" Requires="v">
                <p:oleObj spid="_x0000_s252956" name="Equation" r:id="rId3" imgW="2298700" imgH="596900" progId="Equation.3">
                  <p:embed/>
                </p:oleObj>
              </mc:Choice>
              <mc:Fallback>
                <p:oleObj name="Equation" r:id="rId3" imgW="2298700" imgH="5969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76250"/>
                        <a:ext cx="4824412"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32" name="Rectangle 4"/>
          <p:cNvSpPr>
            <a:spLocks noChangeArrowheads="1"/>
          </p:cNvSpPr>
          <p:nvPr/>
        </p:nvSpPr>
        <p:spPr bwMode="auto">
          <a:xfrm>
            <a:off x="0" y="372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2933" name="Text Box 5"/>
          <p:cNvSpPr txBox="1">
            <a:spLocks noChangeArrowheads="1"/>
          </p:cNvSpPr>
          <p:nvPr/>
        </p:nvSpPr>
        <p:spPr bwMode="auto">
          <a:xfrm>
            <a:off x="323850" y="1773238"/>
            <a:ext cx="8424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cs typeface="B Nazanin" panose="00000400000000000000" pitchFamily="2" charset="-78"/>
              </a:rPr>
              <a:t>           </a:t>
            </a:r>
            <a:r>
              <a:rPr lang="ar-SA" altLang="en-US" sz="2400">
                <a:cs typeface="B Nazanin" panose="00000400000000000000" pitchFamily="2" charset="-78"/>
              </a:rPr>
              <a:t>تابع مولد گشتاورهاي متغير تصادفي نرمال با ميانگين </a:t>
            </a:r>
            <a:r>
              <a:rPr lang="fa-IR" altLang="en-US" sz="2400">
                <a:cs typeface="B Nazanin" panose="00000400000000000000" pitchFamily="2" charset="-78"/>
              </a:rPr>
              <a:t> </a:t>
            </a:r>
            <a:r>
              <a:rPr lang="ar-SA" altLang="en-US" sz="2400">
                <a:cs typeface="B Nazanin" panose="00000400000000000000" pitchFamily="2" charset="-78"/>
              </a:rPr>
              <a:t>و واريانس</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r>
              <a:rPr lang="ar-SA" altLang="en-US" sz="2400">
                <a:cs typeface="B Nazanin" panose="00000400000000000000" pitchFamily="2" charset="-78"/>
              </a:rPr>
              <a:t>از اينكه </a:t>
            </a:r>
            <a:r>
              <a:rPr lang="fa-IR" altLang="en-US" sz="2400">
                <a:cs typeface="B Nazanin" panose="00000400000000000000" pitchFamily="2" charset="-78"/>
              </a:rPr>
              <a:t> </a:t>
            </a:r>
            <a:r>
              <a:rPr lang="ar-SA" altLang="en-US" sz="2400">
                <a:cs typeface="B Nazanin" panose="00000400000000000000" pitchFamily="2" charset="-78"/>
              </a:rPr>
              <a:t>يك تركيب خطي از </a:t>
            </a:r>
            <a:r>
              <a:rPr lang="fa-IR" altLang="en-US" sz="2400">
                <a:cs typeface="B Nazanin" panose="00000400000000000000" pitchFamily="2" charset="-78"/>
              </a:rPr>
              <a:t> </a:t>
            </a:r>
            <a:r>
              <a:rPr lang="ar-SA" altLang="en-US" sz="2400">
                <a:cs typeface="B Nazanin" panose="00000400000000000000" pitchFamily="2" charset="-78"/>
              </a:rPr>
              <a:t>ها و </a:t>
            </a:r>
            <a:r>
              <a:rPr lang="fa-IR" altLang="en-US" sz="2400">
                <a:cs typeface="B Nazanin" panose="00000400000000000000" pitchFamily="2" charset="-78"/>
              </a:rPr>
              <a:t> </a:t>
            </a:r>
            <a:r>
              <a:rPr lang="ar-SA" altLang="en-US" sz="2400">
                <a:cs typeface="B Nazanin" panose="00000400000000000000" pitchFamily="2" charset="-78"/>
              </a:rPr>
              <a:t>ها از هم مستقل­اند، اميد رياضي و واريانس مستقيماً به صورت زير نيز محاسبه مي</a:t>
            </a:r>
            <a:r>
              <a:rPr lang="en-US" altLang="en-US" sz="2400">
                <a:cs typeface="B Nazanin" panose="00000400000000000000" pitchFamily="2" charset="-78"/>
              </a:rPr>
              <a:t> </a:t>
            </a:r>
            <a:r>
              <a:rPr lang="ar-SA" altLang="en-US" sz="2400">
                <a:cs typeface="B Nazanin" panose="00000400000000000000" pitchFamily="2" charset="-78"/>
              </a:rPr>
              <a:t>شود.</a:t>
            </a:r>
            <a:r>
              <a:rPr lang="en-US" altLang="en-US" sz="2400">
                <a:cs typeface="B Nazanin" panose="00000400000000000000" pitchFamily="2" charset="-78"/>
              </a:rPr>
              <a:t> </a:t>
            </a:r>
          </a:p>
        </p:txBody>
      </p:sp>
      <p:sp>
        <p:nvSpPr>
          <p:cNvPr id="252934" name="Rectangle 6"/>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2935" name="Object 7"/>
          <p:cNvGraphicFramePr>
            <a:graphicFrameLocks noChangeAspect="1"/>
          </p:cNvGraphicFramePr>
          <p:nvPr/>
        </p:nvGraphicFramePr>
        <p:xfrm>
          <a:off x="7812088" y="1416050"/>
          <a:ext cx="1008062" cy="690563"/>
        </p:xfrm>
        <a:graphic>
          <a:graphicData uri="http://schemas.openxmlformats.org/presentationml/2006/ole">
            <mc:AlternateContent xmlns:mc="http://schemas.openxmlformats.org/markup-compatibility/2006">
              <mc:Choice xmlns:v="urn:schemas-microsoft-com:vml" Requires="v">
                <p:oleObj spid="_x0000_s252957" name="Equation" r:id="rId5" imgW="482391" imgH="330057" progId="Equation.3">
                  <p:embed/>
                </p:oleObj>
              </mc:Choice>
              <mc:Fallback>
                <p:oleObj name="Equation" r:id="rId5" imgW="482391" imgH="330057"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88" y="1416050"/>
                        <a:ext cx="100806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36" name="Rectangle 8"/>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2937" name="Text Box 9"/>
          <p:cNvSpPr txBox="1">
            <a:spLocks noChangeArrowheads="1"/>
          </p:cNvSpPr>
          <p:nvPr/>
        </p:nvSpPr>
        <p:spPr bwMode="auto">
          <a:xfrm>
            <a:off x="684213" y="3284538"/>
            <a:ext cx="792003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800" b="1">
                <a:solidFill>
                  <a:srgbClr val="990000"/>
                </a:solidFill>
                <a:cs typeface="B Nazanin" panose="00000400000000000000" pitchFamily="2" charset="-78"/>
              </a:rPr>
              <a:t>لم 4-</a:t>
            </a:r>
            <a:r>
              <a:rPr lang="fa-IR" altLang="en-US" sz="2800" b="1">
                <a:solidFill>
                  <a:srgbClr val="990000"/>
                </a:solidFill>
                <a:cs typeface="B Nazanin" panose="00000400000000000000" pitchFamily="2" charset="-78"/>
              </a:rPr>
              <a:t>3</a:t>
            </a:r>
            <a:r>
              <a:rPr lang="ar-SA" altLang="en-US" sz="2400" b="1">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اگر شرايط قضيه 4-</a:t>
            </a:r>
            <a:r>
              <a:rPr lang="fa-IR" altLang="en-US" sz="2400">
                <a:cs typeface="B Nazanin" panose="00000400000000000000" pitchFamily="2" charset="-78"/>
              </a:rPr>
              <a:t>2  </a:t>
            </a:r>
            <a:r>
              <a:rPr lang="ar-SA" altLang="en-US" sz="2400">
                <a:cs typeface="B Nazanin" panose="00000400000000000000" pitchFamily="2" charset="-78"/>
              </a:rPr>
              <a:t>برقرار باشد متغير</a:t>
            </a:r>
            <a:r>
              <a:rPr lang="fa-IR" altLang="en-US" sz="2400">
                <a:cs typeface="B Nazanin" panose="00000400000000000000" pitchFamily="2" charset="-78"/>
              </a:rPr>
              <a:t>                </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داراي توزيع نرمال استاندارد است.</a:t>
            </a:r>
            <a:r>
              <a:rPr lang="en-US" altLang="en-US" sz="2400">
                <a:cs typeface="B Nazanin" panose="00000400000000000000" pitchFamily="2" charset="-78"/>
              </a:rPr>
              <a:t> </a:t>
            </a:r>
          </a:p>
        </p:txBody>
      </p:sp>
      <p:sp>
        <p:nvSpPr>
          <p:cNvPr id="252938" name="Rectangle 10"/>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2939" name="Object 11"/>
          <p:cNvGraphicFramePr>
            <a:graphicFrameLocks noChangeAspect="1"/>
          </p:cNvGraphicFramePr>
          <p:nvPr/>
        </p:nvGraphicFramePr>
        <p:xfrm>
          <a:off x="2484438" y="3195638"/>
          <a:ext cx="1150937" cy="1025525"/>
        </p:xfrm>
        <a:graphic>
          <a:graphicData uri="http://schemas.openxmlformats.org/presentationml/2006/ole">
            <mc:AlternateContent xmlns:mc="http://schemas.openxmlformats.org/markup-compatibility/2006">
              <mc:Choice xmlns:v="urn:schemas-microsoft-com:vml" Requires="v">
                <p:oleObj spid="_x0000_s252958" name="Equation" r:id="rId7" imgW="609336" imgH="545863" progId="Equation.3">
                  <p:embed/>
                </p:oleObj>
              </mc:Choice>
              <mc:Fallback>
                <p:oleObj name="Equation" r:id="rId7" imgW="609336" imgH="545863"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3195638"/>
                        <a:ext cx="1150937"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40" name="Rectangle 12"/>
          <p:cNvSpPr>
            <a:spLocks noChangeArrowheads="1"/>
          </p:cNvSpPr>
          <p:nvPr/>
        </p:nvSpPr>
        <p:spPr bwMode="auto">
          <a:xfrm>
            <a:off x="0" y="3081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2941" name="Object 13"/>
          <p:cNvGraphicFramePr>
            <a:graphicFrameLocks noChangeAspect="1"/>
          </p:cNvGraphicFramePr>
          <p:nvPr/>
        </p:nvGraphicFramePr>
        <p:xfrm>
          <a:off x="611188" y="3933825"/>
          <a:ext cx="5616575" cy="1366838"/>
        </p:xfrm>
        <a:graphic>
          <a:graphicData uri="http://schemas.openxmlformats.org/presentationml/2006/ole">
            <mc:AlternateContent xmlns:mc="http://schemas.openxmlformats.org/markup-compatibility/2006">
              <mc:Choice xmlns:v="urn:schemas-microsoft-com:vml" Requires="v">
                <p:oleObj spid="_x0000_s252959" name="Equation" r:id="rId9" imgW="3441700" imgH="838200" progId="Equation.3">
                  <p:embed/>
                </p:oleObj>
              </mc:Choice>
              <mc:Fallback>
                <p:oleObj name="Equation" r:id="rId9" imgW="3441700" imgH="8382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3933825"/>
                        <a:ext cx="5616575" cy="1366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42" name="Rectangle 14"/>
          <p:cNvSpPr>
            <a:spLocks noChangeArrowheads="1"/>
          </p:cNvSpPr>
          <p:nvPr/>
        </p:nvSpPr>
        <p:spPr bwMode="auto">
          <a:xfrm>
            <a:off x="0" y="3776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2943" name="Rectangle 15"/>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2944" name="Object 16"/>
          <p:cNvGraphicFramePr>
            <a:graphicFrameLocks noChangeAspect="1"/>
          </p:cNvGraphicFramePr>
          <p:nvPr/>
        </p:nvGraphicFramePr>
        <p:xfrm>
          <a:off x="3852863" y="4941888"/>
          <a:ext cx="5111750" cy="1816100"/>
        </p:xfrm>
        <a:graphic>
          <a:graphicData uri="http://schemas.openxmlformats.org/presentationml/2006/ole">
            <mc:AlternateContent xmlns:mc="http://schemas.openxmlformats.org/markup-compatibility/2006">
              <mc:Choice xmlns:v="urn:schemas-microsoft-com:vml" Requires="v">
                <p:oleObj spid="_x0000_s252960" name="Equation" r:id="rId11" imgW="3009900" imgH="1066800" progId="Equation.3">
                  <p:embed/>
                </p:oleObj>
              </mc:Choice>
              <mc:Fallback>
                <p:oleObj name="Equation" r:id="rId11" imgW="3009900" imgH="106680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2863" y="4941888"/>
                        <a:ext cx="511175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945" name="Rectangle 17"/>
          <p:cNvSpPr>
            <a:spLocks noChangeArrowheads="1"/>
          </p:cNvSpPr>
          <p:nvPr/>
        </p:nvSpPr>
        <p:spPr bwMode="auto">
          <a:xfrm>
            <a:off x="0" y="3890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Effect transition="in" filter="diamond(in)">
                                      <p:cBhvr>
                                        <p:cTn id="7" dur="2000"/>
                                        <p:tgtEl>
                                          <p:spTgt spid="252930">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52931"/>
                                        </p:tgtEl>
                                        <p:attrNameLst>
                                          <p:attrName>style.visibility</p:attrName>
                                        </p:attrNameLst>
                                      </p:cBhvr>
                                      <p:to>
                                        <p:strVal val="visible"/>
                                      </p:to>
                                    </p:set>
                                    <p:animEffect transition="in" filter="diamond(in)">
                                      <p:cBhvr>
                                        <p:cTn id="10" dur="2000"/>
                                        <p:tgtEl>
                                          <p:spTgt spid="252931"/>
                                        </p:tgtEl>
                                      </p:cBhvr>
                                    </p:animEffect>
                                  </p:childTnLst>
                                </p:cTn>
                              </p:par>
                              <p:par>
                                <p:cTn id="11" presetID="8" presetClass="entr" presetSubtype="16" fill="hold" nodeType="withEffect">
                                  <p:stCondLst>
                                    <p:cond delay="0"/>
                                  </p:stCondLst>
                                  <p:childTnLst>
                                    <p:set>
                                      <p:cBhvr>
                                        <p:cTn id="12" dur="1" fill="hold">
                                          <p:stCondLst>
                                            <p:cond delay="0"/>
                                          </p:stCondLst>
                                        </p:cTn>
                                        <p:tgtEl>
                                          <p:spTgt spid="252935"/>
                                        </p:tgtEl>
                                        <p:attrNameLst>
                                          <p:attrName>style.visibility</p:attrName>
                                        </p:attrNameLst>
                                      </p:cBhvr>
                                      <p:to>
                                        <p:strVal val="visible"/>
                                      </p:to>
                                    </p:set>
                                    <p:animEffect transition="in" filter="diamond(in)">
                                      <p:cBhvr>
                                        <p:cTn id="13" dur="2000"/>
                                        <p:tgtEl>
                                          <p:spTgt spid="25293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52933"/>
                                        </p:tgtEl>
                                        <p:attrNameLst>
                                          <p:attrName>style.visibility</p:attrName>
                                        </p:attrNameLst>
                                      </p:cBhvr>
                                      <p:to>
                                        <p:strVal val="visible"/>
                                      </p:to>
                                    </p:set>
                                    <p:animEffect transition="in" filter="diamond(in)">
                                      <p:cBhvr>
                                        <p:cTn id="16" dur="2000"/>
                                        <p:tgtEl>
                                          <p:spTgt spid="2529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52937"/>
                                        </p:tgtEl>
                                        <p:attrNameLst>
                                          <p:attrName>style.visibility</p:attrName>
                                        </p:attrNameLst>
                                      </p:cBhvr>
                                      <p:to>
                                        <p:strVal val="visible"/>
                                      </p:to>
                                    </p:set>
                                    <p:animEffect transition="in" filter="diamond(in)">
                                      <p:cBhvr>
                                        <p:cTn id="21" dur="2000"/>
                                        <p:tgtEl>
                                          <p:spTgt spid="252937"/>
                                        </p:tgtEl>
                                      </p:cBhvr>
                                    </p:animEffect>
                                  </p:childTnLst>
                                </p:cTn>
                              </p:par>
                              <p:par>
                                <p:cTn id="22" presetID="8" presetClass="entr" presetSubtype="16" fill="hold" nodeType="withEffect">
                                  <p:stCondLst>
                                    <p:cond delay="0"/>
                                  </p:stCondLst>
                                  <p:childTnLst>
                                    <p:set>
                                      <p:cBhvr>
                                        <p:cTn id="23" dur="1" fill="hold">
                                          <p:stCondLst>
                                            <p:cond delay="0"/>
                                          </p:stCondLst>
                                        </p:cTn>
                                        <p:tgtEl>
                                          <p:spTgt spid="252939"/>
                                        </p:tgtEl>
                                        <p:attrNameLst>
                                          <p:attrName>style.visibility</p:attrName>
                                        </p:attrNameLst>
                                      </p:cBhvr>
                                      <p:to>
                                        <p:strVal val="visible"/>
                                      </p:to>
                                    </p:set>
                                    <p:animEffect transition="in" filter="diamond(in)">
                                      <p:cBhvr>
                                        <p:cTn id="24" dur="2000"/>
                                        <p:tgtEl>
                                          <p:spTgt spid="252939"/>
                                        </p:tgtEl>
                                      </p:cBhvr>
                                    </p:animEffect>
                                  </p:childTnLst>
                                </p:cTn>
                              </p:par>
                              <p:par>
                                <p:cTn id="25" presetID="8" presetClass="entr" presetSubtype="16" fill="hold" nodeType="withEffect">
                                  <p:stCondLst>
                                    <p:cond delay="0"/>
                                  </p:stCondLst>
                                  <p:childTnLst>
                                    <p:set>
                                      <p:cBhvr>
                                        <p:cTn id="26" dur="1" fill="hold">
                                          <p:stCondLst>
                                            <p:cond delay="0"/>
                                          </p:stCondLst>
                                        </p:cTn>
                                        <p:tgtEl>
                                          <p:spTgt spid="252941"/>
                                        </p:tgtEl>
                                        <p:attrNameLst>
                                          <p:attrName>style.visibility</p:attrName>
                                        </p:attrNameLst>
                                      </p:cBhvr>
                                      <p:to>
                                        <p:strVal val="visible"/>
                                      </p:to>
                                    </p:set>
                                    <p:animEffect transition="in" filter="diamond(in)">
                                      <p:cBhvr>
                                        <p:cTn id="27" dur="2000"/>
                                        <p:tgtEl>
                                          <p:spTgt spid="252941"/>
                                        </p:tgtEl>
                                      </p:cBhvr>
                                    </p:animEffect>
                                  </p:childTnLst>
                                </p:cTn>
                              </p:par>
                              <p:par>
                                <p:cTn id="28" presetID="8" presetClass="entr" presetSubtype="16" fill="hold" nodeType="withEffect">
                                  <p:stCondLst>
                                    <p:cond delay="0"/>
                                  </p:stCondLst>
                                  <p:childTnLst>
                                    <p:set>
                                      <p:cBhvr>
                                        <p:cTn id="29" dur="1" fill="hold">
                                          <p:stCondLst>
                                            <p:cond delay="0"/>
                                          </p:stCondLst>
                                        </p:cTn>
                                        <p:tgtEl>
                                          <p:spTgt spid="252944"/>
                                        </p:tgtEl>
                                        <p:attrNameLst>
                                          <p:attrName>style.visibility</p:attrName>
                                        </p:attrNameLst>
                                      </p:cBhvr>
                                      <p:to>
                                        <p:strVal val="visible"/>
                                      </p:to>
                                    </p:set>
                                    <p:animEffect transition="in" filter="diamond(in)">
                                      <p:cBhvr>
                                        <p:cTn id="30" dur="2000"/>
                                        <p:tgtEl>
                                          <p:spTgt spid="252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P spid="252933" grpId="0"/>
      <p:bldP spid="25293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929188" y="273050"/>
            <a:ext cx="3752850" cy="1143000"/>
          </a:xfrm>
        </p:spPr>
        <p:txBody>
          <a:bodyPr/>
          <a:lstStyle/>
          <a:p>
            <a:pPr algn="r"/>
            <a:r>
              <a:rPr lang="fa-IR" altLang="en-US" sz="3600">
                <a:cs typeface="B Titr" panose="00000700000000000000" pitchFamily="2" charset="-78"/>
              </a:rPr>
              <a:t>5 - </a:t>
            </a:r>
            <a:r>
              <a:rPr lang="ar-SA" altLang="en-US" sz="3600">
                <a:cs typeface="B Titr" panose="00000700000000000000" pitchFamily="2" charset="-78"/>
              </a:rPr>
              <a:t>قضيه حد مركزي</a:t>
            </a:r>
            <a:r>
              <a:rPr lang="en-US" altLang="en-US" sz="3600">
                <a:cs typeface="B Titr" panose="00000700000000000000" pitchFamily="2" charset="-78"/>
              </a:rPr>
              <a:t> </a:t>
            </a:r>
          </a:p>
        </p:txBody>
      </p:sp>
      <p:sp>
        <p:nvSpPr>
          <p:cNvPr id="253955" name="Rectangle 3"/>
          <p:cNvSpPr>
            <a:spLocks noGrp="1" noChangeArrowheads="1"/>
          </p:cNvSpPr>
          <p:nvPr>
            <p:ph idx="1"/>
          </p:nvPr>
        </p:nvSpPr>
        <p:spPr>
          <a:xfrm>
            <a:off x="323850" y="1981200"/>
            <a:ext cx="8569325" cy="1735138"/>
          </a:xfrm>
        </p:spPr>
        <p:txBody>
          <a:bodyPr/>
          <a:lstStyle/>
          <a:p>
            <a:pPr>
              <a:buFont typeface="Wingdings" panose="05000000000000000000" pitchFamily="2" charset="2"/>
              <a:buNone/>
            </a:pPr>
            <a:r>
              <a:rPr lang="ar-SA" altLang="en-US" sz="2400">
                <a:cs typeface="B Nazanin" panose="00000400000000000000" pitchFamily="2" charset="-78"/>
              </a:rPr>
              <a:t>اگر</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ميانگين نمونه تصادفي </a:t>
            </a:r>
            <a:r>
              <a:rPr lang="en-US" altLang="en-US" sz="2400">
                <a:cs typeface="B Nazanin" panose="00000400000000000000" pitchFamily="2" charset="-78"/>
              </a:rPr>
              <a:t>X</a:t>
            </a:r>
            <a:r>
              <a:rPr lang="en-US" altLang="en-US" sz="2400" baseline="-25000">
                <a:cs typeface="B Nazanin" panose="00000400000000000000" pitchFamily="2" charset="-78"/>
              </a:rPr>
              <a:t>n</a:t>
            </a:r>
            <a:r>
              <a:rPr lang="en-US" altLang="en-US" sz="2400">
                <a:cs typeface="B Nazanin" panose="00000400000000000000" pitchFamily="2" charset="-78"/>
              </a:rPr>
              <a:t>,…,X</a:t>
            </a:r>
            <a:r>
              <a:rPr lang="en-US" altLang="en-US" sz="2400" baseline="-25000">
                <a:cs typeface="B Nazanin" panose="00000400000000000000" pitchFamily="2" charset="-78"/>
              </a:rPr>
              <a:t>2</a:t>
            </a:r>
            <a:r>
              <a:rPr lang="en-US" altLang="en-US" sz="2400">
                <a:cs typeface="B Nazanin" panose="00000400000000000000" pitchFamily="2" charset="-78"/>
              </a:rPr>
              <a:t>,X</a:t>
            </a:r>
            <a:r>
              <a:rPr lang="en-US" altLang="en-US" sz="2400" baseline="-25000">
                <a:cs typeface="B Nazanin" panose="00000400000000000000" pitchFamily="2" charset="-78"/>
              </a:rPr>
              <a:t>1</a:t>
            </a:r>
            <a:r>
              <a:rPr lang="fa-IR" altLang="en-US" sz="2400">
                <a:cs typeface="B Nazanin" panose="00000400000000000000" pitchFamily="2" charset="-78"/>
              </a:rPr>
              <a:t> </a:t>
            </a:r>
            <a:r>
              <a:rPr lang="ar-SA" altLang="en-US" sz="2400">
                <a:cs typeface="B Nazanin" panose="00000400000000000000" pitchFamily="2" charset="-78"/>
              </a:rPr>
              <a:t>از توزيعي (جامعه</a:t>
            </a:r>
            <a:r>
              <a:rPr lang="en-US" altLang="en-US" sz="2400">
                <a:cs typeface="B Nazanin" panose="00000400000000000000" pitchFamily="2" charset="-78"/>
              </a:rPr>
              <a:t> </a:t>
            </a:r>
            <a:r>
              <a:rPr lang="ar-SA" altLang="en-US" sz="2400">
                <a:cs typeface="B Nazanin" panose="00000400000000000000" pitchFamily="2" charset="-78"/>
              </a:rPr>
              <a:t>اي) با ميانگين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واريانس متناهي</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en-US" altLang="en-US" sz="2400">
                <a:cs typeface="B Nazanin" panose="00000400000000000000" pitchFamily="2" charset="-78"/>
                <a:sym typeface="Symbol" panose="05050102010706020507" pitchFamily="18" charset="2"/>
              </a:rPr>
              <a:t>&lt;   </a:t>
            </a:r>
            <a:r>
              <a:rPr lang="fa-IR" altLang="en-US" sz="2400">
                <a:cs typeface="B Nazanin" panose="00000400000000000000" pitchFamily="2" charset="-78"/>
              </a:rPr>
              <a:t> </a:t>
            </a:r>
            <a:r>
              <a:rPr lang="ar-SA" altLang="en-US" sz="2400">
                <a:cs typeface="B Nazanin" panose="00000400000000000000" pitchFamily="2" charset="-78"/>
              </a:rPr>
              <a:t>باشند آنگاه توزيع متغير تصادفي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ميل مي</a:t>
            </a:r>
            <a:r>
              <a:rPr lang="en-US" altLang="en-US" sz="2400">
                <a:cs typeface="B Nazanin" panose="00000400000000000000" pitchFamily="2" charset="-78"/>
              </a:rPr>
              <a:t> </a:t>
            </a:r>
            <a:r>
              <a:rPr lang="ar-SA" altLang="en-US" sz="2400">
                <a:cs typeface="B Nazanin" panose="00000400000000000000" pitchFamily="2" charset="-78"/>
              </a:rPr>
              <a:t>كند به توزيع نرمال استاندارد اگر</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اين قضيه با استفاده از تابع مولد گشتاورها به راحتي اثبات مي</a:t>
            </a:r>
            <a:r>
              <a:rPr lang="en-US" altLang="en-US" sz="2400">
                <a:cs typeface="B Nazanin" panose="00000400000000000000" pitchFamily="2" charset="-78"/>
              </a:rPr>
              <a:t> </a:t>
            </a:r>
            <a:r>
              <a:rPr lang="ar-SA" altLang="en-US" sz="2400">
                <a:cs typeface="B Nazanin" panose="00000400000000000000" pitchFamily="2" charset="-78"/>
              </a:rPr>
              <a:t>شود. </a:t>
            </a:r>
            <a:endParaRPr lang="en-US" altLang="en-US" sz="2400">
              <a:cs typeface="B Nazanin" panose="00000400000000000000" pitchFamily="2" charset="-78"/>
            </a:endParaRPr>
          </a:p>
        </p:txBody>
      </p:sp>
      <p:graphicFrame>
        <p:nvGraphicFramePr>
          <p:cNvPr id="253956" name="Object 4"/>
          <p:cNvGraphicFramePr>
            <a:graphicFrameLocks noChangeAspect="1"/>
          </p:cNvGraphicFramePr>
          <p:nvPr/>
        </p:nvGraphicFramePr>
        <p:xfrm>
          <a:off x="8251825" y="1916113"/>
          <a:ext cx="319088" cy="360362"/>
        </p:xfrm>
        <a:graphic>
          <a:graphicData uri="http://schemas.openxmlformats.org/presentationml/2006/ole">
            <mc:AlternateContent xmlns:mc="http://schemas.openxmlformats.org/markup-compatibility/2006">
              <mc:Choice xmlns:v="urn:schemas-microsoft-com:vml" Requires="v">
                <p:oleObj spid="_x0000_s253975" name="Equation" r:id="rId3" imgW="177569" imgH="202936" progId="Equation.3">
                  <p:embed/>
                </p:oleObj>
              </mc:Choice>
              <mc:Fallback>
                <p:oleObj name="Equation" r:id="rId3" imgW="177569" imgH="20293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825" y="1916113"/>
                        <a:ext cx="319088"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3957" name="Rectangle 5"/>
          <p:cNvSpPr>
            <a:spLocks noChangeArrowheads="1"/>
          </p:cNvSpPr>
          <p:nvPr/>
        </p:nvSpPr>
        <p:spPr bwMode="auto">
          <a:xfrm>
            <a:off x="0" y="336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3958" name="Object 6"/>
          <p:cNvGraphicFramePr>
            <a:graphicFrameLocks noChangeAspect="1"/>
          </p:cNvGraphicFramePr>
          <p:nvPr/>
        </p:nvGraphicFramePr>
        <p:xfrm>
          <a:off x="6732588" y="2420938"/>
          <a:ext cx="288925" cy="234950"/>
        </p:xfrm>
        <a:graphic>
          <a:graphicData uri="http://schemas.openxmlformats.org/presentationml/2006/ole">
            <mc:AlternateContent xmlns:mc="http://schemas.openxmlformats.org/markup-compatibility/2006">
              <mc:Choice xmlns:v="urn:schemas-microsoft-com:vml" Requires="v">
                <p:oleObj spid="_x0000_s253976" name="Equation" r:id="rId5" imgW="152202" imgH="126835" progId="Equation.3">
                  <p:embed/>
                </p:oleObj>
              </mc:Choice>
              <mc:Fallback>
                <p:oleObj name="Equation" r:id="rId5" imgW="152202" imgH="126835"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2420938"/>
                        <a:ext cx="288925"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3959" name="Rectangle 7"/>
          <p:cNvSpPr>
            <a:spLocks noChangeArrowheads="1"/>
          </p:cNvSpPr>
          <p:nvPr/>
        </p:nvSpPr>
        <p:spPr bwMode="auto">
          <a:xfrm>
            <a:off x="0" y="3490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96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3961" name="Object 9"/>
          <p:cNvGraphicFramePr>
            <a:graphicFrameLocks noChangeAspect="1"/>
          </p:cNvGraphicFramePr>
          <p:nvPr/>
        </p:nvGraphicFramePr>
        <p:xfrm>
          <a:off x="2195513" y="2276475"/>
          <a:ext cx="1081087" cy="936625"/>
        </p:xfrm>
        <a:graphic>
          <a:graphicData uri="http://schemas.openxmlformats.org/presentationml/2006/ole">
            <mc:AlternateContent xmlns:mc="http://schemas.openxmlformats.org/markup-compatibility/2006">
              <mc:Choice xmlns:v="urn:schemas-microsoft-com:vml" Requires="v">
                <p:oleObj spid="_x0000_s253977" name="Equation" r:id="rId7" imgW="723586" imgH="634725" progId="Equation.3">
                  <p:embed/>
                </p:oleObj>
              </mc:Choice>
              <mc:Fallback>
                <p:oleObj name="Equation" r:id="rId7" imgW="723586" imgH="634725"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2276475"/>
                        <a:ext cx="10810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3962" name="Rectangle 10"/>
          <p:cNvSpPr>
            <a:spLocks noChangeArrowheads="1"/>
          </p:cNvSpPr>
          <p:nvPr/>
        </p:nvSpPr>
        <p:spPr bwMode="auto">
          <a:xfrm>
            <a:off x="0" y="49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3963" name="Object 11"/>
          <p:cNvGraphicFramePr>
            <a:graphicFrameLocks noChangeAspect="1"/>
          </p:cNvGraphicFramePr>
          <p:nvPr/>
        </p:nvGraphicFramePr>
        <p:xfrm>
          <a:off x="5267325" y="2852738"/>
          <a:ext cx="817563" cy="255587"/>
        </p:xfrm>
        <a:graphic>
          <a:graphicData uri="http://schemas.openxmlformats.org/presentationml/2006/ole">
            <mc:AlternateContent xmlns:mc="http://schemas.openxmlformats.org/markup-compatibility/2006">
              <mc:Choice xmlns:v="urn:schemas-microsoft-com:vml" Requires="v">
                <p:oleObj spid="_x0000_s253978" name="Equation" r:id="rId9" imgW="457200" imgH="139700" progId="Equation.3">
                  <p:embed/>
                </p:oleObj>
              </mc:Choice>
              <mc:Fallback>
                <p:oleObj name="Equation" r:id="rId9" imgW="457200" imgH="1397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7325" y="2852738"/>
                        <a:ext cx="817563"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3964" name="Rectangle 12"/>
          <p:cNvSpPr>
            <a:spLocks noChangeArrowheads="1"/>
          </p:cNvSpPr>
          <p:nvPr/>
        </p:nvSpPr>
        <p:spPr bwMode="auto">
          <a:xfrm>
            <a:off x="0" y="3500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3965" name="Rectangle 13"/>
          <p:cNvSpPr>
            <a:spLocks noChangeArrowheads="1"/>
          </p:cNvSpPr>
          <p:nvPr/>
        </p:nvSpPr>
        <p:spPr bwMode="auto">
          <a:xfrm>
            <a:off x="1979613" y="3716338"/>
            <a:ext cx="68516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fa-IR" altLang="en-US" sz="3600">
                <a:cs typeface="B Titr" panose="00000700000000000000" pitchFamily="2" charset="-78"/>
              </a:rPr>
              <a:t>6</a:t>
            </a:r>
            <a:r>
              <a:rPr lang="en-US" altLang="en-US" sz="3600">
                <a:cs typeface="B Titr" panose="00000700000000000000" pitchFamily="2" charset="-78"/>
              </a:rPr>
              <a:t>-</a:t>
            </a:r>
            <a:r>
              <a:rPr lang="fa-IR" altLang="en-US" sz="3600">
                <a:cs typeface="B Titr" panose="00000700000000000000" pitchFamily="2" charset="-78"/>
              </a:rPr>
              <a:t> </a:t>
            </a:r>
            <a:r>
              <a:rPr lang="ar-SA" altLang="en-US" sz="3600">
                <a:cs typeface="B Titr" panose="00000700000000000000" pitchFamily="2" charset="-78"/>
              </a:rPr>
              <a:t>تقريب نرمال براي توزيع دوجمله</a:t>
            </a:r>
            <a:r>
              <a:rPr lang="en-US" altLang="en-US" sz="3600">
                <a:cs typeface="B Titr" panose="00000700000000000000" pitchFamily="2" charset="-78"/>
              </a:rPr>
              <a:t> </a:t>
            </a:r>
            <a:r>
              <a:rPr lang="ar-SA" altLang="en-US" sz="3600">
                <a:cs typeface="B Titr" panose="00000700000000000000" pitchFamily="2" charset="-78"/>
              </a:rPr>
              <a:t>اي </a:t>
            </a:r>
            <a:endParaRPr lang="en-US" altLang="en-US" sz="3600">
              <a:cs typeface="B Titr" panose="00000700000000000000" pitchFamily="2" charset="-78"/>
            </a:endParaRPr>
          </a:p>
        </p:txBody>
      </p:sp>
      <p:sp>
        <p:nvSpPr>
          <p:cNvPr id="253966" name="Text Box 14"/>
          <p:cNvSpPr txBox="1">
            <a:spLocks noChangeArrowheads="1"/>
          </p:cNvSpPr>
          <p:nvPr/>
        </p:nvSpPr>
        <p:spPr bwMode="auto">
          <a:xfrm>
            <a:off x="468313" y="4652963"/>
            <a:ext cx="84248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در توزيع دوجمله</a:t>
            </a:r>
            <a:r>
              <a:rPr lang="en-US" altLang="en-US" sz="2400">
                <a:cs typeface="B Nazanin" panose="00000400000000000000" pitchFamily="2" charset="-78"/>
              </a:rPr>
              <a:t> </a:t>
            </a:r>
            <a:r>
              <a:rPr lang="ar-SA" altLang="en-US" sz="2400">
                <a:cs typeface="B Nazanin" panose="00000400000000000000" pitchFamily="2" charset="-78"/>
              </a:rPr>
              <a:t>اي با پارامترهاي </a:t>
            </a:r>
            <a:r>
              <a:rPr lang="en-US" altLang="en-US" sz="2400">
                <a:cs typeface="B Nazanin" panose="00000400000000000000" pitchFamily="2" charset="-78"/>
              </a:rPr>
              <a:t>n</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p</a:t>
            </a:r>
            <a:r>
              <a:rPr lang="fa-IR" altLang="en-US" sz="2400">
                <a:cs typeface="B Nazanin" panose="00000400000000000000" pitchFamily="2" charset="-78"/>
              </a:rPr>
              <a:t> </a:t>
            </a:r>
            <a:r>
              <a:rPr lang="ar-SA" altLang="en-US" sz="2400">
                <a:cs typeface="B Nazanin" panose="00000400000000000000" pitchFamily="2" charset="-78"/>
              </a:rPr>
              <a:t>براي </a:t>
            </a:r>
            <a:r>
              <a:rPr lang="en-US" altLang="en-US" sz="2400">
                <a:cs typeface="B Nazanin" panose="00000400000000000000" pitchFamily="2" charset="-78"/>
              </a:rPr>
              <a:t>n</a:t>
            </a:r>
            <a:r>
              <a:rPr lang="ar-SA" altLang="en-US" sz="2400">
                <a:cs typeface="B Nazanin" panose="00000400000000000000" pitchFamily="2" charset="-78"/>
              </a:rPr>
              <a:t>هاي بزرگ محاسبه احتمال گاهي اوقات با استفاده از جدول ضميمه (1) خسته كننده و گاهي ممكن است جدولي با چنين </a:t>
            </a:r>
            <a:r>
              <a:rPr lang="en-US" altLang="en-US" sz="2400">
                <a:cs typeface="B Nazanin" panose="00000400000000000000" pitchFamily="2" charset="-78"/>
              </a:rPr>
              <a:t>n</a:t>
            </a:r>
            <a:r>
              <a:rPr lang="ar-SA" altLang="en-US" sz="2400">
                <a:cs typeface="B Nazanin" panose="00000400000000000000" pitchFamily="2" charset="-78"/>
              </a:rPr>
              <a:t>اي در دسترس نباشد.</a:t>
            </a:r>
            <a:r>
              <a:rPr lang="en-US" altLang="en-US" sz="2400">
                <a:cs typeface="B Nazanin" panose="00000400000000000000"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3954"/>
                                        </p:tgtEl>
                                        <p:attrNameLst>
                                          <p:attrName>style.visibility</p:attrName>
                                        </p:attrNameLst>
                                      </p:cBhvr>
                                      <p:to>
                                        <p:strVal val="visible"/>
                                      </p:to>
                                    </p:set>
                                    <p:animEffect transition="in" filter="diamond(in)">
                                      <p:cBhvr>
                                        <p:cTn id="7" dur="2000"/>
                                        <p:tgtEl>
                                          <p:spTgt spid="253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3955">
                                            <p:txEl>
                                              <p:pRg st="0" end="0"/>
                                            </p:txEl>
                                          </p:spTgt>
                                        </p:tgtEl>
                                        <p:attrNameLst>
                                          <p:attrName>style.visibility</p:attrName>
                                        </p:attrNameLst>
                                      </p:cBhvr>
                                      <p:to>
                                        <p:strVal val="visible"/>
                                      </p:to>
                                    </p:set>
                                    <p:animEffect transition="in" filter="checkerboard(across)">
                                      <p:cBhvr>
                                        <p:cTn id="12" dur="500"/>
                                        <p:tgtEl>
                                          <p:spTgt spid="2539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3955">
                                            <p:txEl>
                                              <p:pRg st="1" end="1"/>
                                            </p:txEl>
                                          </p:spTgt>
                                        </p:tgtEl>
                                        <p:attrNameLst>
                                          <p:attrName>style.visibility</p:attrName>
                                        </p:attrNameLst>
                                      </p:cBhvr>
                                      <p:to>
                                        <p:strVal val="visible"/>
                                      </p:to>
                                    </p:set>
                                    <p:animEffect transition="in" filter="checkerboard(across)">
                                      <p:cBhvr>
                                        <p:cTn id="17" dur="500"/>
                                        <p:tgtEl>
                                          <p:spTgt spid="253955">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53956"/>
                                        </p:tgtEl>
                                        <p:attrNameLst>
                                          <p:attrName>style.visibility</p:attrName>
                                        </p:attrNameLst>
                                      </p:cBhvr>
                                      <p:to>
                                        <p:strVal val="visible"/>
                                      </p:to>
                                    </p:set>
                                    <p:animEffect transition="in" filter="checkerboard(across)">
                                      <p:cBhvr>
                                        <p:cTn id="20" dur="500"/>
                                        <p:tgtEl>
                                          <p:spTgt spid="253956"/>
                                        </p:tgtEl>
                                      </p:cBhvr>
                                    </p:animEffect>
                                  </p:childTnLst>
                                </p:cTn>
                              </p:par>
                              <p:par>
                                <p:cTn id="21" presetID="5" presetClass="entr" presetSubtype="10" fill="hold" nodeType="withEffect">
                                  <p:stCondLst>
                                    <p:cond delay="0"/>
                                  </p:stCondLst>
                                  <p:childTnLst>
                                    <p:set>
                                      <p:cBhvr>
                                        <p:cTn id="22" dur="1" fill="hold">
                                          <p:stCondLst>
                                            <p:cond delay="0"/>
                                          </p:stCondLst>
                                        </p:cTn>
                                        <p:tgtEl>
                                          <p:spTgt spid="253958"/>
                                        </p:tgtEl>
                                        <p:attrNameLst>
                                          <p:attrName>style.visibility</p:attrName>
                                        </p:attrNameLst>
                                      </p:cBhvr>
                                      <p:to>
                                        <p:strVal val="visible"/>
                                      </p:to>
                                    </p:set>
                                    <p:animEffect transition="in" filter="checkerboard(across)">
                                      <p:cBhvr>
                                        <p:cTn id="23" dur="500"/>
                                        <p:tgtEl>
                                          <p:spTgt spid="253958"/>
                                        </p:tgtEl>
                                      </p:cBhvr>
                                    </p:animEffect>
                                  </p:childTnLst>
                                </p:cTn>
                              </p:par>
                              <p:par>
                                <p:cTn id="24" presetID="5" presetClass="entr" presetSubtype="10" fill="hold" nodeType="withEffect">
                                  <p:stCondLst>
                                    <p:cond delay="0"/>
                                  </p:stCondLst>
                                  <p:childTnLst>
                                    <p:set>
                                      <p:cBhvr>
                                        <p:cTn id="25" dur="1" fill="hold">
                                          <p:stCondLst>
                                            <p:cond delay="0"/>
                                          </p:stCondLst>
                                        </p:cTn>
                                        <p:tgtEl>
                                          <p:spTgt spid="253961"/>
                                        </p:tgtEl>
                                        <p:attrNameLst>
                                          <p:attrName>style.visibility</p:attrName>
                                        </p:attrNameLst>
                                      </p:cBhvr>
                                      <p:to>
                                        <p:strVal val="visible"/>
                                      </p:to>
                                    </p:set>
                                    <p:animEffect transition="in" filter="checkerboard(across)">
                                      <p:cBhvr>
                                        <p:cTn id="26" dur="500"/>
                                        <p:tgtEl>
                                          <p:spTgt spid="253961"/>
                                        </p:tgtEl>
                                      </p:cBhvr>
                                    </p:animEffect>
                                  </p:childTnLst>
                                </p:cTn>
                              </p:par>
                              <p:par>
                                <p:cTn id="27" presetID="5" presetClass="entr" presetSubtype="10" fill="hold" nodeType="withEffect">
                                  <p:stCondLst>
                                    <p:cond delay="0"/>
                                  </p:stCondLst>
                                  <p:childTnLst>
                                    <p:set>
                                      <p:cBhvr>
                                        <p:cTn id="28" dur="1" fill="hold">
                                          <p:stCondLst>
                                            <p:cond delay="0"/>
                                          </p:stCondLst>
                                        </p:cTn>
                                        <p:tgtEl>
                                          <p:spTgt spid="253963"/>
                                        </p:tgtEl>
                                        <p:attrNameLst>
                                          <p:attrName>style.visibility</p:attrName>
                                        </p:attrNameLst>
                                      </p:cBhvr>
                                      <p:to>
                                        <p:strVal val="visible"/>
                                      </p:to>
                                    </p:set>
                                    <p:animEffect transition="in" filter="checkerboard(across)">
                                      <p:cBhvr>
                                        <p:cTn id="29" dur="500"/>
                                        <p:tgtEl>
                                          <p:spTgt spid="25396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3965"/>
                                        </p:tgtEl>
                                        <p:attrNameLst>
                                          <p:attrName>style.visibility</p:attrName>
                                        </p:attrNameLst>
                                      </p:cBhvr>
                                      <p:to>
                                        <p:strVal val="visible"/>
                                      </p:to>
                                    </p:set>
                                    <p:anim calcmode="lin" valueType="num">
                                      <p:cBhvr additive="base">
                                        <p:cTn id="34" dur="500" fill="hold"/>
                                        <p:tgtEl>
                                          <p:spTgt spid="253965"/>
                                        </p:tgtEl>
                                        <p:attrNameLst>
                                          <p:attrName>ppt_x</p:attrName>
                                        </p:attrNameLst>
                                      </p:cBhvr>
                                      <p:tavLst>
                                        <p:tav tm="0">
                                          <p:val>
                                            <p:strVal val="#ppt_x"/>
                                          </p:val>
                                        </p:tav>
                                        <p:tav tm="100000">
                                          <p:val>
                                            <p:strVal val="#ppt_x"/>
                                          </p:val>
                                        </p:tav>
                                      </p:tavLst>
                                    </p:anim>
                                    <p:anim calcmode="lin" valueType="num">
                                      <p:cBhvr additive="base">
                                        <p:cTn id="35" dur="500" fill="hold"/>
                                        <p:tgtEl>
                                          <p:spTgt spid="25396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53966"/>
                                        </p:tgtEl>
                                        <p:attrNameLst>
                                          <p:attrName>style.visibility</p:attrName>
                                        </p:attrNameLst>
                                      </p:cBhvr>
                                      <p:to>
                                        <p:strVal val="visible"/>
                                      </p:to>
                                    </p:set>
                                    <p:animEffect transition="in" filter="box(in)">
                                      <p:cBhvr>
                                        <p:cTn id="40" dur="500"/>
                                        <p:tgtEl>
                                          <p:spTgt spid="253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bldP spid="253965" grpId="0"/>
      <p:bldP spid="25396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idx="1"/>
          </p:nvPr>
        </p:nvSpPr>
        <p:spPr>
          <a:xfrm>
            <a:off x="323850" y="620713"/>
            <a:ext cx="8496300" cy="2447925"/>
          </a:xfrm>
        </p:spPr>
        <p:txBody>
          <a:bodyPr>
            <a:normAutofit lnSpcReduction="10000"/>
          </a:bodyPr>
          <a:lstStyle/>
          <a:p>
            <a:pPr>
              <a:buFont typeface="Wingdings" panose="05000000000000000000" pitchFamily="2" charset="2"/>
              <a:buNone/>
            </a:pPr>
            <a:r>
              <a:rPr lang="ar-SA" altLang="en-US" sz="2400">
                <a:cs typeface="B Nazanin" panose="00000400000000000000" pitchFamily="2" charset="-78"/>
              </a:rPr>
              <a:t>مي</a:t>
            </a:r>
            <a:r>
              <a:rPr lang="en-US" altLang="en-US" sz="2400">
                <a:cs typeface="B Nazanin" panose="00000400000000000000" pitchFamily="2" charset="-78"/>
              </a:rPr>
              <a:t> </a:t>
            </a:r>
            <a:r>
              <a:rPr lang="ar-SA" altLang="en-US" sz="2400">
                <a:cs typeface="B Nazanin" panose="00000400000000000000" pitchFamily="2" charset="-78"/>
              </a:rPr>
              <a:t>دانيم اگر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داراي توزيع دوجمله</a:t>
            </a:r>
            <a:r>
              <a:rPr lang="en-US" altLang="en-US" sz="2400">
                <a:cs typeface="B Nazanin" panose="00000400000000000000" pitchFamily="2" charset="-78"/>
              </a:rPr>
              <a:t> </a:t>
            </a:r>
            <a:r>
              <a:rPr lang="ar-SA" altLang="en-US" sz="2400">
                <a:cs typeface="B Nazanin" panose="00000400000000000000" pitchFamily="2" charset="-78"/>
              </a:rPr>
              <a:t>اي باشد، مي</a:t>
            </a:r>
            <a:r>
              <a:rPr lang="en-US" altLang="en-US" sz="2400">
                <a:cs typeface="B Nazanin" panose="00000400000000000000" pitchFamily="2" charset="-78"/>
              </a:rPr>
              <a:t> </a:t>
            </a:r>
            <a:r>
              <a:rPr lang="ar-SA" altLang="en-US" sz="2400">
                <a:cs typeface="B Nazanin" panose="00000400000000000000" pitchFamily="2" charset="-78"/>
              </a:rPr>
              <a:t>توان </a:t>
            </a:r>
            <a:r>
              <a:rPr lang="en-US" altLang="en-US" sz="2400">
                <a:cs typeface="B Nazanin" panose="00000400000000000000" pitchFamily="2" charset="-78"/>
              </a:rPr>
              <a:t>Y</a:t>
            </a:r>
            <a:r>
              <a:rPr lang="ar-SA" altLang="en-US" sz="2400">
                <a:cs typeface="B Nazanin" panose="00000400000000000000" pitchFamily="2" charset="-78"/>
              </a:rPr>
              <a:t>را به صورت جمعي از متغيرهاي برنولي يعني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نوشت كه </a:t>
            </a:r>
            <a:r>
              <a:rPr lang="en-US" altLang="en-US" sz="2400">
                <a:cs typeface="B Nazanin" panose="00000400000000000000" pitchFamily="2" charset="-78"/>
              </a:rPr>
              <a:t>X</a:t>
            </a:r>
            <a:r>
              <a:rPr lang="en-US" altLang="en-US" sz="2400" baseline="-25000">
                <a:cs typeface="B Nazanin" panose="00000400000000000000" pitchFamily="2" charset="-78"/>
              </a:rPr>
              <a:t>i</a:t>
            </a:r>
            <a:r>
              <a:rPr lang="ar-SA" altLang="en-US" sz="2400">
                <a:cs typeface="B Nazanin" panose="00000400000000000000" pitchFamily="2" charset="-78"/>
              </a:rPr>
              <a:t>ها متغيرهاي برنولي با ميانگين </a:t>
            </a:r>
            <a:r>
              <a:rPr lang="en-US" altLang="en-US" sz="2400">
                <a:cs typeface="B Nazanin" panose="00000400000000000000" pitchFamily="2" charset="-78"/>
              </a:rPr>
              <a:t>p</a:t>
            </a:r>
            <a:r>
              <a:rPr lang="fa-IR" altLang="en-US" sz="2400">
                <a:cs typeface="B Nazanin" panose="00000400000000000000" pitchFamily="2" charset="-78"/>
              </a:rPr>
              <a:t> </a:t>
            </a:r>
            <a:r>
              <a:rPr lang="ar-SA" altLang="en-US" sz="2400">
                <a:cs typeface="B Nazanin" panose="00000400000000000000" pitchFamily="2" charset="-78"/>
              </a:rPr>
              <a:t>و واريانس</a:t>
            </a: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a:t>
            </a:r>
            <a:r>
              <a:rPr lang="en-US" altLang="en-US" sz="2400">
                <a:cs typeface="B Nazanin" panose="00000400000000000000" pitchFamily="2" charset="-78"/>
              </a:rPr>
              <a:t>p(1-p)</a:t>
            </a:r>
            <a:r>
              <a:rPr lang="ar-SA" altLang="en-US" sz="2400">
                <a:cs typeface="B Nazanin" panose="00000400000000000000" pitchFamily="2" charset="-78"/>
              </a:rPr>
              <a:t>مي</a:t>
            </a:r>
            <a:r>
              <a:rPr lang="en-US" altLang="en-US" sz="2400">
                <a:cs typeface="B Nazanin" panose="00000400000000000000" pitchFamily="2" charset="-78"/>
              </a:rPr>
              <a:t> </a:t>
            </a:r>
            <a:r>
              <a:rPr lang="ar-SA" altLang="en-US" sz="2400">
                <a:cs typeface="B Nazanin" panose="00000400000000000000" pitchFamily="2" charset="-78"/>
              </a:rPr>
              <a:t>باشند و مقاديري كه</a:t>
            </a:r>
            <a:r>
              <a:rPr lang="fa-IR" altLang="en-US" sz="2400">
                <a:cs typeface="B Nazanin" panose="00000400000000000000" pitchFamily="2" charset="-78"/>
              </a:rPr>
              <a:t> </a:t>
            </a:r>
            <a:r>
              <a:rPr lang="en-US" altLang="en-US" sz="2400">
                <a:cs typeface="B Nazanin" panose="00000400000000000000" pitchFamily="2" charset="-78"/>
              </a:rPr>
              <a:t>Y</a:t>
            </a:r>
            <a:r>
              <a:rPr lang="ar-SA" altLang="en-US" sz="2400">
                <a:cs typeface="B Nazanin" panose="00000400000000000000" pitchFamily="2" charset="-78"/>
              </a:rPr>
              <a:t>اختيار مي</a:t>
            </a:r>
            <a:r>
              <a:rPr lang="en-US" altLang="en-US" sz="2400">
                <a:cs typeface="B Nazanin" panose="00000400000000000000" pitchFamily="2" charset="-78"/>
              </a:rPr>
              <a:t> </a:t>
            </a:r>
            <a:r>
              <a:rPr lang="ar-SA" altLang="en-US" sz="2400">
                <a:cs typeface="B Nazanin" panose="00000400000000000000" pitchFamily="2" charset="-78"/>
              </a:rPr>
              <a:t>كند اعداد صحيح </a:t>
            </a:r>
            <a:r>
              <a:rPr lang="en-US" altLang="en-US" sz="2400">
                <a:cs typeface="B Nazanin" panose="00000400000000000000" pitchFamily="2" charset="-78"/>
              </a:rPr>
              <a:t>0، 1، 2</a:t>
            </a:r>
            <a:r>
              <a:rPr lang="ar-SA" altLang="en-US" sz="2400">
                <a:cs typeface="B Nazanin" panose="00000400000000000000" pitchFamily="2" charset="-78"/>
              </a:rPr>
              <a:t>، ...،</a:t>
            </a:r>
            <a:r>
              <a:rPr lang="en-US" altLang="en-US" sz="2400">
                <a:cs typeface="B Nazanin" panose="00000400000000000000" pitchFamily="2" charset="-78"/>
              </a:rPr>
              <a:t>n</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متغير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را كه از نوع گسسته است مي</a:t>
            </a:r>
            <a:r>
              <a:rPr lang="en-US" altLang="en-US" sz="2400">
                <a:cs typeface="B Nazanin" panose="00000400000000000000" pitchFamily="2" charset="-78"/>
              </a:rPr>
              <a:t> </a:t>
            </a:r>
            <a:r>
              <a:rPr lang="ar-SA" altLang="en-US" sz="2400">
                <a:cs typeface="B Nazanin" panose="00000400000000000000" pitchFamily="2" charset="-78"/>
              </a:rPr>
              <a:t>توان با توجه به نتيجه قضيه حد مركزي به وسيله متغير نرمال استاندارد تقريب زد. احتمال پيشامد </a:t>
            </a:r>
            <a:r>
              <a:rPr lang="fa-IR" altLang="en-US" sz="2400">
                <a:cs typeface="B Nazanin" panose="00000400000000000000" pitchFamily="2" charset="-78"/>
              </a:rPr>
              <a:t> </a:t>
            </a:r>
            <a:r>
              <a:rPr lang="en-US" altLang="en-US" sz="2400">
                <a:cs typeface="B Nazanin" panose="00000400000000000000" pitchFamily="2" charset="-78"/>
              </a:rPr>
              <a:t>Y=k</a:t>
            </a:r>
            <a:r>
              <a:rPr lang="ar-SA" altLang="en-US" sz="2400">
                <a:cs typeface="B Nazanin" panose="00000400000000000000" pitchFamily="2" charset="-78"/>
              </a:rPr>
              <a:t>را مي</a:t>
            </a:r>
            <a:r>
              <a:rPr lang="en-US" altLang="en-US" sz="2400">
                <a:cs typeface="B Nazanin" panose="00000400000000000000" pitchFamily="2" charset="-78"/>
              </a:rPr>
              <a:t> </a:t>
            </a:r>
            <a:r>
              <a:rPr lang="ar-SA" altLang="en-US" sz="2400">
                <a:cs typeface="B Nazanin" panose="00000400000000000000" pitchFamily="2" charset="-78"/>
              </a:rPr>
              <a:t>توان به صورت زير تقريب زد.</a:t>
            </a:r>
            <a:endParaRPr lang="en-US" altLang="en-US" sz="2400">
              <a:cs typeface="B Nazanin" panose="00000400000000000000" pitchFamily="2" charset="-78"/>
            </a:endParaRPr>
          </a:p>
        </p:txBody>
      </p:sp>
      <p:sp>
        <p:nvSpPr>
          <p:cNvPr id="254979" name="Rectangle 3"/>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4980" name="Object 4"/>
          <p:cNvGraphicFramePr>
            <a:graphicFrameLocks noChangeAspect="1"/>
          </p:cNvGraphicFramePr>
          <p:nvPr/>
        </p:nvGraphicFramePr>
        <p:xfrm>
          <a:off x="5940425" y="908050"/>
          <a:ext cx="1223963" cy="649288"/>
        </p:xfrm>
        <a:graphic>
          <a:graphicData uri="http://schemas.openxmlformats.org/presentationml/2006/ole">
            <mc:AlternateContent xmlns:mc="http://schemas.openxmlformats.org/markup-compatibility/2006">
              <mc:Choice xmlns:v="urn:schemas-microsoft-com:vml" Requires="v">
                <p:oleObj spid="_x0000_s254994" name="Equation" r:id="rId3" imgW="647700" imgH="431800" progId="Equation.3">
                  <p:embed/>
                </p:oleObj>
              </mc:Choice>
              <mc:Fallback>
                <p:oleObj name="Equation" r:id="rId3" imgW="6477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908050"/>
                        <a:ext cx="1223963"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1" name="Rectangle 5"/>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4982" name="Rectangle 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4983" name="Object 7"/>
          <p:cNvGraphicFramePr>
            <a:graphicFrameLocks noChangeAspect="1"/>
          </p:cNvGraphicFramePr>
          <p:nvPr/>
        </p:nvGraphicFramePr>
        <p:xfrm>
          <a:off x="468313" y="3213100"/>
          <a:ext cx="6335712" cy="990600"/>
        </p:xfrm>
        <a:graphic>
          <a:graphicData uri="http://schemas.openxmlformats.org/presentationml/2006/ole">
            <mc:AlternateContent xmlns:mc="http://schemas.openxmlformats.org/markup-compatibility/2006">
              <mc:Choice xmlns:v="urn:schemas-microsoft-com:vml" Requires="v">
                <p:oleObj spid="_x0000_s254995" name="Equation" r:id="rId5" imgW="2921000" imgH="457200" progId="Equation.3">
                  <p:embed/>
                </p:oleObj>
              </mc:Choice>
              <mc:Fallback>
                <p:oleObj name="Equation" r:id="rId5" imgW="29210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213100"/>
                        <a:ext cx="633571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4" name="Rectangle 8"/>
          <p:cNvSpPr>
            <a:spLocks noChangeArrowheads="1"/>
          </p:cNvSpPr>
          <p:nvPr/>
        </p:nvSpPr>
        <p:spPr bwMode="auto">
          <a:xfrm>
            <a:off x="0" y="3643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4985" name="Rectangle 9"/>
          <p:cNvSpPr>
            <a:spLocks noChangeArrowheads="1"/>
          </p:cNvSpPr>
          <p:nvPr/>
        </p:nvSpPr>
        <p:spPr bwMode="auto">
          <a:xfrm>
            <a:off x="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4986" name="Object 10"/>
          <p:cNvGraphicFramePr>
            <a:graphicFrameLocks noChangeAspect="1"/>
          </p:cNvGraphicFramePr>
          <p:nvPr/>
        </p:nvGraphicFramePr>
        <p:xfrm>
          <a:off x="611188" y="4508500"/>
          <a:ext cx="6553200" cy="1931988"/>
        </p:xfrm>
        <a:graphic>
          <a:graphicData uri="http://schemas.openxmlformats.org/presentationml/2006/ole">
            <mc:AlternateContent xmlns:mc="http://schemas.openxmlformats.org/markup-compatibility/2006">
              <mc:Choice xmlns:v="urn:schemas-microsoft-com:vml" Requires="v">
                <p:oleObj spid="_x0000_s254996" name="Equation" r:id="rId7" imgW="3441700" imgH="1016000" progId="Equation.3">
                  <p:embed/>
                </p:oleObj>
              </mc:Choice>
              <mc:Fallback>
                <p:oleObj name="Equation" r:id="rId7" imgW="3441700" imgH="10160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508500"/>
                        <a:ext cx="6553200" cy="193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7" name="Rectangle 11"/>
          <p:cNvSpPr>
            <a:spLocks noChangeArrowheads="1"/>
          </p:cNvSpPr>
          <p:nvPr/>
        </p:nvSpPr>
        <p:spPr bwMode="auto">
          <a:xfrm>
            <a:off x="0" y="386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4978">
                                            <p:txEl>
                                              <p:pRg st="0" end="0"/>
                                            </p:txEl>
                                          </p:spTgt>
                                        </p:tgtEl>
                                        <p:attrNameLst>
                                          <p:attrName>style.visibility</p:attrName>
                                        </p:attrNameLst>
                                      </p:cBhvr>
                                      <p:to>
                                        <p:strVal val="visible"/>
                                      </p:to>
                                    </p:set>
                                    <p:animEffect transition="in" filter="box(in)">
                                      <p:cBhvr>
                                        <p:cTn id="7" dur="500"/>
                                        <p:tgtEl>
                                          <p:spTgt spid="2549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4978">
                                            <p:txEl>
                                              <p:pRg st="1" end="1"/>
                                            </p:txEl>
                                          </p:spTgt>
                                        </p:tgtEl>
                                        <p:attrNameLst>
                                          <p:attrName>style.visibility</p:attrName>
                                        </p:attrNameLst>
                                      </p:cBhvr>
                                      <p:to>
                                        <p:strVal val="visible"/>
                                      </p:to>
                                    </p:set>
                                    <p:animEffect transition="in" filter="box(in)">
                                      <p:cBhvr>
                                        <p:cTn id="12" dur="500"/>
                                        <p:tgtEl>
                                          <p:spTgt spid="2549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4978">
                                            <p:txEl>
                                              <p:pRg st="2" end="2"/>
                                            </p:txEl>
                                          </p:spTgt>
                                        </p:tgtEl>
                                        <p:attrNameLst>
                                          <p:attrName>style.visibility</p:attrName>
                                        </p:attrNameLst>
                                      </p:cBhvr>
                                      <p:to>
                                        <p:strVal val="visible"/>
                                      </p:to>
                                    </p:set>
                                    <p:animEffect transition="in" filter="box(in)">
                                      <p:cBhvr>
                                        <p:cTn id="17" dur="500"/>
                                        <p:tgtEl>
                                          <p:spTgt spid="254978">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54980"/>
                                        </p:tgtEl>
                                        <p:attrNameLst>
                                          <p:attrName>style.visibility</p:attrName>
                                        </p:attrNameLst>
                                      </p:cBhvr>
                                      <p:to>
                                        <p:strVal val="visible"/>
                                      </p:to>
                                    </p:set>
                                    <p:animEffect transition="in" filter="box(in)">
                                      <p:cBhvr>
                                        <p:cTn id="20" dur="500"/>
                                        <p:tgtEl>
                                          <p:spTgt spid="2549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54983"/>
                                        </p:tgtEl>
                                        <p:attrNameLst>
                                          <p:attrName>style.visibility</p:attrName>
                                        </p:attrNameLst>
                                      </p:cBhvr>
                                      <p:to>
                                        <p:strVal val="visible"/>
                                      </p:to>
                                    </p:set>
                                    <p:animEffect transition="in" filter="box(in)">
                                      <p:cBhvr>
                                        <p:cTn id="25" dur="500"/>
                                        <p:tgtEl>
                                          <p:spTgt spid="254983"/>
                                        </p:tgtEl>
                                      </p:cBhvr>
                                    </p:animEffect>
                                  </p:childTnLst>
                                </p:cTn>
                              </p:par>
                              <p:par>
                                <p:cTn id="26" presetID="4" presetClass="entr" presetSubtype="16" fill="hold" nodeType="withEffect">
                                  <p:stCondLst>
                                    <p:cond delay="0"/>
                                  </p:stCondLst>
                                  <p:childTnLst>
                                    <p:set>
                                      <p:cBhvr>
                                        <p:cTn id="27" dur="1" fill="hold">
                                          <p:stCondLst>
                                            <p:cond delay="0"/>
                                          </p:stCondLst>
                                        </p:cTn>
                                        <p:tgtEl>
                                          <p:spTgt spid="254986"/>
                                        </p:tgtEl>
                                        <p:attrNameLst>
                                          <p:attrName>style.visibility</p:attrName>
                                        </p:attrNameLst>
                                      </p:cBhvr>
                                      <p:to>
                                        <p:strVal val="visible"/>
                                      </p:to>
                                    </p:set>
                                    <p:animEffect transition="in" filter="box(in)">
                                      <p:cBhvr>
                                        <p:cTn id="28" dur="500"/>
                                        <p:tgtEl>
                                          <p:spTgt spid="254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0" y="255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03" name="Object 3"/>
          <p:cNvGraphicFramePr>
            <a:graphicFrameLocks noChangeAspect="1"/>
          </p:cNvGraphicFramePr>
          <p:nvPr/>
        </p:nvGraphicFramePr>
        <p:xfrm>
          <a:off x="611188" y="404813"/>
          <a:ext cx="4967287" cy="3608387"/>
        </p:xfrm>
        <a:graphic>
          <a:graphicData uri="http://schemas.openxmlformats.org/presentationml/2006/ole">
            <mc:AlternateContent xmlns:mc="http://schemas.openxmlformats.org/markup-compatibility/2006">
              <mc:Choice xmlns:v="urn:schemas-microsoft-com:vml" Requires="v">
                <p:oleObj spid="_x0000_s256013" name="Equation" r:id="rId3" imgW="2794000" imgH="2032000" progId="Equation.3">
                  <p:embed/>
                </p:oleObj>
              </mc:Choice>
              <mc:Fallback>
                <p:oleObj name="Equation" r:id="rId3" imgW="2794000" imgH="2032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4813"/>
                        <a:ext cx="4967287" cy="360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04" name="Rectangle 4"/>
          <p:cNvSpPr>
            <a:spLocks noChangeArrowheads="1"/>
          </p:cNvSpPr>
          <p:nvPr/>
        </p:nvSpPr>
        <p:spPr bwMode="auto">
          <a:xfrm>
            <a:off x="0" y="4300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05" name="Text Box 5"/>
          <p:cNvSpPr txBox="1">
            <a:spLocks noChangeArrowheads="1"/>
          </p:cNvSpPr>
          <p:nvPr/>
        </p:nvSpPr>
        <p:spPr bwMode="auto">
          <a:xfrm>
            <a:off x="5508625" y="3789363"/>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كه تابع </a:t>
            </a:r>
            <a:r>
              <a:rPr lang="en-US" altLang="en-US" sz="2400">
                <a:cs typeface="B Nazanin" panose="00000400000000000000" pitchFamily="2" charset="-78"/>
                <a:sym typeface="Symbol" panose="05050102010706020507" pitchFamily="18" charset="2"/>
              </a:rPr>
              <a:t>(t)</a:t>
            </a:r>
            <a:r>
              <a:rPr lang="fa-IR" altLang="en-US" sz="2400">
                <a:cs typeface="B Nazanin" panose="00000400000000000000" pitchFamily="2" charset="-78"/>
              </a:rPr>
              <a:t> </a:t>
            </a:r>
            <a:r>
              <a:rPr lang="ar-SA" altLang="en-US" sz="2400">
                <a:cs typeface="B Nazanin" panose="00000400000000000000" pitchFamily="2" charset="-78"/>
              </a:rPr>
              <a:t>برابر است با:</a:t>
            </a:r>
            <a:endParaRPr lang="en-US" altLang="en-US" sz="2400">
              <a:cs typeface="B Nazanin" panose="00000400000000000000" pitchFamily="2" charset="-78"/>
            </a:endParaRPr>
          </a:p>
        </p:txBody>
      </p:sp>
      <p:sp>
        <p:nvSpPr>
          <p:cNvPr id="256006" name="Rectangle 6"/>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07" name="Object 7"/>
          <p:cNvGraphicFramePr>
            <a:graphicFrameLocks noChangeAspect="1"/>
          </p:cNvGraphicFramePr>
          <p:nvPr/>
        </p:nvGraphicFramePr>
        <p:xfrm>
          <a:off x="611188" y="4941888"/>
          <a:ext cx="5111750" cy="1116012"/>
        </p:xfrm>
        <a:graphic>
          <a:graphicData uri="http://schemas.openxmlformats.org/presentationml/2006/ole">
            <mc:AlternateContent xmlns:mc="http://schemas.openxmlformats.org/markup-compatibility/2006">
              <mc:Choice xmlns:v="urn:schemas-microsoft-com:vml" Requires="v">
                <p:oleObj spid="_x0000_s256014" name="Equation" r:id="rId5" imgW="2108200" imgH="457200" progId="Equation.3">
                  <p:embed/>
                </p:oleObj>
              </mc:Choice>
              <mc:Fallback>
                <p:oleObj name="Equation" r:id="rId5" imgW="21082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4941888"/>
                        <a:ext cx="5111750" cy="1116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08" name="Rectangle 8"/>
          <p:cNvSpPr>
            <a:spLocks noChangeArrowheads="1"/>
          </p:cNvSpPr>
          <p:nvPr/>
        </p:nvSpPr>
        <p:spPr bwMode="auto">
          <a:xfrm>
            <a:off x="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56003"/>
                                        </p:tgtEl>
                                        <p:attrNameLst>
                                          <p:attrName>style.visibility</p:attrName>
                                        </p:attrNameLst>
                                      </p:cBhvr>
                                      <p:to>
                                        <p:strVal val="visible"/>
                                      </p:to>
                                    </p:set>
                                    <p:animEffect transition="in" filter="randombar(horizontal)">
                                      <p:cBhvr>
                                        <p:cTn id="7" dur="500"/>
                                        <p:tgtEl>
                                          <p:spTgt spid="25600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6005"/>
                                        </p:tgtEl>
                                        <p:attrNameLst>
                                          <p:attrName>style.visibility</p:attrName>
                                        </p:attrNameLst>
                                      </p:cBhvr>
                                      <p:to>
                                        <p:strVal val="visible"/>
                                      </p:to>
                                    </p:set>
                                    <p:animEffect transition="in" filter="randombar(horizontal)">
                                      <p:cBhvr>
                                        <p:cTn id="10" dur="500"/>
                                        <p:tgtEl>
                                          <p:spTgt spid="256005"/>
                                        </p:tgtEl>
                                      </p:cBhvr>
                                    </p:animEffect>
                                  </p:childTnLst>
                                </p:cTn>
                              </p:par>
                              <p:par>
                                <p:cTn id="11" presetID="14" presetClass="entr" presetSubtype="10" fill="hold" nodeType="withEffect">
                                  <p:stCondLst>
                                    <p:cond delay="0"/>
                                  </p:stCondLst>
                                  <p:childTnLst>
                                    <p:set>
                                      <p:cBhvr>
                                        <p:cTn id="12" dur="1" fill="hold">
                                          <p:stCondLst>
                                            <p:cond delay="0"/>
                                          </p:stCondLst>
                                        </p:cTn>
                                        <p:tgtEl>
                                          <p:spTgt spid="256007"/>
                                        </p:tgtEl>
                                        <p:attrNameLst>
                                          <p:attrName>style.visibility</p:attrName>
                                        </p:attrNameLst>
                                      </p:cBhvr>
                                      <p:to>
                                        <p:strVal val="visible"/>
                                      </p:to>
                                    </p:set>
                                    <p:animEffect transition="in" filter="randombar(horizontal)">
                                      <p:cBhvr>
                                        <p:cTn id="13" dur="5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352925" y="273050"/>
            <a:ext cx="4329113" cy="855663"/>
          </a:xfrm>
        </p:spPr>
        <p:txBody>
          <a:bodyPr/>
          <a:lstStyle/>
          <a:p>
            <a:pPr algn="r"/>
            <a:r>
              <a:rPr lang="fa-IR" altLang="en-US" sz="3600">
                <a:cs typeface="B Titr" panose="00000700000000000000" pitchFamily="2" charset="-78"/>
              </a:rPr>
              <a:t>7 - </a:t>
            </a:r>
            <a:r>
              <a:rPr lang="ar-SA" altLang="en-US" sz="3600">
                <a:cs typeface="B Titr" panose="00000700000000000000" pitchFamily="2" charset="-78"/>
              </a:rPr>
              <a:t>توزيع واريانس نمونه</a:t>
            </a:r>
            <a:r>
              <a:rPr lang="en-US" altLang="en-US" sz="3600">
                <a:cs typeface="B Titr" panose="00000700000000000000" pitchFamily="2" charset="-78"/>
              </a:rPr>
              <a:t> </a:t>
            </a:r>
          </a:p>
        </p:txBody>
      </p:sp>
      <p:sp>
        <p:nvSpPr>
          <p:cNvPr id="257027" name="Rectangle 3"/>
          <p:cNvSpPr>
            <a:spLocks noGrp="1" noChangeArrowheads="1"/>
          </p:cNvSpPr>
          <p:nvPr>
            <p:ph idx="1"/>
          </p:nvPr>
        </p:nvSpPr>
        <p:spPr>
          <a:xfrm>
            <a:off x="457200" y="1412875"/>
            <a:ext cx="8229600" cy="1584325"/>
          </a:xfrm>
        </p:spPr>
        <p:txBody>
          <a:bodyPr>
            <a:normAutofit fontScale="92500"/>
          </a:bodyPr>
          <a:lstStyle/>
          <a:p>
            <a:pPr>
              <a:buFont typeface="Wingdings" panose="05000000000000000000" pitchFamily="2" charset="2"/>
              <a:buNone/>
            </a:pPr>
            <a:r>
              <a:rPr lang="ar-SA" altLang="en-US" sz="2400">
                <a:cs typeface="B Nazanin" panose="00000400000000000000" pitchFamily="2" charset="-78"/>
              </a:rPr>
              <a:t>واريانس نمونه </a:t>
            </a:r>
            <a:r>
              <a:rPr lang="en-US" altLang="en-US" sz="2400">
                <a:cs typeface="B Nazanin" panose="00000400000000000000" pitchFamily="2" charset="-78"/>
              </a:rPr>
              <a:t>n</a:t>
            </a:r>
            <a:r>
              <a:rPr lang="ar-SA" altLang="en-US" sz="2400">
                <a:cs typeface="B Nazanin" panose="00000400000000000000" pitchFamily="2" charset="-78"/>
              </a:rPr>
              <a:t>تايي در آمار توصيفي به صورت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تعريف شده</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 بود. اكنون براي نااريب بودن، آن را به صورت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تعريف مي‌كنيم. </a:t>
            </a:r>
            <a:endParaRPr lang="en-US" altLang="en-US" sz="2400">
              <a:cs typeface="B Nazanin" panose="00000400000000000000" pitchFamily="2" charset="-78"/>
            </a:endParaRPr>
          </a:p>
        </p:txBody>
      </p:sp>
      <p:sp>
        <p:nvSpPr>
          <p:cNvPr id="257028"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7029" name="Object 5"/>
          <p:cNvGraphicFramePr>
            <a:graphicFrameLocks noChangeAspect="1"/>
          </p:cNvGraphicFramePr>
          <p:nvPr/>
        </p:nvGraphicFramePr>
        <p:xfrm>
          <a:off x="1763713" y="1268413"/>
          <a:ext cx="2376487" cy="785812"/>
        </p:xfrm>
        <a:graphic>
          <a:graphicData uri="http://schemas.openxmlformats.org/presentationml/2006/ole">
            <mc:AlternateContent xmlns:mc="http://schemas.openxmlformats.org/markup-compatibility/2006">
              <mc:Choice xmlns:v="urn:schemas-microsoft-com:vml" Requires="v">
                <p:oleObj spid="_x0000_s257049" name="Equation" r:id="rId3" imgW="1295400" imgH="431800" progId="Equation.3">
                  <p:embed/>
                </p:oleObj>
              </mc:Choice>
              <mc:Fallback>
                <p:oleObj name="Equation" r:id="rId3" imgW="12954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268413"/>
                        <a:ext cx="237648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7030" name="Rectangle 6"/>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7031" name="Rectangle 7"/>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7032" name="Object 8"/>
          <p:cNvGraphicFramePr>
            <a:graphicFrameLocks noChangeAspect="1"/>
          </p:cNvGraphicFramePr>
          <p:nvPr/>
        </p:nvGraphicFramePr>
        <p:xfrm>
          <a:off x="2124075" y="2133600"/>
          <a:ext cx="2447925" cy="714375"/>
        </p:xfrm>
        <a:graphic>
          <a:graphicData uri="http://schemas.openxmlformats.org/presentationml/2006/ole">
            <mc:AlternateContent xmlns:mc="http://schemas.openxmlformats.org/markup-compatibility/2006">
              <mc:Choice xmlns:v="urn:schemas-microsoft-com:vml" Requires="v">
                <p:oleObj spid="_x0000_s257050" name="Equation" r:id="rId5" imgW="1473200" imgH="431800" progId="Equation.3">
                  <p:embed/>
                </p:oleObj>
              </mc:Choice>
              <mc:Fallback>
                <p:oleObj name="Equation" r:id="rId5" imgW="1473200" imgH="431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24479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7033" name="Rectangle 9"/>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7034" name="Text Box 10"/>
          <p:cNvSpPr txBox="1">
            <a:spLocks noChangeArrowheads="1"/>
          </p:cNvSpPr>
          <p:nvPr/>
        </p:nvSpPr>
        <p:spPr bwMode="auto">
          <a:xfrm>
            <a:off x="468313" y="3141663"/>
            <a:ext cx="82073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sz="2400" b="1">
                <a:solidFill>
                  <a:srgbClr val="990000"/>
                </a:solidFill>
                <a:cs typeface="B Nazanin" panose="00000400000000000000" pitchFamily="2" charset="-78"/>
              </a:rPr>
              <a:t>قضيه 7-1</a:t>
            </a:r>
            <a:r>
              <a:rPr lang="ar-SA" altLang="en-US" sz="2400" b="1">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اگر متغير </a:t>
            </a:r>
            <a:r>
              <a:rPr lang="en-US" altLang="en-US" sz="2400">
                <a:cs typeface="B Nazanin" panose="00000400000000000000" pitchFamily="2" charset="-78"/>
              </a:rPr>
              <a:t>Z</a:t>
            </a:r>
            <a:r>
              <a:rPr lang="fa-IR" altLang="en-US" sz="2400">
                <a:cs typeface="B Nazanin" panose="00000400000000000000" pitchFamily="2" charset="-78"/>
              </a:rPr>
              <a:t> </a:t>
            </a:r>
            <a:r>
              <a:rPr lang="ar-SA" altLang="en-US" sz="2400">
                <a:cs typeface="B Nazanin" panose="00000400000000000000" pitchFamily="2" charset="-78"/>
              </a:rPr>
              <a:t>داراي توزيع نرمال استاندارد باشد آنگاه </a:t>
            </a:r>
            <a:r>
              <a:rPr lang="en-US" altLang="en-US" sz="2400">
                <a:cs typeface="B Nazanin" panose="00000400000000000000" pitchFamily="2" charset="-78"/>
              </a:rPr>
              <a:t>Z</a:t>
            </a:r>
            <a:r>
              <a:rPr lang="en-US" altLang="en-US" sz="2400" baseline="30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داراي توزيع كي‌دو با يك درجه آزادي است.</a:t>
            </a:r>
            <a:endParaRPr lang="fa-IR" altLang="en-US" sz="2400">
              <a:cs typeface="B Nazanin" panose="00000400000000000000" pitchFamily="2" charset="-78"/>
            </a:endParaRPr>
          </a:p>
          <a:p>
            <a:r>
              <a:rPr lang="ar-SA" altLang="en-US" sz="2400">
                <a:cs typeface="B Nazanin" panose="00000400000000000000" pitchFamily="2" charset="-78"/>
              </a:rPr>
              <a:t>برهان: با استفاده از تابع مولد گشتاورها</a:t>
            </a:r>
            <a:endParaRPr lang="en-US" altLang="en-US" sz="2400">
              <a:cs typeface="B Nazanin" panose="00000400000000000000" pitchFamily="2" charset="-78"/>
            </a:endParaRPr>
          </a:p>
          <a:p>
            <a:endParaRPr lang="en-US" altLang="en-US" sz="2400">
              <a:cs typeface="B Nazanin" panose="00000400000000000000" pitchFamily="2" charset="-78"/>
            </a:endParaRPr>
          </a:p>
          <a:p>
            <a:r>
              <a:rPr lang="fa-IR" altLang="en-US" sz="2400">
                <a:cs typeface="B Nazanin" panose="00000400000000000000" pitchFamily="2" charset="-78"/>
              </a:rPr>
              <a:t>برای متغیر </a:t>
            </a:r>
            <a:r>
              <a:rPr lang="en-US" altLang="en-US" sz="2400">
                <a:cs typeface="B Nazanin" panose="00000400000000000000" pitchFamily="2" charset="-78"/>
              </a:rPr>
              <a:t>Z</a:t>
            </a:r>
          </a:p>
          <a:p>
            <a:endParaRPr lang="en-US" altLang="en-US" sz="2400">
              <a:cs typeface="B Nazanin" panose="00000400000000000000" pitchFamily="2" charset="-78"/>
            </a:endParaRPr>
          </a:p>
          <a:p>
            <a:r>
              <a:rPr lang="fa-IR" altLang="en-US" sz="2400">
                <a:cs typeface="B Nazanin" panose="00000400000000000000" pitchFamily="2" charset="-78"/>
              </a:rPr>
              <a:t>برای متغیر </a:t>
            </a:r>
            <a:r>
              <a:rPr lang="en-US" altLang="en-US" sz="2400">
                <a:cs typeface="B Nazanin" panose="00000400000000000000" pitchFamily="2" charset="-78"/>
              </a:rPr>
              <a:t>Z</a:t>
            </a:r>
            <a:r>
              <a:rPr lang="en-US" altLang="en-US" sz="2400" baseline="30000">
                <a:cs typeface="B Nazanin" panose="00000400000000000000" pitchFamily="2" charset="-78"/>
              </a:rPr>
              <a:t>2</a:t>
            </a:r>
            <a:r>
              <a:rPr lang="en-US" altLang="en-US" sz="2400">
                <a:cs typeface="B Nazanin" panose="00000400000000000000" pitchFamily="2" charset="-78"/>
              </a:rPr>
              <a:t> </a:t>
            </a:r>
          </a:p>
        </p:txBody>
      </p:sp>
      <p:sp>
        <p:nvSpPr>
          <p:cNvPr id="257035" name="Rectangle 11"/>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7036" name="Object 12"/>
          <p:cNvGraphicFramePr>
            <a:graphicFrameLocks noChangeAspect="1"/>
          </p:cNvGraphicFramePr>
          <p:nvPr/>
        </p:nvGraphicFramePr>
        <p:xfrm>
          <a:off x="755650" y="4065588"/>
          <a:ext cx="2808288" cy="738187"/>
        </p:xfrm>
        <a:graphic>
          <a:graphicData uri="http://schemas.openxmlformats.org/presentationml/2006/ole">
            <mc:AlternateContent xmlns:mc="http://schemas.openxmlformats.org/markup-compatibility/2006">
              <mc:Choice xmlns:v="urn:schemas-microsoft-com:vml" Requires="v">
                <p:oleObj spid="_x0000_s257051" name="Equation" r:id="rId7" imgW="1307532" imgH="342751" progId="Equation.3">
                  <p:embed/>
                </p:oleObj>
              </mc:Choice>
              <mc:Fallback>
                <p:oleObj name="Equation" r:id="rId7" imgW="1307532" imgH="342751"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065588"/>
                        <a:ext cx="2808288"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7037" name="Rectangle 13"/>
          <p:cNvSpPr>
            <a:spLocks noChangeArrowheads="1"/>
          </p:cNvSpPr>
          <p:nvPr/>
        </p:nvSpPr>
        <p:spPr bwMode="auto">
          <a:xfrm>
            <a:off x="0" y="3576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7038" name="Rectangle 14"/>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7039" name="Object 15"/>
          <p:cNvGraphicFramePr>
            <a:graphicFrameLocks noChangeAspect="1"/>
          </p:cNvGraphicFramePr>
          <p:nvPr/>
        </p:nvGraphicFramePr>
        <p:xfrm>
          <a:off x="395288" y="5013325"/>
          <a:ext cx="6553200" cy="936625"/>
        </p:xfrm>
        <a:graphic>
          <a:graphicData uri="http://schemas.openxmlformats.org/presentationml/2006/ole">
            <mc:AlternateContent xmlns:mc="http://schemas.openxmlformats.org/markup-compatibility/2006">
              <mc:Choice xmlns:v="urn:schemas-microsoft-com:vml" Requires="v">
                <p:oleObj spid="_x0000_s257052" name="Equation" r:id="rId9" imgW="3822700" imgH="457200" progId="Equation.3">
                  <p:embed/>
                </p:oleObj>
              </mc:Choice>
              <mc:Fallback>
                <p:oleObj name="Equation" r:id="rId9" imgW="3822700" imgH="45720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5013325"/>
                        <a:ext cx="65532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7040" name="Rectangle 16"/>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7026"/>
                                        </p:tgtEl>
                                        <p:attrNameLst>
                                          <p:attrName>style.visibility</p:attrName>
                                        </p:attrNameLst>
                                      </p:cBhvr>
                                      <p:to>
                                        <p:strVal val="visible"/>
                                      </p:to>
                                    </p:set>
                                    <p:animEffect transition="in" filter="box(in)">
                                      <p:cBhvr>
                                        <p:cTn id="7" dur="500"/>
                                        <p:tgtEl>
                                          <p:spTgt spid="257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7027">
                                            <p:txEl>
                                              <p:pRg st="0" end="0"/>
                                            </p:txEl>
                                          </p:spTgt>
                                        </p:tgtEl>
                                        <p:attrNameLst>
                                          <p:attrName>style.visibility</p:attrName>
                                        </p:attrNameLst>
                                      </p:cBhvr>
                                      <p:to>
                                        <p:strVal val="visible"/>
                                      </p:to>
                                    </p:set>
                                    <p:animEffect transition="in" filter="checkerboard(across)">
                                      <p:cBhvr>
                                        <p:cTn id="12" dur="500"/>
                                        <p:tgtEl>
                                          <p:spTgt spid="257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checkerboard(across)">
                                      <p:cBhvr>
                                        <p:cTn id="17" dur="500"/>
                                        <p:tgtEl>
                                          <p:spTgt spid="257027">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57029"/>
                                        </p:tgtEl>
                                        <p:attrNameLst>
                                          <p:attrName>style.visibility</p:attrName>
                                        </p:attrNameLst>
                                      </p:cBhvr>
                                      <p:to>
                                        <p:strVal val="visible"/>
                                      </p:to>
                                    </p:set>
                                    <p:animEffect transition="in" filter="checkerboard(across)">
                                      <p:cBhvr>
                                        <p:cTn id="20" dur="500"/>
                                        <p:tgtEl>
                                          <p:spTgt spid="257029"/>
                                        </p:tgtEl>
                                      </p:cBhvr>
                                    </p:animEffect>
                                  </p:childTnLst>
                                </p:cTn>
                              </p:par>
                              <p:par>
                                <p:cTn id="21" presetID="5" presetClass="entr" presetSubtype="10" fill="hold" nodeType="withEffect">
                                  <p:stCondLst>
                                    <p:cond delay="0"/>
                                  </p:stCondLst>
                                  <p:childTnLst>
                                    <p:set>
                                      <p:cBhvr>
                                        <p:cTn id="22" dur="1" fill="hold">
                                          <p:stCondLst>
                                            <p:cond delay="0"/>
                                          </p:stCondLst>
                                        </p:cTn>
                                        <p:tgtEl>
                                          <p:spTgt spid="257032"/>
                                        </p:tgtEl>
                                        <p:attrNameLst>
                                          <p:attrName>style.visibility</p:attrName>
                                        </p:attrNameLst>
                                      </p:cBhvr>
                                      <p:to>
                                        <p:strVal val="visible"/>
                                      </p:to>
                                    </p:set>
                                    <p:animEffect transition="in" filter="checkerboard(across)">
                                      <p:cBhvr>
                                        <p:cTn id="23" dur="500"/>
                                        <p:tgtEl>
                                          <p:spTgt spid="2570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57034"/>
                                        </p:tgtEl>
                                        <p:attrNameLst>
                                          <p:attrName>style.visibility</p:attrName>
                                        </p:attrNameLst>
                                      </p:cBhvr>
                                      <p:to>
                                        <p:strVal val="visible"/>
                                      </p:to>
                                    </p:set>
                                    <p:animEffect transition="in" filter="checkerboard(across)">
                                      <p:cBhvr>
                                        <p:cTn id="28" dur="500"/>
                                        <p:tgtEl>
                                          <p:spTgt spid="257034"/>
                                        </p:tgtEl>
                                      </p:cBhvr>
                                    </p:animEffect>
                                  </p:childTnLst>
                                </p:cTn>
                              </p:par>
                              <p:par>
                                <p:cTn id="29" presetID="5" presetClass="entr" presetSubtype="10" fill="hold" nodeType="withEffect">
                                  <p:stCondLst>
                                    <p:cond delay="0"/>
                                  </p:stCondLst>
                                  <p:childTnLst>
                                    <p:set>
                                      <p:cBhvr>
                                        <p:cTn id="30" dur="1" fill="hold">
                                          <p:stCondLst>
                                            <p:cond delay="0"/>
                                          </p:stCondLst>
                                        </p:cTn>
                                        <p:tgtEl>
                                          <p:spTgt spid="257036"/>
                                        </p:tgtEl>
                                        <p:attrNameLst>
                                          <p:attrName>style.visibility</p:attrName>
                                        </p:attrNameLst>
                                      </p:cBhvr>
                                      <p:to>
                                        <p:strVal val="visible"/>
                                      </p:to>
                                    </p:set>
                                    <p:animEffect transition="in" filter="checkerboard(across)">
                                      <p:cBhvr>
                                        <p:cTn id="31" dur="500"/>
                                        <p:tgtEl>
                                          <p:spTgt spid="257036"/>
                                        </p:tgtEl>
                                      </p:cBhvr>
                                    </p:animEffect>
                                  </p:childTnLst>
                                </p:cTn>
                              </p:par>
                              <p:par>
                                <p:cTn id="32" presetID="5" presetClass="entr" presetSubtype="10" fill="hold" nodeType="withEffect">
                                  <p:stCondLst>
                                    <p:cond delay="0"/>
                                  </p:stCondLst>
                                  <p:childTnLst>
                                    <p:set>
                                      <p:cBhvr>
                                        <p:cTn id="33" dur="1" fill="hold">
                                          <p:stCondLst>
                                            <p:cond delay="0"/>
                                          </p:stCondLst>
                                        </p:cTn>
                                        <p:tgtEl>
                                          <p:spTgt spid="257039"/>
                                        </p:tgtEl>
                                        <p:attrNameLst>
                                          <p:attrName>style.visibility</p:attrName>
                                        </p:attrNameLst>
                                      </p:cBhvr>
                                      <p:to>
                                        <p:strVal val="visible"/>
                                      </p:to>
                                    </p:set>
                                    <p:animEffect transition="in" filter="checkerboard(across)">
                                      <p:cBhvr>
                                        <p:cTn id="34" dur="500"/>
                                        <p:tgtEl>
                                          <p:spTgt spid="257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p:bldP spid="257027" grpId="0" build="p"/>
      <p:bldP spid="25703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idx="1"/>
          </p:nvPr>
        </p:nvSpPr>
        <p:spPr>
          <a:xfrm>
            <a:off x="457200" y="549275"/>
            <a:ext cx="8229600" cy="503238"/>
          </a:xfrm>
        </p:spPr>
        <p:txBody>
          <a:bodyPr/>
          <a:lstStyle/>
          <a:p>
            <a:pPr>
              <a:buFont typeface="Wingdings" panose="05000000000000000000" pitchFamily="2" charset="2"/>
              <a:buNone/>
            </a:pPr>
            <a:r>
              <a:rPr lang="fa-IR" altLang="en-US" sz="2400">
                <a:cs typeface="B Nazanin" panose="00000400000000000000" pitchFamily="2" charset="-78"/>
              </a:rPr>
              <a:t>با فرض</a:t>
            </a:r>
            <a:endParaRPr lang="en-US" altLang="en-US" sz="2400">
              <a:cs typeface="B Nazanin" panose="00000400000000000000" pitchFamily="2" charset="-78"/>
            </a:endParaRPr>
          </a:p>
        </p:txBody>
      </p:sp>
      <p:sp>
        <p:nvSpPr>
          <p:cNvPr id="25805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8052" name="Object 4"/>
          <p:cNvGraphicFramePr>
            <a:graphicFrameLocks noChangeAspect="1"/>
          </p:cNvGraphicFramePr>
          <p:nvPr/>
        </p:nvGraphicFramePr>
        <p:xfrm>
          <a:off x="5867400" y="433388"/>
          <a:ext cx="1943100" cy="561975"/>
        </p:xfrm>
        <a:graphic>
          <a:graphicData uri="http://schemas.openxmlformats.org/presentationml/2006/ole">
            <mc:AlternateContent xmlns:mc="http://schemas.openxmlformats.org/markup-compatibility/2006">
              <mc:Choice xmlns:v="urn:schemas-microsoft-com:vml" Requires="v">
                <p:oleObj spid="_x0000_s258067" name="Equation" r:id="rId3" imgW="787400" imgH="228600" progId="Equation.3">
                  <p:embed/>
                </p:oleObj>
              </mc:Choice>
              <mc:Fallback>
                <p:oleObj name="Equation" r:id="rId3" imgW="7874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3388"/>
                        <a:ext cx="19431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8053" name="Rectangle 5"/>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8054" name="Rectangle 6"/>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8055" name="Object 7"/>
          <p:cNvGraphicFramePr>
            <a:graphicFrameLocks noChangeAspect="1"/>
          </p:cNvGraphicFramePr>
          <p:nvPr/>
        </p:nvGraphicFramePr>
        <p:xfrm>
          <a:off x="611188" y="908050"/>
          <a:ext cx="5616575" cy="1497013"/>
        </p:xfrm>
        <a:graphic>
          <a:graphicData uri="http://schemas.openxmlformats.org/presentationml/2006/ole">
            <mc:AlternateContent xmlns:mc="http://schemas.openxmlformats.org/markup-compatibility/2006">
              <mc:Choice xmlns:v="urn:schemas-microsoft-com:vml" Requires="v">
                <p:oleObj spid="_x0000_s258068" name="Equation" r:id="rId5" imgW="2667000" imgH="711200" progId="Equation.3">
                  <p:embed/>
                </p:oleObj>
              </mc:Choice>
              <mc:Fallback>
                <p:oleObj name="Equation" r:id="rId5" imgW="2667000" imgH="711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908050"/>
                        <a:ext cx="5616575"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8056" name="Rectangle 8"/>
          <p:cNvSpPr>
            <a:spLocks noChangeArrowheads="1"/>
          </p:cNvSpPr>
          <p:nvPr/>
        </p:nvSpPr>
        <p:spPr bwMode="auto">
          <a:xfrm>
            <a:off x="0" y="3738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8057" name="Text Box 9"/>
          <p:cNvSpPr txBox="1">
            <a:spLocks noChangeArrowheads="1"/>
          </p:cNvSpPr>
          <p:nvPr/>
        </p:nvSpPr>
        <p:spPr bwMode="auto">
          <a:xfrm>
            <a:off x="468313" y="2133600"/>
            <a:ext cx="83518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sz="2400" b="1">
                <a:solidFill>
                  <a:srgbClr val="990000"/>
                </a:solidFill>
                <a:cs typeface="B Nazanin" panose="00000400000000000000" pitchFamily="2" charset="-78"/>
              </a:rPr>
              <a:t>قضيه 7-2</a:t>
            </a:r>
            <a:r>
              <a:rPr lang="ar-SA" altLang="en-US" sz="2400" b="1">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اگر متغيرهاي مستقل </a:t>
            </a:r>
            <a:r>
              <a:rPr lang="en-US" altLang="en-US" b="1"/>
              <a:t>Z</a:t>
            </a:r>
            <a:r>
              <a:rPr lang="en-US" altLang="en-US" b="1" baseline="-25000"/>
              <a:t>n</a:t>
            </a:r>
            <a:r>
              <a:rPr lang="en-US" altLang="en-US" b="1"/>
              <a:t>,…,Z</a:t>
            </a:r>
            <a:r>
              <a:rPr lang="en-US" altLang="en-US" b="1" baseline="-25000"/>
              <a:t>2</a:t>
            </a:r>
            <a:r>
              <a:rPr lang="en-US" altLang="en-US" b="1"/>
              <a:t>,Z</a:t>
            </a:r>
            <a:r>
              <a:rPr lang="en-US" altLang="en-US" b="1" baseline="-25000"/>
              <a:t>1</a:t>
            </a:r>
            <a:r>
              <a:rPr lang="fa-IR" altLang="en-US" baseline="-25000"/>
              <a:t> </a:t>
            </a:r>
            <a:r>
              <a:rPr lang="ar-SA" altLang="en-US" sz="2400">
                <a:cs typeface="B Nazanin" panose="00000400000000000000" pitchFamily="2" charset="-78"/>
              </a:rPr>
              <a:t>داراي توزيع نرمال استاندارد باشند</a:t>
            </a:r>
            <a:endParaRPr lang="en-US" altLang="en-US" sz="2400">
              <a:cs typeface="B Nazanin" panose="00000400000000000000" pitchFamily="2" charset="-78"/>
            </a:endParaRPr>
          </a:p>
          <a:p>
            <a:endParaRPr lang="en-US" altLang="en-US" sz="2400">
              <a:cs typeface="B Nazanin" panose="00000400000000000000" pitchFamily="2" charset="-78"/>
            </a:endParaRPr>
          </a:p>
          <a:p>
            <a:r>
              <a:rPr lang="ar-SA" altLang="en-US" sz="2400">
                <a:cs typeface="B Nazanin" panose="00000400000000000000" pitchFamily="2" charset="-78"/>
              </a:rPr>
              <a:t> آنگاه</a:t>
            </a:r>
            <a:r>
              <a:rPr lang="fa-IR" altLang="en-US" sz="2400">
                <a:cs typeface="B Nazanin" panose="00000400000000000000" pitchFamily="2" charset="-78"/>
              </a:rPr>
              <a:t> </a:t>
            </a:r>
            <a:r>
              <a:rPr lang="en-US" altLang="en-US" sz="2400">
                <a:cs typeface="B Nazanin" panose="00000400000000000000" pitchFamily="2" charset="-78"/>
              </a:rPr>
              <a:t>              </a:t>
            </a:r>
            <a:r>
              <a:rPr lang="ar-SA" altLang="en-US" sz="2400">
                <a:cs typeface="B Nazanin" panose="00000400000000000000" pitchFamily="2" charset="-78"/>
              </a:rPr>
              <a:t>داراي توزيع كي‌دو با </a:t>
            </a:r>
            <a:r>
              <a:rPr lang="en-US" altLang="en-US" sz="2400">
                <a:cs typeface="B Nazanin" panose="00000400000000000000" pitchFamily="2" charset="-78"/>
              </a:rPr>
              <a:t>n</a:t>
            </a:r>
            <a:r>
              <a:rPr lang="fa-IR" altLang="en-US" sz="2400">
                <a:cs typeface="B Nazanin" panose="00000400000000000000" pitchFamily="2" charset="-78"/>
              </a:rPr>
              <a:t> </a:t>
            </a:r>
            <a:r>
              <a:rPr lang="ar-SA" altLang="en-US" sz="2400">
                <a:cs typeface="B Nazanin" panose="00000400000000000000" pitchFamily="2" charset="-78"/>
              </a:rPr>
              <a:t>درجه آزادي است.</a:t>
            </a:r>
            <a:endParaRPr lang="en-US" altLang="en-US" sz="2400">
              <a:cs typeface="B Nazanin" panose="00000400000000000000" pitchFamily="2" charset="-78"/>
            </a:endParaRPr>
          </a:p>
          <a:p>
            <a:endParaRPr lang="fa-IR" altLang="en-US" sz="2400">
              <a:cs typeface="B Nazanin" panose="00000400000000000000" pitchFamily="2" charset="-78"/>
            </a:endParaRPr>
          </a:p>
          <a:p>
            <a:r>
              <a:rPr lang="ar-SA" altLang="en-US" sz="2400">
                <a:cs typeface="B Nazanin" panose="00000400000000000000" pitchFamily="2" charset="-78"/>
              </a:rPr>
              <a:t>اثبات اين قضيه با استفاده از تابع مولد گشتاورها آسان است كه در اينجا بدون اثبات مي</a:t>
            </a:r>
            <a:r>
              <a:rPr lang="en-US" altLang="en-US" sz="2400">
                <a:cs typeface="B Nazanin" panose="00000400000000000000" pitchFamily="2" charset="-78"/>
              </a:rPr>
              <a:t> </a:t>
            </a:r>
            <a:r>
              <a:rPr lang="ar-SA" altLang="en-US" sz="2400">
                <a:cs typeface="B Nazanin" panose="00000400000000000000" pitchFamily="2" charset="-78"/>
              </a:rPr>
              <a:t>پذيريم. از اين قضيه استنتاج مي</a:t>
            </a:r>
            <a:r>
              <a:rPr lang="en-US" altLang="en-US" sz="2400">
                <a:cs typeface="B Nazanin" panose="00000400000000000000" pitchFamily="2" charset="-78"/>
              </a:rPr>
              <a:t> </a:t>
            </a:r>
            <a:r>
              <a:rPr lang="ar-SA" altLang="en-US" sz="2400">
                <a:cs typeface="B Nazanin" panose="00000400000000000000" pitchFamily="2" charset="-78"/>
              </a:rPr>
              <a:t>شود كه اگر دو متغير مستقل داراي توزيع كي‌دو باشند جمع آنها نيز توزيع كي‌دو است. در مورد تفاضل هم در شرايط خاص درست است. يعني اگر دو متغير مستقل داراي توزيع كي‌دو باشند تفاضل آنها نيز داراي توزيع كي‌دو است با تفاضل درجه آزادي دو متغير.</a:t>
            </a:r>
            <a:r>
              <a:rPr lang="en-US" altLang="en-US" sz="2400">
                <a:cs typeface="B Nazanin" panose="00000400000000000000" pitchFamily="2" charset="-78"/>
              </a:rPr>
              <a:t> </a:t>
            </a:r>
          </a:p>
        </p:txBody>
      </p:sp>
      <p:sp>
        <p:nvSpPr>
          <p:cNvPr id="25805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8059" name="Object 11"/>
          <p:cNvGraphicFramePr>
            <a:graphicFrameLocks noChangeAspect="1"/>
          </p:cNvGraphicFramePr>
          <p:nvPr/>
        </p:nvGraphicFramePr>
        <p:xfrm>
          <a:off x="7172325" y="2565400"/>
          <a:ext cx="890588" cy="931863"/>
        </p:xfrm>
        <a:graphic>
          <a:graphicData uri="http://schemas.openxmlformats.org/presentationml/2006/ole">
            <mc:AlternateContent xmlns:mc="http://schemas.openxmlformats.org/markup-compatibility/2006">
              <mc:Choice xmlns:v="urn:schemas-microsoft-com:vml" Requires="v">
                <p:oleObj spid="_x0000_s258069" name="Equation" r:id="rId7" imgW="406224" imgH="431613" progId="Equation.3">
                  <p:embed/>
                </p:oleObj>
              </mc:Choice>
              <mc:Fallback>
                <p:oleObj name="Equation" r:id="rId7" imgW="406224" imgH="431613"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2325" y="2565400"/>
                        <a:ext cx="890588"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8060" name="Rectangle 12"/>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8050">
                                            <p:txEl>
                                              <p:pRg st="0" end="0"/>
                                            </p:txEl>
                                          </p:spTgt>
                                        </p:tgtEl>
                                        <p:attrNameLst>
                                          <p:attrName>style.visibility</p:attrName>
                                        </p:attrNameLst>
                                      </p:cBhvr>
                                      <p:to>
                                        <p:strVal val="visible"/>
                                      </p:to>
                                    </p:set>
                                    <p:animEffect transition="in" filter="box(in)">
                                      <p:cBhvr>
                                        <p:cTn id="7" dur="500"/>
                                        <p:tgtEl>
                                          <p:spTgt spid="25805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58052"/>
                                        </p:tgtEl>
                                        <p:attrNameLst>
                                          <p:attrName>style.visibility</p:attrName>
                                        </p:attrNameLst>
                                      </p:cBhvr>
                                      <p:to>
                                        <p:strVal val="visible"/>
                                      </p:to>
                                    </p:set>
                                    <p:animEffect transition="in" filter="box(in)">
                                      <p:cBhvr>
                                        <p:cTn id="10" dur="500"/>
                                        <p:tgtEl>
                                          <p:spTgt spid="258052"/>
                                        </p:tgtEl>
                                      </p:cBhvr>
                                    </p:animEffect>
                                  </p:childTnLst>
                                </p:cTn>
                              </p:par>
                              <p:par>
                                <p:cTn id="11" presetID="4" presetClass="entr" presetSubtype="16" fill="hold" nodeType="withEffect">
                                  <p:stCondLst>
                                    <p:cond delay="0"/>
                                  </p:stCondLst>
                                  <p:childTnLst>
                                    <p:set>
                                      <p:cBhvr>
                                        <p:cTn id="12" dur="1" fill="hold">
                                          <p:stCondLst>
                                            <p:cond delay="0"/>
                                          </p:stCondLst>
                                        </p:cTn>
                                        <p:tgtEl>
                                          <p:spTgt spid="258055"/>
                                        </p:tgtEl>
                                        <p:attrNameLst>
                                          <p:attrName>style.visibility</p:attrName>
                                        </p:attrNameLst>
                                      </p:cBhvr>
                                      <p:to>
                                        <p:strVal val="visible"/>
                                      </p:to>
                                    </p:set>
                                    <p:animEffect transition="in" filter="box(in)">
                                      <p:cBhvr>
                                        <p:cTn id="13" dur="500"/>
                                        <p:tgtEl>
                                          <p:spTgt spid="2580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8057"/>
                                        </p:tgtEl>
                                        <p:attrNameLst>
                                          <p:attrName>style.visibility</p:attrName>
                                        </p:attrNameLst>
                                      </p:cBhvr>
                                      <p:to>
                                        <p:strVal val="visible"/>
                                      </p:to>
                                    </p:set>
                                    <p:animEffect transition="in" filter="box(in)">
                                      <p:cBhvr>
                                        <p:cTn id="18" dur="500"/>
                                        <p:tgtEl>
                                          <p:spTgt spid="258057"/>
                                        </p:tgtEl>
                                      </p:cBhvr>
                                    </p:animEffect>
                                  </p:childTnLst>
                                </p:cTn>
                              </p:par>
                              <p:par>
                                <p:cTn id="19" presetID="4" presetClass="entr" presetSubtype="16" fill="hold" nodeType="withEffect">
                                  <p:stCondLst>
                                    <p:cond delay="0"/>
                                  </p:stCondLst>
                                  <p:childTnLst>
                                    <p:set>
                                      <p:cBhvr>
                                        <p:cTn id="20" dur="1" fill="hold">
                                          <p:stCondLst>
                                            <p:cond delay="0"/>
                                          </p:stCondLst>
                                        </p:cTn>
                                        <p:tgtEl>
                                          <p:spTgt spid="258059"/>
                                        </p:tgtEl>
                                        <p:attrNameLst>
                                          <p:attrName>style.visibility</p:attrName>
                                        </p:attrNameLst>
                                      </p:cBhvr>
                                      <p:to>
                                        <p:strVal val="visible"/>
                                      </p:to>
                                    </p:set>
                                    <p:animEffect transition="in" filter="box(in)">
                                      <p:cBhvr>
                                        <p:cTn id="21" dur="500"/>
                                        <p:tgtEl>
                                          <p:spTgt spid="258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build="p"/>
      <p:bldP spid="25805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83" name="Rectangle 11"/>
          <p:cNvSpPr>
            <a:spLocks noGrp="1" noChangeArrowheads="1"/>
          </p:cNvSpPr>
          <p:nvPr>
            <p:ph type="title"/>
          </p:nvPr>
        </p:nvSpPr>
        <p:spPr>
          <a:xfrm>
            <a:off x="6732588" y="2565400"/>
            <a:ext cx="2036762" cy="719138"/>
          </a:xfrm>
          <a:noFill/>
          <a:ln/>
        </p:spPr>
        <p:txBody>
          <a:bodyPr anchorCtr="0"/>
          <a:lstStyle/>
          <a:p>
            <a:pPr algn="r"/>
            <a:r>
              <a:rPr lang="fa-IR" altLang="en-US" sz="3600">
                <a:cs typeface="B Titr" panose="00000700000000000000" pitchFamily="2" charset="-78"/>
              </a:rPr>
              <a:t>8</a:t>
            </a:r>
            <a:r>
              <a:rPr lang="en-US" altLang="en-US" sz="3600">
                <a:cs typeface="B Titr" panose="00000700000000000000" pitchFamily="2" charset="-78"/>
              </a:rPr>
              <a:t>-</a:t>
            </a:r>
            <a:r>
              <a:rPr lang="fa-IR" altLang="en-US" sz="3600">
                <a:cs typeface="B Titr" panose="00000700000000000000" pitchFamily="2" charset="-78"/>
              </a:rPr>
              <a:t> </a:t>
            </a:r>
            <a:r>
              <a:rPr lang="ar-SA" altLang="en-US" sz="3600">
                <a:cs typeface="B Titr" panose="00000700000000000000" pitchFamily="2" charset="-78"/>
              </a:rPr>
              <a:t>توزيع</a:t>
            </a:r>
            <a:r>
              <a:rPr lang="en-US" altLang="en-US" sz="3600">
                <a:cs typeface="B Titr" panose="00000700000000000000" pitchFamily="2" charset="-78"/>
              </a:rPr>
              <a:t> t </a:t>
            </a:r>
            <a:r>
              <a:rPr lang="ar-SA" altLang="en-US" sz="3600">
                <a:cs typeface="B Titr" panose="00000700000000000000" pitchFamily="2" charset="-78"/>
              </a:rPr>
              <a:t> </a:t>
            </a:r>
            <a:endParaRPr lang="en-US" altLang="en-US" sz="3600">
              <a:cs typeface="B Titr" panose="00000700000000000000" pitchFamily="2" charset="-78"/>
            </a:endParaRPr>
          </a:p>
        </p:txBody>
      </p:sp>
      <p:sp>
        <p:nvSpPr>
          <p:cNvPr id="259074" name="Rectangle 2"/>
          <p:cNvSpPr>
            <a:spLocks noGrp="1" noChangeArrowheads="1"/>
          </p:cNvSpPr>
          <p:nvPr>
            <p:ph idx="1"/>
          </p:nvPr>
        </p:nvSpPr>
        <p:spPr>
          <a:xfrm>
            <a:off x="457200" y="620713"/>
            <a:ext cx="8229600" cy="1871662"/>
          </a:xfrm>
        </p:spPr>
        <p:txBody>
          <a:bodyPr/>
          <a:lstStyle/>
          <a:p>
            <a:pPr>
              <a:buFont typeface="Wingdings" panose="05000000000000000000" pitchFamily="2" charset="2"/>
              <a:buNone/>
            </a:pPr>
            <a:r>
              <a:rPr lang="ar-SA" altLang="en-US" sz="2400" b="1">
                <a:solidFill>
                  <a:srgbClr val="990000"/>
                </a:solidFill>
                <a:cs typeface="B Nazanin" panose="00000400000000000000" pitchFamily="2" charset="-78"/>
              </a:rPr>
              <a:t>قضيه 7-</a:t>
            </a:r>
            <a:r>
              <a:rPr lang="fa-IR" altLang="en-US" sz="2400" b="1">
                <a:solidFill>
                  <a:srgbClr val="990000"/>
                </a:solidFill>
                <a:cs typeface="B Nazanin" panose="00000400000000000000" pitchFamily="2" charset="-78"/>
              </a:rPr>
              <a:t>3</a:t>
            </a:r>
            <a:r>
              <a:rPr lang="ar-SA" altLang="en-US" sz="2400" b="1">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اگر </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S</a:t>
            </a:r>
            <a:r>
              <a:rPr lang="en-US" altLang="en-US" sz="2400" baseline="30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به ترتيب ميانگين و واريانس نمونه </a:t>
            </a:r>
            <a:r>
              <a:rPr lang="en-US" altLang="en-US" sz="2400">
                <a:cs typeface="B Nazanin" panose="00000400000000000000" pitchFamily="2" charset="-78"/>
              </a:rPr>
              <a:t>X</a:t>
            </a:r>
            <a:r>
              <a:rPr lang="en-US" altLang="en-US" sz="2400" baseline="-25000">
                <a:cs typeface="B Nazanin" panose="00000400000000000000" pitchFamily="2" charset="-78"/>
              </a:rPr>
              <a:t>n</a:t>
            </a:r>
            <a:r>
              <a:rPr lang="en-US" altLang="en-US" sz="2400">
                <a:cs typeface="B Nazanin" panose="00000400000000000000" pitchFamily="2" charset="-78"/>
              </a:rPr>
              <a:t>,…,X</a:t>
            </a:r>
            <a:r>
              <a:rPr lang="en-US" altLang="en-US" sz="2400" baseline="-25000">
                <a:cs typeface="B Nazanin" panose="00000400000000000000" pitchFamily="2" charset="-78"/>
              </a:rPr>
              <a:t>2</a:t>
            </a:r>
            <a:r>
              <a:rPr lang="en-US" altLang="en-US" sz="2400">
                <a:cs typeface="B Nazanin" panose="00000400000000000000" pitchFamily="2" charset="-78"/>
              </a:rPr>
              <a:t>,X</a:t>
            </a:r>
            <a:r>
              <a:rPr lang="en-US" altLang="en-US" sz="2400" baseline="-25000">
                <a:cs typeface="B Nazanin" panose="00000400000000000000" pitchFamily="2" charset="-78"/>
              </a:rPr>
              <a:t>1</a:t>
            </a:r>
            <a:r>
              <a:rPr lang="fa-IR" altLang="en-US">
                <a:cs typeface="B Nazanin" panose="00000400000000000000" pitchFamily="2" charset="-78"/>
              </a:rPr>
              <a:t> </a:t>
            </a:r>
            <a:r>
              <a:rPr lang="ar-SA" altLang="en-US" sz="2400">
                <a:cs typeface="B Nazanin" panose="00000400000000000000" pitchFamily="2" charset="-78"/>
              </a:rPr>
              <a:t>از جامعه نرمال با ميانگين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واريانس </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باشد آنگاه </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الف-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S</a:t>
            </a:r>
            <a:r>
              <a:rPr lang="en-US" altLang="en-US" sz="2400" baseline="30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از هم مستقل</a:t>
            </a:r>
            <a:r>
              <a:rPr lang="fa-IR" altLang="en-US" sz="2400">
                <a:cs typeface="B Nazanin" panose="00000400000000000000" pitchFamily="2" charset="-78"/>
              </a:rPr>
              <a:t> </a:t>
            </a:r>
            <a:r>
              <a:rPr lang="ar-SA" altLang="en-US" sz="2400">
                <a:cs typeface="B Nazanin" panose="00000400000000000000" pitchFamily="2" charset="-78"/>
              </a:rPr>
              <a:t>اند.</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 متغير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داراي توزيع كي‌دو با </a:t>
            </a:r>
            <a:r>
              <a:rPr lang="ar-SA" altLang="en-US" sz="2400" b="1">
                <a:cs typeface="B Nazanin" panose="00000400000000000000" pitchFamily="2" charset="-78"/>
              </a:rPr>
              <a:t>1-</a:t>
            </a:r>
            <a:r>
              <a:rPr lang="fa-IR" altLang="en-US" sz="2400" b="1">
                <a:cs typeface="B Nazanin" panose="00000400000000000000" pitchFamily="2" charset="-78"/>
              </a:rPr>
              <a:t> </a:t>
            </a:r>
            <a:r>
              <a:rPr lang="en-US" altLang="en-US" sz="2400">
                <a:cs typeface="B Nazanin" panose="00000400000000000000" pitchFamily="2" charset="-78"/>
              </a:rPr>
              <a:t>n</a:t>
            </a:r>
            <a:r>
              <a:rPr lang="ar-SA" altLang="en-US" sz="2400">
                <a:cs typeface="B Nazanin" panose="00000400000000000000" pitchFamily="2" charset="-78"/>
              </a:rPr>
              <a:t>درجه آزادي است.</a:t>
            </a:r>
            <a:r>
              <a:rPr lang="en-US" altLang="en-US" sz="2400">
                <a:cs typeface="B Nazanin" panose="00000400000000000000" pitchFamily="2" charset="-78"/>
              </a:rPr>
              <a:t> </a:t>
            </a:r>
          </a:p>
        </p:txBody>
      </p:sp>
      <p:sp>
        <p:nvSpPr>
          <p:cNvPr id="259075" name="Rectangle 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9076" name="Object 4"/>
          <p:cNvGraphicFramePr>
            <a:graphicFrameLocks noChangeAspect="1"/>
          </p:cNvGraphicFramePr>
          <p:nvPr/>
        </p:nvGraphicFramePr>
        <p:xfrm>
          <a:off x="6738938" y="620713"/>
          <a:ext cx="376237" cy="415925"/>
        </p:xfrm>
        <a:graphic>
          <a:graphicData uri="http://schemas.openxmlformats.org/presentationml/2006/ole">
            <mc:AlternateContent xmlns:mc="http://schemas.openxmlformats.org/markup-compatibility/2006">
              <mc:Choice xmlns:v="urn:schemas-microsoft-com:vml" Requires="v">
                <p:oleObj spid="_x0000_s259105" name="Equation" r:id="rId3" imgW="177569" imgH="202936" progId="Equation.3">
                  <p:embed/>
                </p:oleObj>
              </mc:Choice>
              <mc:Fallback>
                <p:oleObj name="Equation" r:id="rId3" imgW="177569" imgH="20293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620713"/>
                        <a:ext cx="37623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77" name="Rectangle 5"/>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8"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9079" name="Object 7"/>
          <p:cNvGraphicFramePr>
            <a:graphicFrameLocks noChangeAspect="1"/>
          </p:cNvGraphicFramePr>
          <p:nvPr/>
        </p:nvGraphicFramePr>
        <p:xfrm>
          <a:off x="7812088" y="1557338"/>
          <a:ext cx="376237" cy="415925"/>
        </p:xfrm>
        <a:graphic>
          <a:graphicData uri="http://schemas.openxmlformats.org/presentationml/2006/ole">
            <mc:AlternateContent xmlns:mc="http://schemas.openxmlformats.org/markup-compatibility/2006">
              <mc:Choice xmlns:v="urn:schemas-microsoft-com:vml" Requires="v">
                <p:oleObj spid="_x0000_s259106" name="Equation" r:id="rId5" imgW="177569" imgH="202936" progId="Equation.3">
                  <p:embed/>
                </p:oleObj>
              </mc:Choice>
              <mc:Fallback>
                <p:oleObj name="Equation" r:id="rId5" imgW="177569" imgH="20293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88" y="1557338"/>
                        <a:ext cx="37623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8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9081" name="Object 9"/>
          <p:cNvGraphicFramePr>
            <a:graphicFrameLocks noChangeAspect="1"/>
          </p:cNvGraphicFramePr>
          <p:nvPr/>
        </p:nvGraphicFramePr>
        <p:xfrm>
          <a:off x="6588125" y="1870075"/>
          <a:ext cx="1008063" cy="695325"/>
        </p:xfrm>
        <a:graphic>
          <a:graphicData uri="http://schemas.openxmlformats.org/presentationml/2006/ole">
            <mc:AlternateContent xmlns:mc="http://schemas.openxmlformats.org/markup-compatibility/2006">
              <mc:Choice xmlns:v="urn:schemas-microsoft-com:vml" Requires="v">
                <p:oleObj spid="_x0000_s259107" name="Equation" r:id="rId7" imgW="609600" imgH="419100" progId="Equation.3">
                  <p:embed/>
                </p:oleObj>
              </mc:Choice>
              <mc:Fallback>
                <p:oleObj name="Equation" r:id="rId7" imgW="609600" imgH="4191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1870075"/>
                        <a:ext cx="1008063"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82" name="Rectangle 10"/>
          <p:cNvSpPr>
            <a:spLocks noChangeArrowheads="1"/>
          </p:cNvSpPr>
          <p:nvPr/>
        </p:nvSpPr>
        <p:spPr bwMode="auto">
          <a:xfrm>
            <a:off x="0"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4" name="Text Box 12"/>
          <p:cNvSpPr txBox="1">
            <a:spLocks noChangeArrowheads="1"/>
          </p:cNvSpPr>
          <p:nvPr/>
        </p:nvSpPr>
        <p:spPr bwMode="auto">
          <a:xfrm>
            <a:off x="250825" y="3213100"/>
            <a:ext cx="864235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فرض كنيد كه </a:t>
            </a:r>
            <a:r>
              <a:rPr lang="en-US" altLang="en-US" sz="2400"/>
              <a:t>X</a:t>
            </a:r>
            <a:r>
              <a:rPr lang="en-US" altLang="en-US" sz="2400" baseline="-25000"/>
              <a:t>n</a:t>
            </a:r>
            <a:r>
              <a:rPr lang="en-US" altLang="en-US" sz="2400"/>
              <a:t>,…,X</a:t>
            </a:r>
            <a:r>
              <a:rPr lang="en-US" altLang="en-US" sz="2400" baseline="-25000"/>
              <a:t>2</a:t>
            </a:r>
            <a:r>
              <a:rPr lang="en-US" altLang="en-US" sz="2400"/>
              <a:t>,X</a:t>
            </a:r>
            <a:r>
              <a:rPr lang="en-US" altLang="en-US" sz="2400" baseline="-25000"/>
              <a:t>1</a:t>
            </a:r>
            <a:r>
              <a:rPr lang="fa-IR" altLang="en-US" baseline="-25000"/>
              <a:t> </a:t>
            </a:r>
            <a:r>
              <a:rPr lang="ar-SA" altLang="en-US" sz="2400">
                <a:cs typeface="B Nazanin" panose="00000400000000000000" pitchFamily="2" charset="-78"/>
              </a:rPr>
              <a:t>يك نمونه </a:t>
            </a:r>
            <a:r>
              <a:rPr lang="en-US" altLang="en-US" sz="2400">
                <a:cs typeface="B Nazanin" panose="00000400000000000000" pitchFamily="2" charset="-78"/>
              </a:rPr>
              <a:t>n</a:t>
            </a:r>
            <a:r>
              <a:rPr lang="ar-SA" altLang="en-US" sz="2400">
                <a:cs typeface="B Nazanin" panose="00000400000000000000" pitchFamily="2" charset="-78"/>
              </a:rPr>
              <a:t>تايي از توزيع نرمال با ميانگين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واريانس</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p>
          <a:p>
            <a:pPr>
              <a:spcBef>
                <a:spcPct val="50000"/>
              </a:spcBef>
            </a:pPr>
            <a:r>
              <a:rPr lang="ar-SA" altLang="en-US" sz="2400">
                <a:cs typeface="B Nazanin" panose="00000400000000000000" pitchFamily="2" charset="-78"/>
              </a:rPr>
              <a:t> باشد. مي</a:t>
            </a:r>
            <a:r>
              <a:rPr lang="en-US" altLang="en-US" sz="2400">
                <a:cs typeface="B Nazanin" panose="00000400000000000000" pitchFamily="2" charset="-78"/>
              </a:rPr>
              <a:t> </a:t>
            </a:r>
            <a:r>
              <a:rPr lang="ar-SA" altLang="en-US" sz="2400">
                <a:cs typeface="B Nazanin" panose="00000400000000000000" pitchFamily="2" charset="-78"/>
              </a:rPr>
              <a:t>دانيم متغير</a:t>
            </a:r>
            <a:r>
              <a:rPr lang="en-US" altLang="en-US" sz="2400">
                <a:cs typeface="B Nazanin" panose="00000400000000000000" pitchFamily="2" charset="-78"/>
              </a:rPr>
              <a:t>               </a:t>
            </a:r>
            <a:r>
              <a:rPr lang="ar-SA" altLang="en-US" sz="2400">
                <a:cs typeface="B Nazanin" panose="00000400000000000000" pitchFamily="2" charset="-78"/>
              </a:rPr>
              <a:t>داراي توزيع نرمال استاندارد و متغ</a:t>
            </a:r>
            <a:r>
              <a:rPr lang="fa-IR" altLang="en-US" sz="2400">
                <a:cs typeface="B Nazanin" panose="00000400000000000000" pitchFamily="2" charset="-78"/>
              </a:rPr>
              <a:t>یر  </a:t>
            </a:r>
          </a:p>
          <a:p>
            <a:pPr>
              <a:spcBef>
                <a:spcPct val="50000"/>
              </a:spcBef>
            </a:pPr>
            <a:r>
              <a:rPr lang="fa-IR" altLang="en-US" sz="2400">
                <a:cs typeface="B Nazanin" panose="00000400000000000000" pitchFamily="2" charset="-78"/>
              </a:rPr>
              <a:t>   </a:t>
            </a:r>
          </a:p>
          <a:p>
            <a:pPr>
              <a:spcBef>
                <a:spcPct val="50000"/>
              </a:spcBef>
            </a:pPr>
            <a:r>
              <a:rPr lang="en-US" altLang="en-US" sz="2400">
                <a:cs typeface="B Nazanin" panose="00000400000000000000" pitchFamily="2" charset="-78"/>
              </a:rPr>
              <a:t>            </a:t>
            </a:r>
            <a:r>
              <a:rPr lang="ar-SA" altLang="en-US" sz="2400">
                <a:cs typeface="B Nazanin" panose="00000400000000000000" pitchFamily="2" charset="-78"/>
              </a:rPr>
              <a:t>داراي توزيع كي‌دو با 1</a:t>
            </a:r>
            <a:r>
              <a:rPr lang="ar-SA" altLang="en-US" sz="2400" b="1">
                <a:cs typeface="B Nazanin" panose="00000400000000000000" pitchFamily="2" charset="-78"/>
              </a:rPr>
              <a:t>-</a:t>
            </a:r>
            <a:r>
              <a:rPr lang="fa-IR" altLang="en-US" sz="2400">
                <a:cs typeface="B Nazanin" panose="00000400000000000000" pitchFamily="2" charset="-78"/>
              </a:rPr>
              <a:t> </a:t>
            </a:r>
            <a:r>
              <a:rPr lang="en-US" altLang="en-US" sz="2400">
                <a:cs typeface="B Nazanin" panose="00000400000000000000" pitchFamily="2" charset="-78"/>
              </a:rPr>
              <a:t>n</a:t>
            </a:r>
            <a:r>
              <a:rPr lang="ar-SA" altLang="en-US" sz="2400">
                <a:cs typeface="B Nazanin" panose="00000400000000000000" pitchFamily="2" charset="-78"/>
              </a:rPr>
              <a:t>درجه آزادي است. متغير </a:t>
            </a:r>
            <a:r>
              <a:rPr lang="en-US" altLang="en-US" sz="2400">
                <a:cs typeface="B Nazanin" panose="00000400000000000000" pitchFamily="2" charset="-78"/>
              </a:rPr>
              <a:t>T</a:t>
            </a:r>
            <a:r>
              <a:rPr lang="fa-IR" altLang="en-US" sz="2400">
                <a:cs typeface="B Nazanin" panose="00000400000000000000" pitchFamily="2" charset="-78"/>
              </a:rPr>
              <a:t> </a:t>
            </a:r>
            <a:r>
              <a:rPr lang="ar-SA" altLang="en-US" sz="2400">
                <a:cs typeface="B Nazanin" panose="00000400000000000000" pitchFamily="2" charset="-78"/>
              </a:rPr>
              <a:t>را كه تابعي از دو متغير است به صورت زير تعريف مي</a:t>
            </a:r>
            <a:r>
              <a:rPr lang="en-US" altLang="en-US" sz="2400">
                <a:cs typeface="B Nazanin" panose="00000400000000000000" pitchFamily="2" charset="-78"/>
              </a:rPr>
              <a:t> </a:t>
            </a:r>
            <a:r>
              <a:rPr lang="ar-SA" altLang="en-US" sz="2400">
                <a:cs typeface="B Nazanin" panose="00000400000000000000" pitchFamily="2" charset="-78"/>
              </a:rPr>
              <a:t>كنيم.</a:t>
            </a:r>
            <a:r>
              <a:rPr lang="en-US" altLang="en-US" sz="2400">
                <a:cs typeface="B Nazanin" panose="00000400000000000000" pitchFamily="2" charset="-78"/>
              </a:rPr>
              <a:t> </a:t>
            </a:r>
          </a:p>
        </p:txBody>
      </p:sp>
      <p:sp>
        <p:nvSpPr>
          <p:cNvPr id="25908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9086" name="Object 14"/>
          <p:cNvGraphicFramePr>
            <a:graphicFrameLocks noChangeAspect="1"/>
          </p:cNvGraphicFramePr>
          <p:nvPr/>
        </p:nvGraphicFramePr>
        <p:xfrm>
          <a:off x="5651500" y="3644900"/>
          <a:ext cx="1065213" cy="1152525"/>
        </p:xfrm>
        <a:graphic>
          <a:graphicData uri="http://schemas.openxmlformats.org/presentationml/2006/ole">
            <mc:AlternateContent xmlns:mc="http://schemas.openxmlformats.org/markup-compatibility/2006">
              <mc:Choice xmlns:v="urn:schemas-microsoft-com:vml" Requires="v">
                <p:oleObj spid="_x0000_s259108" name="Equation" r:id="rId9" imgW="444307" imgH="634725" progId="Equation.3">
                  <p:embed/>
                </p:oleObj>
              </mc:Choice>
              <mc:Fallback>
                <p:oleObj name="Equation" r:id="rId9" imgW="444307" imgH="634725"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0" y="3644900"/>
                        <a:ext cx="1065213"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87" name="Rectangle 15"/>
          <p:cNvSpPr>
            <a:spLocks noChangeArrowheads="1"/>
          </p:cNvSpPr>
          <p:nvPr/>
        </p:nvSpPr>
        <p:spPr bwMode="auto">
          <a:xfrm>
            <a:off x="0" y="63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9089" name="Object 17"/>
          <p:cNvGraphicFramePr>
            <a:graphicFrameLocks noChangeAspect="1"/>
          </p:cNvGraphicFramePr>
          <p:nvPr/>
        </p:nvGraphicFramePr>
        <p:xfrm>
          <a:off x="900113" y="3644900"/>
          <a:ext cx="1090612" cy="747713"/>
        </p:xfrm>
        <a:graphic>
          <a:graphicData uri="http://schemas.openxmlformats.org/presentationml/2006/ole">
            <mc:AlternateContent xmlns:mc="http://schemas.openxmlformats.org/markup-compatibility/2006">
              <mc:Choice xmlns:v="urn:schemas-microsoft-com:vml" Requires="v">
                <p:oleObj spid="_x0000_s259109" name="Equation" r:id="rId11" imgW="609600" imgH="419100" progId="Equation.3">
                  <p:embed/>
                </p:oleObj>
              </mc:Choice>
              <mc:Fallback>
                <p:oleObj name="Equation" r:id="rId11" imgW="609600" imgH="41910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3644900"/>
                        <a:ext cx="1090612"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90" name="Rectangle 18"/>
          <p:cNvSpPr>
            <a:spLocks noChangeArrowheads="1"/>
          </p:cNvSpPr>
          <p:nvPr/>
        </p:nvSpPr>
        <p:spPr bwMode="auto">
          <a:xfrm>
            <a:off x="0" y="35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9091" name="Object 19"/>
          <p:cNvGraphicFramePr>
            <a:graphicFrameLocks noChangeAspect="1"/>
          </p:cNvGraphicFramePr>
          <p:nvPr/>
        </p:nvGraphicFramePr>
        <p:xfrm>
          <a:off x="539750" y="5229225"/>
          <a:ext cx="2592388" cy="1570038"/>
        </p:xfrm>
        <a:graphic>
          <a:graphicData uri="http://schemas.openxmlformats.org/presentationml/2006/ole">
            <mc:AlternateContent xmlns:mc="http://schemas.openxmlformats.org/markup-compatibility/2006">
              <mc:Choice xmlns:v="urn:schemas-microsoft-com:vml" Requires="v">
                <p:oleObj spid="_x0000_s259110" name="Equation" r:id="rId13" imgW="1295400" imgH="1041400" progId="Equation.3">
                  <p:embed/>
                </p:oleObj>
              </mc:Choice>
              <mc:Fallback>
                <p:oleObj name="Equation" r:id="rId13" imgW="1295400" imgH="104140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5229225"/>
                        <a:ext cx="2592388" cy="157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9092" name="Rectangle 20"/>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9074">
                                            <p:txEl>
                                              <p:pRg st="0" end="0"/>
                                            </p:txEl>
                                          </p:spTgt>
                                        </p:tgtEl>
                                        <p:attrNameLst>
                                          <p:attrName>style.visibility</p:attrName>
                                        </p:attrNameLst>
                                      </p:cBhvr>
                                      <p:to>
                                        <p:strVal val="visible"/>
                                      </p:to>
                                    </p:set>
                                    <p:animEffect transition="in" filter="box(in)">
                                      <p:cBhvr>
                                        <p:cTn id="7" dur="500"/>
                                        <p:tgtEl>
                                          <p:spTgt spid="259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9074">
                                            <p:txEl>
                                              <p:pRg st="1" end="1"/>
                                            </p:txEl>
                                          </p:spTgt>
                                        </p:tgtEl>
                                        <p:attrNameLst>
                                          <p:attrName>style.visibility</p:attrName>
                                        </p:attrNameLst>
                                      </p:cBhvr>
                                      <p:to>
                                        <p:strVal val="visible"/>
                                      </p:to>
                                    </p:set>
                                    <p:animEffect transition="in" filter="box(in)">
                                      <p:cBhvr>
                                        <p:cTn id="12" dur="500"/>
                                        <p:tgtEl>
                                          <p:spTgt spid="2590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9074">
                                            <p:txEl>
                                              <p:pRg st="2" end="2"/>
                                            </p:txEl>
                                          </p:spTgt>
                                        </p:tgtEl>
                                        <p:attrNameLst>
                                          <p:attrName>style.visibility</p:attrName>
                                        </p:attrNameLst>
                                      </p:cBhvr>
                                      <p:to>
                                        <p:strVal val="visible"/>
                                      </p:to>
                                    </p:set>
                                    <p:animEffect transition="in" filter="box(in)">
                                      <p:cBhvr>
                                        <p:cTn id="17" dur="500"/>
                                        <p:tgtEl>
                                          <p:spTgt spid="259074">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59081"/>
                                        </p:tgtEl>
                                        <p:attrNameLst>
                                          <p:attrName>style.visibility</p:attrName>
                                        </p:attrNameLst>
                                      </p:cBhvr>
                                      <p:to>
                                        <p:strVal val="visible"/>
                                      </p:to>
                                    </p:set>
                                    <p:animEffect transition="in" filter="box(in)">
                                      <p:cBhvr>
                                        <p:cTn id="20" dur="500"/>
                                        <p:tgtEl>
                                          <p:spTgt spid="259081"/>
                                        </p:tgtEl>
                                      </p:cBhvr>
                                    </p:animEffect>
                                  </p:childTnLst>
                                </p:cTn>
                              </p:par>
                              <p:par>
                                <p:cTn id="21" presetID="4" presetClass="entr" presetSubtype="16" fill="hold" nodeType="withEffect">
                                  <p:stCondLst>
                                    <p:cond delay="0"/>
                                  </p:stCondLst>
                                  <p:childTnLst>
                                    <p:set>
                                      <p:cBhvr>
                                        <p:cTn id="22" dur="1" fill="hold">
                                          <p:stCondLst>
                                            <p:cond delay="0"/>
                                          </p:stCondLst>
                                        </p:cTn>
                                        <p:tgtEl>
                                          <p:spTgt spid="259079"/>
                                        </p:tgtEl>
                                        <p:attrNameLst>
                                          <p:attrName>style.visibility</p:attrName>
                                        </p:attrNameLst>
                                      </p:cBhvr>
                                      <p:to>
                                        <p:strVal val="visible"/>
                                      </p:to>
                                    </p:set>
                                    <p:animEffect transition="in" filter="box(in)">
                                      <p:cBhvr>
                                        <p:cTn id="23" dur="500"/>
                                        <p:tgtEl>
                                          <p:spTgt spid="2590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9083"/>
                                        </p:tgtEl>
                                        <p:attrNameLst>
                                          <p:attrName>style.visibility</p:attrName>
                                        </p:attrNameLst>
                                      </p:cBhvr>
                                      <p:to>
                                        <p:strVal val="visible"/>
                                      </p:to>
                                    </p:set>
                                    <p:anim calcmode="lin" valueType="num">
                                      <p:cBhvr additive="base">
                                        <p:cTn id="28" dur="500" fill="hold"/>
                                        <p:tgtEl>
                                          <p:spTgt spid="259083"/>
                                        </p:tgtEl>
                                        <p:attrNameLst>
                                          <p:attrName>ppt_x</p:attrName>
                                        </p:attrNameLst>
                                      </p:cBhvr>
                                      <p:tavLst>
                                        <p:tav tm="0">
                                          <p:val>
                                            <p:strVal val="#ppt_x"/>
                                          </p:val>
                                        </p:tav>
                                        <p:tav tm="100000">
                                          <p:val>
                                            <p:strVal val="#ppt_x"/>
                                          </p:val>
                                        </p:tav>
                                      </p:tavLst>
                                    </p:anim>
                                    <p:anim calcmode="lin" valueType="num">
                                      <p:cBhvr additive="base">
                                        <p:cTn id="29" dur="500" fill="hold"/>
                                        <p:tgtEl>
                                          <p:spTgt spid="25908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59084"/>
                                        </p:tgtEl>
                                        <p:attrNameLst>
                                          <p:attrName>style.visibility</p:attrName>
                                        </p:attrNameLst>
                                      </p:cBhvr>
                                      <p:to>
                                        <p:strVal val="visible"/>
                                      </p:to>
                                    </p:set>
                                    <p:animEffect transition="in" filter="diamond(in)">
                                      <p:cBhvr>
                                        <p:cTn id="34" dur="2000"/>
                                        <p:tgtEl>
                                          <p:spTgt spid="259084"/>
                                        </p:tgtEl>
                                      </p:cBhvr>
                                    </p:animEffect>
                                  </p:childTnLst>
                                </p:cTn>
                              </p:par>
                              <p:par>
                                <p:cTn id="35" presetID="8" presetClass="entr" presetSubtype="16" fill="hold" nodeType="withEffect">
                                  <p:stCondLst>
                                    <p:cond delay="0"/>
                                  </p:stCondLst>
                                  <p:childTnLst>
                                    <p:set>
                                      <p:cBhvr>
                                        <p:cTn id="36" dur="1" fill="hold">
                                          <p:stCondLst>
                                            <p:cond delay="0"/>
                                          </p:stCondLst>
                                        </p:cTn>
                                        <p:tgtEl>
                                          <p:spTgt spid="259092"/>
                                        </p:tgtEl>
                                        <p:attrNameLst>
                                          <p:attrName>style.visibility</p:attrName>
                                        </p:attrNameLst>
                                      </p:cBhvr>
                                      <p:to>
                                        <p:strVal val="visible"/>
                                      </p:to>
                                    </p:set>
                                    <p:animEffect transition="in" filter="diamond(in)">
                                      <p:cBhvr>
                                        <p:cTn id="37" dur="2000"/>
                                        <p:tgtEl>
                                          <p:spTgt spid="259092"/>
                                        </p:tgtEl>
                                      </p:cBhvr>
                                    </p:animEffect>
                                  </p:childTnLst>
                                </p:cTn>
                              </p:par>
                              <p:par>
                                <p:cTn id="38" presetID="8" presetClass="entr" presetSubtype="16" fill="hold" nodeType="withEffect">
                                  <p:stCondLst>
                                    <p:cond delay="0"/>
                                  </p:stCondLst>
                                  <p:childTnLst>
                                    <p:set>
                                      <p:cBhvr>
                                        <p:cTn id="39" dur="1" fill="hold">
                                          <p:stCondLst>
                                            <p:cond delay="0"/>
                                          </p:stCondLst>
                                        </p:cTn>
                                        <p:tgtEl>
                                          <p:spTgt spid="259089"/>
                                        </p:tgtEl>
                                        <p:attrNameLst>
                                          <p:attrName>style.visibility</p:attrName>
                                        </p:attrNameLst>
                                      </p:cBhvr>
                                      <p:to>
                                        <p:strVal val="visible"/>
                                      </p:to>
                                    </p:set>
                                    <p:animEffect transition="in" filter="diamond(in)">
                                      <p:cBhvr>
                                        <p:cTn id="40" dur="2000"/>
                                        <p:tgtEl>
                                          <p:spTgt spid="259089"/>
                                        </p:tgtEl>
                                      </p:cBhvr>
                                    </p:animEffect>
                                  </p:childTnLst>
                                </p:cTn>
                              </p:par>
                              <p:par>
                                <p:cTn id="41" presetID="8" presetClass="entr" presetSubtype="16" fill="hold" nodeType="withEffect">
                                  <p:stCondLst>
                                    <p:cond delay="0"/>
                                  </p:stCondLst>
                                  <p:childTnLst>
                                    <p:set>
                                      <p:cBhvr>
                                        <p:cTn id="42" dur="1" fill="hold">
                                          <p:stCondLst>
                                            <p:cond delay="0"/>
                                          </p:stCondLst>
                                        </p:cTn>
                                        <p:tgtEl>
                                          <p:spTgt spid="259091"/>
                                        </p:tgtEl>
                                        <p:attrNameLst>
                                          <p:attrName>style.visibility</p:attrName>
                                        </p:attrNameLst>
                                      </p:cBhvr>
                                      <p:to>
                                        <p:strVal val="visible"/>
                                      </p:to>
                                    </p:set>
                                    <p:animEffect transition="in" filter="diamond(in)">
                                      <p:cBhvr>
                                        <p:cTn id="43" dur="2000"/>
                                        <p:tgtEl>
                                          <p:spTgt spid="25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3" grpId="0"/>
      <p:bldP spid="259074" grpId="0" build="p"/>
      <p:bldP spid="25908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algn="r"/>
            <a:r>
              <a:rPr lang="fa-IR" altLang="en-US" sz="36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Titr" panose="00000700000000000000" pitchFamily="2" charset="-78"/>
              </a:rPr>
              <a:t>9- توزيع نسبت واريانس دو نمونه</a:t>
            </a:r>
            <a:r>
              <a:rPr lang="en-US" altLang="en-US" sz="3600">
                <a:ea typeface="Times New Roman" panose="02020603050405020304" pitchFamily="18" charset="0"/>
                <a:cs typeface="B Titr" panose="00000700000000000000" pitchFamily="2" charset="-78"/>
              </a:rPr>
              <a:t> </a:t>
            </a:r>
          </a:p>
        </p:txBody>
      </p:sp>
      <p:sp>
        <p:nvSpPr>
          <p:cNvPr id="2600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0100" name="Rectangle 4"/>
          <p:cNvSpPr>
            <a:spLocks noChangeArrowheads="1"/>
          </p:cNvSpPr>
          <p:nvPr/>
        </p:nvSpPr>
        <p:spPr bwMode="auto">
          <a:xfrm>
            <a:off x="0" y="409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0101" name="Rectangle 5"/>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0102" name="Rectangle 6"/>
          <p:cNvSpPr>
            <a:spLocks noChangeArrowheads="1"/>
          </p:cNvSpPr>
          <p:nvPr/>
        </p:nvSpPr>
        <p:spPr bwMode="auto">
          <a:xfrm>
            <a:off x="0" y="3643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60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3675"/>
            <a:ext cx="8569325" cy="513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0103"/>
                                        </p:tgtEl>
                                        <p:attrNameLst>
                                          <p:attrName>style.visibility</p:attrName>
                                        </p:attrNameLst>
                                      </p:cBhvr>
                                      <p:to>
                                        <p:strVal val="visible"/>
                                      </p:to>
                                    </p:set>
                                    <p:anim calcmode="lin" valueType="num">
                                      <p:cBhvr additive="base">
                                        <p:cTn id="7" dur="500" fill="hold"/>
                                        <p:tgtEl>
                                          <p:spTgt spid="260103"/>
                                        </p:tgtEl>
                                        <p:attrNameLst>
                                          <p:attrName>ppt_x</p:attrName>
                                        </p:attrNameLst>
                                      </p:cBhvr>
                                      <p:tavLst>
                                        <p:tav tm="0">
                                          <p:val>
                                            <p:strVal val="#ppt_x"/>
                                          </p:val>
                                        </p:tav>
                                        <p:tav tm="100000">
                                          <p:val>
                                            <p:strVal val="#ppt_x"/>
                                          </p:val>
                                        </p:tav>
                                      </p:tavLst>
                                    </p:anim>
                                    <p:anim calcmode="lin" valueType="num">
                                      <p:cBhvr additive="base">
                                        <p:cTn id="8" dur="500" fill="hold"/>
                                        <p:tgtEl>
                                          <p:spTgt spid="2601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60098"/>
                                        </p:tgtEl>
                                        <p:attrNameLst>
                                          <p:attrName>style.visibility</p:attrName>
                                        </p:attrNameLst>
                                      </p:cBhvr>
                                      <p:to>
                                        <p:strVal val="visible"/>
                                      </p:to>
                                    </p:set>
                                    <p:animEffect transition="in" filter="blinds(horizontal)">
                                      <p:cBhvr>
                                        <p:cTn id="13" dur="500"/>
                                        <p:tgtEl>
                                          <p:spTgt spid="26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9275"/>
            <a:ext cx="8461375" cy="2224088"/>
          </a:xfrm>
          <a:prstGeom prst="rect">
            <a:avLst/>
          </a:prstGeom>
          <a:noFill/>
          <a:extLst>
            <a:ext uri="{909E8E84-426E-40DD-AFC4-6F175D3DCCD1}">
              <a14:hiddenFill xmlns:a14="http://schemas.microsoft.com/office/drawing/2010/main">
                <a:solidFill>
                  <a:srgbClr val="FFFFFF"/>
                </a:solidFill>
              </a14:hiddenFill>
            </a:ext>
          </a:extLst>
        </p:spPr>
      </p:pic>
      <p:pic>
        <p:nvPicPr>
          <p:cNvPr id="261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81300"/>
            <a:ext cx="8893175" cy="3802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blinds(horizontal)">
                                      <p:cBhvr>
                                        <p:cTn id="7" dur="500"/>
                                        <p:tgtEl>
                                          <p:spTgt spid="261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61123"/>
                                        </p:tgtEl>
                                        <p:attrNameLst>
                                          <p:attrName>style.visibility</p:attrName>
                                        </p:attrNameLst>
                                      </p:cBhvr>
                                      <p:to>
                                        <p:strVal val="visible"/>
                                      </p:to>
                                    </p:set>
                                    <p:animEffect transition="in" filter="box(in)">
                                      <p:cBhvr>
                                        <p:cTn id="12" dur="500"/>
                                        <p:tgtEl>
                                          <p:spTgt spid="261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8202612" cy="3168650"/>
          </a:xfrm>
          <a:prstGeom prst="rect">
            <a:avLst/>
          </a:prstGeom>
          <a:noFill/>
          <a:extLst>
            <a:ext uri="{909E8E84-426E-40DD-AFC4-6F175D3DCCD1}">
              <a14:hiddenFill xmlns:a14="http://schemas.microsoft.com/office/drawing/2010/main">
                <a:solidFill>
                  <a:srgbClr val="FFFFFF"/>
                </a:solidFill>
              </a14:hiddenFill>
            </a:ext>
          </a:extLst>
        </p:spPr>
      </p:pic>
      <p:pic>
        <p:nvPicPr>
          <p:cNvPr id="262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44900"/>
            <a:ext cx="8280400" cy="321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blinds(horizontal)">
                                      <p:cBhvr>
                                        <p:cTn id="7" dur="500"/>
                                        <p:tgtEl>
                                          <p:spTgt spid="262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62147"/>
                                        </p:tgtEl>
                                        <p:attrNameLst>
                                          <p:attrName>style.visibility</p:attrName>
                                        </p:attrNameLst>
                                      </p:cBhvr>
                                      <p:to>
                                        <p:strVal val="visible"/>
                                      </p:to>
                                    </p:set>
                                    <p:animEffect transition="in" filter="box(in)">
                                      <p:cBhvr>
                                        <p:cTn id="12" dur="500"/>
                                        <p:tgtEl>
                                          <p:spTgt spid="262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3" name="WordArt 7"/>
          <p:cNvSpPr>
            <a:spLocks noChangeArrowheads="1" noChangeShapeType="1" noTextEdit="1"/>
          </p:cNvSpPr>
          <p:nvPr/>
        </p:nvSpPr>
        <p:spPr bwMode="auto">
          <a:xfrm>
            <a:off x="7164388" y="333375"/>
            <a:ext cx="1641475" cy="8096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3- نما</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60426" name="Rectangle 10"/>
          <p:cNvSpPr>
            <a:spLocks noChangeArrowheads="1"/>
          </p:cNvSpPr>
          <p:nvPr/>
        </p:nvSpPr>
        <p:spPr bwMode="auto">
          <a:xfrm>
            <a:off x="74613" y="1628775"/>
            <a:ext cx="8745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altLang="en-US" sz="2800">
                <a:solidFill>
                  <a:srgbClr val="00FF00"/>
                </a:solidFill>
                <a:latin typeface="Tahoma" panose="020B0604030504040204" pitchFamily="34" charset="0"/>
                <a:cs typeface="B Nazanin" panose="00000400000000000000" pitchFamily="2" charset="-78"/>
              </a:rPr>
              <a:t>نماي يك مجموعه عددي است كه در آن مجموعه بيش از بقيه تكرار شده باشد. </a:t>
            </a:r>
          </a:p>
        </p:txBody>
      </p:sp>
      <p:sp>
        <p:nvSpPr>
          <p:cNvPr id="60427" name="Rectangle 11"/>
          <p:cNvSpPr>
            <a:spLocks noChangeArrowheads="1"/>
          </p:cNvSpPr>
          <p:nvPr/>
        </p:nvSpPr>
        <p:spPr bwMode="auto">
          <a:xfrm>
            <a:off x="620713" y="4576763"/>
            <a:ext cx="828198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a-IR" altLang="en-US" sz="2800">
                <a:solidFill>
                  <a:srgbClr val="00FF00"/>
                </a:solidFill>
                <a:latin typeface="Times New Roman" panose="02020603050405020304" pitchFamily="18" charset="0"/>
                <a:ea typeface="Times New Roman" panose="02020603050405020304" pitchFamily="18" charset="0"/>
                <a:cs typeface="B Nazanin" panose="00000400000000000000" pitchFamily="2" charset="-78"/>
              </a:rPr>
              <a:t>چاركهاي يك مجموعه مورد بررسي عبارتست از كميت­ها يا مقاديري كه </a:t>
            </a:r>
          </a:p>
          <a:p>
            <a:r>
              <a:rPr lang="fa-IR" altLang="en-US" sz="2800">
                <a:solidFill>
                  <a:srgbClr val="00FF00"/>
                </a:solidFill>
                <a:latin typeface="Times New Roman" panose="02020603050405020304" pitchFamily="18" charset="0"/>
                <a:ea typeface="Times New Roman" panose="02020603050405020304" pitchFamily="18" charset="0"/>
                <a:cs typeface="B Nazanin" panose="00000400000000000000" pitchFamily="2" charset="-78"/>
              </a:rPr>
              <a:t>مجموعه را به چهار قسمت مساوي تقسيم مي­كنند. محاسبه چاركها همانند</a:t>
            </a:r>
          </a:p>
          <a:p>
            <a:r>
              <a:rPr lang="fa-IR" altLang="en-US" sz="2800">
                <a:solidFill>
                  <a:srgbClr val="00FF00"/>
                </a:solidFill>
                <a:latin typeface="Times New Roman" panose="02020603050405020304" pitchFamily="18" charset="0"/>
                <a:ea typeface="Times New Roman" panose="02020603050405020304" pitchFamily="18" charset="0"/>
                <a:cs typeface="B Nazanin" panose="00000400000000000000" pitchFamily="2" charset="-78"/>
              </a:rPr>
              <a:t> ميانه مي</a:t>
            </a:r>
            <a:r>
              <a:rPr lang="fa-IR" altLang="en-US" sz="2800">
                <a:solidFill>
                  <a:srgbClr val="00FF00"/>
                </a:solidFill>
                <a:latin typeface="Times New Roman" panose="02020603050405020304" pitchFamily="18" charset="0"/>
                <a:ea typeface="Times New Roman" panose="02020603050405020304" pitchFamily="18" charset="0"/>
                <a:cs typeface="B Badr" panose="00000400000000000000" pitchFamily="2" charset="-78"/>
              </a:rPr>
              <a:t>‌</a:t>
            </a:r>
            <a:r>
              <a:rPr lang="fa-IR" altLang="en-US" sz="2800">
                <a:solidFill>
                  <a:srgbClr val="00FF00"/>
                </a:solidFill>
                <a:latin typeface="Times New Roman" panose="02020603050405020304" pitchFamily="18" charset="0"/>
                <a:ea typeface="Times New Roman" panose="02020603050405020304" pitchFamily="18" charset="0"/>
                <a:cs typeface="B Nazanin" panose="00000400000000000000" pitchFamily="2" charset="-78"/>
              </a:rPr>
              <a:t>باشد.</a:t>
            </a:r>
            <a:r>
              <a:rPr lang="fa-IR" altLang="en-US" sz="2800">
                <a:solidFill>
                  <a:srgbClr val="00FF00"/>
                </a:solidFill>
                <a:latin typeface="Tahoma" panose="020B0604030504040204" pitchFamily="34" charset="0"/>
                <a:cs typeface="B Nazanin" panose="00000400000000000000" pitchFamily="2" charset="-78"/>
              </a:rPr>
              <a:t> </a:t>
            </a:r>
          </a:p>
        </p:txBody>
      </p:sp>
      <p:sp>
        <p:nvSpPr>
          <p:cNvPr id="60428" name="WordArt 12"/>
          <p:cNvSpPr>
            <a:spLocks noChangeArrowheads="1" noChangeShapeType="1" noTextEdit="1"/>
          </p:cNvSpPr>
          <p:nvPr/>
        </p:nvSpPr>
        <p:spPr bwMode="auto">
          <a:xfrm>
            <a:off x="6443663" y="3346450"/>
            <a:ext cx="2314575" cy="9366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4- چارکها</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fade">
                                      <p:cBhvr>
                                        <p:cTn id="7" dur="2000"/>
                                        <p:tgtEl>
                                          <p:spTgt spid="60423"/>
                                        </p:tgtEl>
                                      </p:cBhvr>
                                    </p:animEffect>
                                    <p:anim calcmode="lin" valueType="num">
                                      <p:cBhvr>
                                        <p:cTn id="8" dur="2000" fill="hold"/>
                                        <p:tgtEl>
                                          <p:spTgt spid="60423"/>
                                        </p:tgtEl>
                                        <p:attrNameLst>
                                          <p:attrName>style.rotation</p:attrName>
                                        </p:attrNameLst>
                                      </p:cBhvr>
                                      <p:tavLst>
                                        <p:tav tm="0">
                                          <p:val>
                                            <p:fltVal val="720"/>
                                          </p:val>
                                        </p:tav>
                                        <p:tav tm="100000">
                                          <p:val>
                                            <p:fltVal val="0"/>
                                          </p:val>
                                        </p:tav>
                                      </p:tavLst>
                                    </p:anim>
                                    <p:anim calcmode="lin" valueType="num">
                                      <p:cBhvr>
                                        <p:cTn id="9" dur="2000" fill="hold"/>
                                        <p:tgtEl>
                                          <p:spTgt spid="60423"/>
                                        </p:tgtEl>
                                        <p:attrNameLst>
                                          <p:attrName>ppt_h</p:attrName>
                                        </p:attrNameLst>
                                      </p:cBhvr>
                                      <p:tavLst>
                                        <p:tav tm="0">
                                          <p:val>
                                            <p:fltVal val="0"/>
                                          </p:val>
                                        </p:tav>
                                        <p:tav tm="100000">
                                          <p:val>
                                            <p:strVal val="#ppt_h"/>
                                          </p:val>
                                        </p:tav>
                                      </p:tavLst>
                                    </p:anim>
                                    <p:anim calcmode="lin" valueType="num">
                                      <p:cBhvr>
                                        <p:cTn id="10" dur="2000" fill="hold"/>
                                        <p:tgtEl>
                                          <p:spTgt spid="6042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0426"/>
                                        </p:tgtEl>
                                        <p:attrNameLst>
                                          <p:attrName>style.visibility</p:attrName>
                                        </p:attrNameLst>
                                      </p:cBhvr>
                                      <p:to>
                                        <p:strVal val="visible"/>
                                      </p:to>
                                    </p:set>
                                    <p:anim calcmode="lin" valueType="num">
                                      <p:cBhvr>
                                        <p:cTn id="15" dur="1000" fill="hold"/>
                                        <p:tgtEl>
                                          <p:spTgt spid="60426"/>
                                        </p:tgtEl>
                                        <p:attrNameLst>
                                          <p:attrName>ppt_w</p:attrName>
                                        </p:attrNameLst>
                                      </p:cBhvr>
                                      <p:tavLst>
                                        <p:tav tm="0">
                                          <p:val>
                                            <p:fltVal val="0"/>
                                          </p:val>
                                        </p:tav>
                                        <p:tav tm="100000">
                                          <p:val>
                                            <p:strVal val="#ppt_w"/>
                                          </p:val>
                                        </p:tav>
                                      </p:tavLst>
                                    </p:anim>
                                    <p:anim calcmode="lin" valueType="num">
                                      <p:cBhvr>
                                        <p:cTn id="16" dur="1000" fill="hold"/>
                                        <p:tgtEl>
                                          <p:spTgt spid="60426"/>
                                        </p:tgtEl>
                                        <p:attrNameLst>
                                          <p:attrName>ppt_h</p:attrName>
                                        </p:attrNameLst>
                                      </p:cBhvr>
                                      <p:tavLst>
                                        <p:tav tm="0">
                                          <p:val>
                                            <p:fltVal val="0"/>
                                          </p:val>
                                        </p:tav>
                                        <p:tav tm="100000">
                                          <p:val>
                                            <p:strVal val="#ppt_h"/>
                                          </p:val>
                                        </p:tav>
                                      </p:tavLst>
                                    </p:anim>
                                    <p:anim calcmode="lin" valueType="num">
                                      <p:cBhvr>
                                        <p:cTn id="17" dur="1000" fill="hold"/>
                                        <p:tgtEl>
                                          <p:spTgt spid="6042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04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nodeType="clickEffect">
                                  <p:stCondLst>
                                    <p:cond delay="0"/>
                                  </p:stCondLst>
                                  <p:childTnLst>
                                    <p:set>
                                      <p:cBhvr>
                                        <p:cTn id="22" dur="1" fill="hold">
                                          <p:stCondLst>
                                            <p:cond delay="0"/>
                                          </p:stCondLst>
                                        </p:cTn>
                                        <p:tgtEl>
                                          <p:spTgt spid="60428"/>
                                        </p:tgtEl>
                                        <p:attrNameLst>
                                          <p:attrName>style.visibility</p:attrName>
                                        </p:attrNameLst>
                                      </p:cBhvr>
                                      <p:to>
                                        <p:strVal val="visible"/>
                                      </p:to>
                                    </p:set>
                                    <p:anim calcmode="lin" valueType="num">
                                      <p:cBhvr>
                                        <p:cTn id="23" dur="500" decel="50000" fill="hold">
                                          <p:stCondLst>
                                            <p:cond delay="0"/>
                                          </p:stCondLst>
                                        </p:cTn>
                                        <p:tgtEl>
                                          <p:spTgt spid="6042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042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0428"/>
                                        </p:tgtEl>
                                        <p:attrNameLst>
                                          <p:attrName>ppt_w</p:attrName>
                                        </p:attrNameLst>
                                      </p:cBhvr>
                                      <p:tavLst>
                                        <p:tav tm="0">
                                          <p:val>
                                            <p:strVal val="#ppt_w*.05"/>
                                          </p:val>
                                        </p:tav>
                                        <p:tav tm="100000">
                                          <p:val>
                                            <p:strVal val="#ppt_w"/>
                                          </p:val>
                                        </p:tav>
                                      </p:tavLst>
                                    </p:anim>
                                    <p:anim calcmode="lin" valueType="num">
                                      <p:cBhvr>
                                        <p:cTn id="26" dur="1000" fill="hold"/>
                                        <p:tgtEl>
                                          <p:spTgt spid="6042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042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042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042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04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60427"/>
                                        </p:tgtEl>
                                        <p:attrNameLst>
                                          <p:attrName>style.visibility</p:attrName>
                                        </p:attrNameLst>
                                      </p:cBhvr>
                                      <p:to>
                                        <p:strVal val="visible"/>
                                      </p:to>
                                    </p:set>
                                    <p:anim calcmode="lin" valueType="num">
                                      <p:cBhvr>
                                        <p:cTn id="35" dur="5000" fill="hold"/>
                                        <p:tgtEl>
                                          <p:spTgt spid="60427"/>
                                        </p:tgtEl>
                                        <p:attrNameLst>
                                          <p:attrName>ppt_w</p:attrName>
                                        </p:attrNameLst>
                                      </p:cBhvr>
                                      <p:tavLst>
                                        <p:tav tm="0" fmla="#ppt_w*sin(2.5*pi*$)">
                                          <p:val>
                                            <p:fltVal val="0"/>
                                          </p:val>
                                        </p:tav>
                                        <p:tav tm="100000">
                                          <p:val>
                                            <p:fltVal val="1"/>
                                          </p:val>
                                        </p:tav>
                                      </p:tavLst>
                                    </p:anim>
                                    <p:anim calcmode="lin" valueType="num">
                                      <p:cBhvr>
                                        <p:cTn id="36" dur="5000" fill="hold"/>
                                        <p:tgtEl>
                                          <p:spTgt spid="604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P spid="6042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68313" y="2924175"/>
            <a:ext cx="8229600" cy="1371600"/>
          </a:xfrm>
        </p:spPr>
        <p:txBody>
          <a:bodyPr/>
          <a:lstStyle/>
          <a:p>
            <a:r>
              <a:rPr lang="fa-IR" altLang="en-US" sz="6000">
                <a:cs typeface="B Titr" panose="00000700000000000000" pitchFamily="2" charset="-78"/>
              </a:rPr>
              <a:t>پایان فصل 5</a:t>
            </a:r>
            <a:endParaRPr lang="en-US" altLang="en-US" sz="6000">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checkerboard(across)">
                                      <p:cBhvr>
                                        <p:cTn id="7" dur="500"/>
                                        <p:tgtEl>
                                          <p:spTgt spid="263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WordArt 2"/>
          <p:cNvSpPr>
            <a:spLocks noChangeArrowheads="1" noChangeShapeType="1" noTextEdit="1"/>
          </p:cNvSpPr>
          <p:nvPr/>
        </p:nvSpPr>
        <p:spPr bwMode="auto">
          <a:xfrm>
            <a:off x="2916238" y="2492375"/>
            <a:ext cx="5783262" cy="11525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برآورد نقطه ای و فاصله ای پارامتر</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264195" name="WordArt 3"/>
          <p:cNvSpPr>
            <a:spLocks noChangeArrowheads="1" noChangeShapeType="1" noTextEdit="1"/>
          </p:cNvSpPr>
          <p:nvPr/>
        </p:nvSpPr>
        <p:spPr bwMode="auto">
          <a:xfrm>
            <a:off x="7596188" y="333375"/>
            <a:ext cx="1104900" cy="809625"/>
          </a:xfrm>
          <a:prstGeom prst="rect">
            <a:avLst/>
          </a:prstGeom>
        </p:spPr>
        <p:txBody>
          <a:bodyPr wrap="none" fromWordArt="1">
            <a:prstTxWarp prst="textPlain">
              <a:avLst>
                <a:gd name="adj" fmla="val 50000"/>
              </a:avLst>
            </a:prstTxWarp>
          </a:bodyPr>
          <a:lstStyle/>
          <a:p>
            <a:pPr algn="ctr"/>
            <a:r>
              <a:rPr lang="fa-IR" sz="3600" kern="10">
                <a:ln w="19050">
                  <a:solidFill>
                    <a:srgbClr val="99CCFF"/>
                  </a:solidFill>
                  <a:round/>
                  <a:headEnd/>
                  <a:tailEnd/>
                </a:ln>
                <a:solidFill>
                  <a:srgbClr val="0066CC"/>
                </a:solidFill>
                <a:effectLst>
                  <a:outerShdw dist="35921" dir="2700000" algn="ctr" rotWithShape="0">
                    <a:srgbClr val="990000"/>
                  </a:outerShdw>
                </a:effectLst>
                <a:cs typeface="B Titr" panose="00000700000000000000" pitchFamily="2" charset="-78"/>
              </a:rPr>
              <a:t>فصل 6</a:t>
            </a:r>
            <a:endParaRPr lang="en-US" sz="3600" kern="10">
              <a:ln w="19050">
                <a:solidFill>
                  <a:srgbClr val="99CCFF"/>
                </a:solidFill>
                <a:round/>
                <a:headEnd/>
                <a:tailEnd/>
              </a:ln>
              <a:solidFill>
                <a:srgbClr val="0066CC"/>
              </a:solidFill>
              <a:effectLst>
                <a:outerShdw dist="35921" dir="2700000" algn="ctr" rotWithShape="0">
                  <a:srgbClr val="990000"/>
                </a:outerShdw>
              </a:effectLst>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blinds(horizontal)">
                                      <p:cBhvr>
                                        <p:cTn id="7" dur="500"/>
                                        <p:tgtEl>
                                          <p:spTgt spid="264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4194"/>
                                        </p:tgtEl>
                                        <p:attrNameLst>
                                          <p:attrName>style.visibility</p:attrName>
                                        </p:attrNameLst>
                                      </p:cBhvr>
                                      <p:to>
                                        <p:strVal val="visible"/>
                                      </p:to>
                                    </p:set>
                                    <p:animEffect transition="in" filter="checkerboard(across)">
                                      <p:cBhvr>
                                        <p:cTn id="12" dur="500"/>
                                        <p:tgtEl>
                                          <p:spTgt spid="264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8785225" cy="583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diamond(in)">
                                      <p:cBhvr>
                                        <p:cTn id="7" dur="2000"/>
                                        <p:tgtEl>
                                          <p:spTgt spid="26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04813"/>
            <a:ext cx="3816350" cy="863600"/>
          </a:xfrm>
          <a:prstGeom prst="rect">
            <a:avLst/>
          </a:prstGeom>
          <a:noFill/>
          <a:extLst>
            <a:ext uri="{909E8E84-426E-40DD-AFC4-6F175D3DCCD1}">
              <a14:hiddenFill xmlns:a14="http://schemas.microsoft.com/office/drawing/2010/main">
                <a:solidFill>
                  <a:srgbClr val="FFFFFF"/>
                </a:solidFill>
              </a14:hiddenFill>
            </a:ext>
          </a:extLst>
        </p:spPr>
      </p:pic>
      <p:pic>
        <p:nvPicPr>
          <p:cNvPr id="266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1800"/>
            <a:ext cx="8353425" cy="3240088"/>
          </a:xfrm>
          <a:prstGeom prst="rect">
            <a:avLst/>
          </a:prstGeom>
          <a:noFill/>
          <a:extLst>
            <a:ext uri="{909E8E84-426E-40DD-AFC4-6F175D3DCCD1}">
              <a14:hiddenFill xmlns:a14="http://schemas.microsoft.com/office/drawing/2010/main">
                <a:solidFill>
                  <a:srgbClr val="FFFFFF"/>
                </a:solidFill>
              </a14:hiddenFill>
            </a:ext>
          </a:extLst>
        </p:spPr>
      </p:pic>
      <p:pic>
        <p:nvPicPr>
          <p:cNvPr id="266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157788"/>
            <a:ext cx="8424862" cy="136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42"/>
                                        </p:tgtEl>
                                        <p:attrNameLst>
                                          <p:attrName>style.visibility</p:attrName>
                                        </p:attrNameLst>
                                      </p:cBhvr>
                                      <p:to>
                                        <p:strVal val="visible"/>
                                      </p:to>
                                    </p:set>
                                    <p:anim calcmode="lin" valueType="num">
                                      <p:cBhvr additive="base">
                                        <p:cTn id="7" dur="500" fill="hold"/>
                                        <p:tgtEl>
                                          <p:spTgt spid="266242"/>
                                        </p:tgtEl>
                                        <p:attrNameLst>
                                          <p:attrName>ppt_x</p:attrName>
                                        </p:attrNameLst>
                                      </p:cBhvr>
                                      <p:tavLst>
                                        <p:tav tm="0">
                                          <p:val>
                                            <p:strVal val="#ppt_x"/>
                                          </p:val>
                                        </p:tav>
                                        <p:tav tm="100000">
                                          <p:val>
                                            <p:strVal val="#ppt_x"/>
                                          </p:val>
                                        </p:tav>
                                      </p:tavLst>
                                    </p:anim>
                                    <p:anim calcmode="lin" valueType="num">
                                      <p:cBhvr additive="base">
                                        <p:cTn id="8" dur="500" fill="hold"/>
                                        <p:tgtEl>
                                          <p:spTgt spid="266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66243"/>
                                        </p:tgtEl>
                                        <p:attrNameLst>
                                          <p:attrName>style.visibility</p:attrName>
                                        </p:attrNameLst>
                                      </p:cBhvr>
                                      <p:to>
                                        <p:strVal val="visible"/>
                                      </p:to>
                                    </p:set>
                                    <p:animEffect transition="in" filter="box(in)">
                                      <p:cBhvr>
                                        <p:cTn id="13" dur="500"/>
                                        <p:tgtEl>
                                          <p:spTgt spid="2662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66244"/>
                                        </p:tgtEl>
                                        <p:attrNameLst>
                                          <p:attrName>style.visibility</p:attrName>
                                        </p:attrNameLst>
                                      </p:cBhvr>
                                      <p:to>
                                        <p:strVal val="visible"/>
                                      </p:to>
                                    </p:set>
                                    <p:animEffect transition="in" filter="diamond(in)">
                                      <p:cBhvr>
                                        <p:cTn id="18" dur="2000"/>
                                        <p:tgtEl>
                                          <p:spTgt spid="266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76250"/>
            <a:ext cx="4608512" cy="1023938"/>
          </a:xfrm>
          <a:prstGeom prst="rect">
            <a:avLst/>
          </a:prstGeom>
          <a:noFill/>
          <a:extLst>
            <a:ext uri="{909E8E84-426E-40DD-AFC4-6F175D3DCCD1}">
              <a14:hiddenFill xmlns:a14="http://schemas.microsoft.com/office/drawing/2010/main">
                <a:solidFill>
                  <a:srgbClr val="FFFFFF"/>
                </a:solidFill>
              </a14:hiddenFill>
            </a:ext>
          </a:extLst>
        </p:spPr>
      </p:pic>
      <p:pic>
        <p:nvPicPr>
          <p:cNvPr id="267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20938"/>
            <a:ext cx="8675688"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Effect transition="in" filter="diamond(in)">
                                      <p:cBhvr>
                                        <p:cTn id="7" dur="2000"/>
                                        <p:tgtEl>
                                          <p:spTgt spid="267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7267"/>
                                        </p:tgtEl>
                                        <p:attrNameLst>
                                          <p:attrName>style.visibility</p:attrName>
                                        </p:attrNameLst>
                                      </p:cBhvr>
                                      <p:to>
                                        <p:strVal val="visible"/>
                                      </p:to>
                                    </p:set>
                                    <p:animEffect transition="in" filter="checkerboard(across)">
                                      <p:cBhvr>
                                        <p:cTn id="12" dur="500"/>
                                        <p:tgtEl>
                                          <p:spTgt spid="267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2150"/>
            <a:ext cx="8280400" cy="417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box(in)">
                                      <p:cBhvr>
                                        <p:cTn id="7" dur="500"/>
                                        <p:tgtEl>
                                          <p:spTgt spid="268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404813"/>
            <a:ext cx="8893175" cy="3233737"/>
          </a:xfrm>
          <a:prstGeom prst="rect">
            <a:avLst/>
          </a:prstGeom>
          <a:noFill/>
          <a:extLst>
            <a:ext uri="{909E8E84-426E-40DD-AFC4-6F175D3DCCD1}">
              <a14:hiddenFill xmlns:a14="http://schemas.microsoft.com/office/drawing/2010/main">
                <a:solidFill>
                  <a:srgbClr val="FFFFFF"/>
                </a:solidFill>
              </a14:hiddenFill>
            </a:ext>
          </a:extLst>
        </p:spPr>
      </p:pic>
      <p:pic>
        <p:nvPicPr>
          <p:cNvPr id="269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457575"/>
            <a:ext cx="8964613" cy="3427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box(in)">
                                      <p:cBhvr>
                                        <p:cTn id="7" dur="500"/>
                                        <p:tgtEl>
                                          <p:spTgt spid="269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69315"/>
                                        </p:tgtEl>
                                        <p:attrNameLst>
                                          <p:attrName>style.visibility</p:attrName>
                                        </p:attrNameLst>
                                      </p:cBhvr>
                                      <p:to>
                                        <p:strVal val="visible"/>
                                      </p:to>
                                    </p:set>
                                    <p:animEffect transition="in" filter="diamond(in)">
                                      <p:cBhvr>
                                        <p:cTn id="12" dur="2000"/>
                                        <p:tgtEl>
                                          <p:spTgt spid="269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76250"/>
            <a:ext cx="3752850" cy="695325"/>
          </a:xfrm>
          <a:prstGeom prst="rect">
            <a:avLst/>
          </a:prstGeom>
          <a:noFill/>
          <a:extLst>
            <a:ext uri="{909E8E84-426E-40DD-AFC4-6F175D3DCCD1}">
              <a14:hiddenFill xmlns:a14="http://schemas.microsoft.com/office/drawing/2010/main">
                <a:solidFill>
                  <a:srgbClr val="FFFFFF"/>
                </a:solidFill>
              </a14:hiddenFill>
            </a:ext>
          </a:extLst>
        </p:spPr>
      </p:pic>
      <p:pic>
        <p:nvPicPr>
          <p:cNvPr id="270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3800"/>
            <a:ext cx="8658225" cy="3243263"/>
          </a:xfrm>
          <a:prstGeom prst="rect">
            <a:avLst/>
          </a:prstGeom>
          <a:noFill/>
          <a:extLst>
            <a:ext uri="{909E8E84-426E-40DD-AFC4-6F175D3DCCD1}">
              <a14:hiddenFill xmlns:a14="http://schemas.microsoft.com/office/drawing/2010/main">
                <a:solidFill>
                  <a:srgbClr val="FFFFFF"/>
                </a:solidFill>
              </a14:hiddenFill>
            </a:ext>
          </a:extLst>
        </p:spPr>
      </p:pic>
      <p:pic>
        <p:nvPicPr>
          <p:cNvPr id="270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427538"/>
            <a:ext cx="8713788" cy="2170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0338"/>
                                        </p:tgtEl>
                                        <p:attrNameLst>
                                          <p:attrName>style.visibility</p:attrName>
                                        </p:attrNameLst>
                                      </p:cBhvr>
                                      <p:to>
                                        <p:strVal val="visible"/>
                                      </p:to>
                                    </p:set>
                                    <p:anim calcmode="lin" valueType="num">
                                      <p:cBhvr additive="base">
                                        <p:cTn id="7" dur="500" fill="hold"/>
                                        <p:tgtEl>
                                          <p:spTgt spid="270338"/>
                                        </p:tgtEl>
                                        <p:attrNameLst>
                                          <p:attrName>ppt_x</p:attrName>
                                        </p:attrNameLst>
                                      </p:cBhvr>
                                      <p:tavLst>
                                        <p:tav tm="0">
                                          <p:val>
                                            <p:strVal val="#ppt_x"/>
                                          </p:val>
                                        </p:tav>
                                        <p:tav tm="100000">
                                          <p:val>
                                            <p:strVal val="#ppt_x"/>
                                          </p:val>
                                        </p:tav>
                                      </p:tavLst>
                                    </p:anim>
                                    <p:anim calcmode="lin" valueType="num">
                                      <p:cBhvr additive="base">
                                        <p:cTn id="8" dur="500" fill="hold"/>
                                        <p:tgtEl>
                                          <p:spTgt spid="2703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70339"/>
                                        </p:tgtEl>
                                        <p:attrNameLst>
                                          <p:attrName>style.visibility</p:attrName>
                                        </p:attrNameLst>
                                      </p:cBhvr>
                                      <p:to>
                                        <p:strVal val="visible"/>
                                      </p:to>
                                    </p:set>
                                    <p:animEffect transition="in" filter="box(in)">
                                      <p:cBhvr>
                                        <p:cTn id="13" dur="500"/>
                                        <p:tgtEl>
                                          <p:spTgt spid="2703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70340"/>
                                        </p:tgtEl>
                                        <p:attrNameLst>
                                          <p:attrName>style.visibility</p:attrName>
                                        </p:attrNameLst>
                                      </p:cBhvr>
                                      <p:to>
                                        <p:strVal val="visible"/>
                                      </p:to>
                                    </p:set>
                                    <p:animEffect transition="in" filter="checkerboard(across)">
                                      <p:cBhvr>
                                        <p:cTn id="18"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434387" cy="2862263"/>
          </a:xfrm>
          <a:prstGeom prst="rect">
            <a:avLst/>
          </a:prstGeom>
          <a:noFill/>
          <a:extLst>
            <a:ext uri="{909E8E84-426E-40DD-AFC4-6F175D3DCCD1}">
              <a14:hiddenFill xmlns:a14="http://schemas.microsoft.com/office/drawing/2010/main">
                <a:solidFill>
                  <a:srgbClr val="FFFFFF"/>
                </a:solidFill>
              </a14:hiddenFill>
            </a:ext>
          </a:extLst>
        </p:spPr>
      </p:pic>
      <p:pic>
        <p:nvPicPr>
          <p:cNvPr id="271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86163"/>
            <a:ext cx="8437563" cy="265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474075" cy="2836863"/>
          </a:xfrm>
          <a:prstGeom prst="rect">
            <a:avLst/>
          </a:prstGeom>
          <a:noFill/>
          <a:extLst>
            <a:ext uri="{909E8E84-426E-40DD-AFC4-6F175D3DCCD1}">
              <a14:hiddenFill xmlns:a14="http://schemas.microsoft.com/office/drawing/2010/main">
                <a:solidFill>
                  <a:srgbClr val="FFFFFF"/>
                </a:solidFill>
              </a14:hiddenFill>
            </a:ext>
          </a:extLst>
        </p:spPr>
      </p:pic>
      <p:pic>
        <p:nvPicPr>
          <p:cNvPr id="272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141663"/>
            <a:ext cx="8437562" cy="352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diamond(in)">
                                      <p:cBhvr>
                                        <p:cTn id="7" dur="2000"/>
                                        <p:tgtEl>
                                          <p:spTgt spid="272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2387"/>
                                        </p:tgtEl>
                                        <p:attrNameLst>
                                          <p:attrName>style.visibility</p:attrName>
                                        </p:attrNameLst>
                                      </p:cBhvr>
                                      <p:to>
                                        <p:strVal val="visible"/>
                                      </p:to>
                                    </p:set>
                                    <p:animEffect transition="in" filter="diamond(in)">
                                      <p:cBhvr>
                                        <p:cTn id="12" dur="2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5" name="WordArt 7"/>
          <p:cNvSpPr>
            <a:spLocks noChangeArrowheads="1" noChangeShapeType="1" noTextEdit="1"/>
          </p:cNvSpPr>
          <p:nvPr/>
        </p:nvSpPr>
        <p:spPr bwMode="auto">
          <a:xfrm>
            <a:off x="5076825" y="2708275"/>
            <a:ext cx="3714750" cy="8096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شاخص های پراکندگی:</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63496" name="WordArt 8"/>
          <p:cNvSpPr>
            <a:spLocks noChangeArrowheads="1" noChangeShapeType="1" noTextEdit="1"/>
          </p:cNvSpPr>
          <p:nvPr/>
        </p:nvSpPr>
        <p:spPr bwMode="auto">
          <a:xfrm>
            <a:off x="684213" y="0"/>
            <a:ext cx="3743325" cy="647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1- دامنه</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2-واریانس</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3-انحراف معیار</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4-متغیرهای استاندارد</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5-ضریب تغییر یا تعیین</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6-انحراف چارکی</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7-گشتاورها</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blinds(horizontal)">
                                      <p:cBhvr>
                                        <p:cTn id="7" dur="500"/>
                                        <p:tgtEl>
                                          <p:spTgt spid="63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63496"/>
                                        </p:tgtEl>
                                        <p:attrNameLst>
                                          <p:attrName>style.visibility</p:attrName>
                                        </p:attrNameLst>
                                      </p:cBhvr>
                                      <p:to>
                                        <p:strVal val="visible"/>
                                      </p:to>
                                    </p:set>
                                    <p:animEffect transition="in" filter="fade">
                                      <p:cBhvr>
                                        <p:cTn id="12" dur="2000"/>
                                        <p:tgtEl>
                                          <p:spTgt spid="63496"/>
                                        </p:tgtEl>
                                      </p:cBhvr>
                                    </p:animEffect>
                                    <p:anim calcmode="lin" valueType="num">
                                      <p:cBhvr>
                                        <p:cTn id="13" dur="2000" fill="hold"/>
                                        <p:tgtEl>
                                          <p:spTgt spid="63496"/>
                                        </p:tgtEl>
                                        <p:attrNameLst>
                                          <p:attrName>style.rotation</p:attrName>
                                        </p:attrNameLst>
                                      </p:cBhvr>
                                      <p:tavLst>
                                        <p:tav tm="0">
                                          <p:val>
                                            <p:fltVal val="720"/>
                                          </p:val>
                                        </p:tav>
                                        <p:tav tm="100000">
                                          <p:val>
                                            <p:fltVal val="0"/>
                                          </p:val>
                                        </p:tav>
                                      </p:tavLst>
                                    </p:anim>
                                    <p:anim calcmode="lin" valueType="num">
                                      <p:cBhvr>
                                        <p:cTn id="14" dur="2000" fill="hold"/>
                                        <p:tgtEl>
                                          <p:spTgt spid="63496"/>
                                        </p:tgtEl>
                                        <p:attrNameLst>
                                          <p:attrName>ppt_h</p:attrName>
                                        </p:attrNameLst>
                                      </p:cBhvr>
                                      <p:tavLst>
                                        <p:tav tm="0">
                                          <p:val>
                                            <p:fltVal val="0"/>
                                          </p:val>
                                        </p:tav>
                                        <p:tav tm="100000">
                                          <p:val>
                                            <p:strVal val="#ppt_h"/>
                                          </p:val>
                                        </p:tav>
                                      </p:tavLst>
                                    </p:anim>
                                    <p:anim calcmode="lin" valueType="num">
                                      <p:cBhvr>
                                        <p:cTn id="15" dur="2000" fill="hold"/>
                                        <p:tgtEl>
                                          <p:spTgt spid="6349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76250"/>
            <a:ext cx="5861050" cy="622300"/>
          </a:xfrm>
          <a:prstGeom prst="rect">
            <a:avLst/>
          </a:prstGeom>
          <a:noFill/>
          <a:extLst>
            <a:ext uri="{909E8E84-426E-40DD-AFC4-6F175D3DCCD1}">
              <a14:hiddenFill xmlns:a14="http://schemas.microsoft.com/office/drawing/2010/main">
                <a:solidFill>
                  <a:srgbClr val="FFFFFF"/>
                </a:solidFill>
              </a14:hiddenFill>
            </a:ext>
          </a:extLst>
        </p:spPr>
      </p:pic>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44625"/>
            <a:ext cx="8331200" cy="450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3410"/>
                                        </p:tgtEl>
                                        <p:attrNameLst>
                                          <p:attrName>style.visibility</p:attrName>
                                        </p:attrNameLst>
                                      </p:cBhvr>
                                      <p:to>
                                        <p:strVal val="visible"/>
                                      </p:to>
                                    </p:set>
                                    <p:animEffect transition="in" filter="blinds(horizontal)">
                                      <p:cBhvr>
                                        <p:cTn id="7" dur="500"/>
                                        <p:tgtEl>
                                          <p:spTgt spid="273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3411"/>
                                        </p:tgtEl>
                                        <p:attrNameLst>
                                          <p:attrName>style.visibility</p:attrName>
                                        </p:attrNameLst>
                                      </p:cBhvr>
                                      <p:to>
                                        <p:strVal val="visible"/>
                                      </p:to>
                                    </p:set>
                                    <p:animEffect transition="in" filter="box(in)">
                                      <p:cBhvr>
                                        <p:cTn id="12" dur="500"/>
                                        <p:tgtEl>
                                          <p:spTgt spid="273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488362" cy="2701925"/>
          </a:xfrm>
          <a:prstGeom prst="rect">
            <a:avLst/>
          </a:prstGeom>
          <a:noFill/>
          <a:extLst>
            <a:ext uri="{909E8E84-426E-40DD-AFC4-6F175D3DCCD1}">
              <a14:hiddenFill xmlns:a14="http://schemas.microsoft.com/office/drawing/2010/main">
                <a:solidFill>
                  <a:srgbClr val="FFFFFF"/>
                </a:solidFill>
              </a14:hiddenFill>
            </a:ext>
          </a:extLst>
        </p:spPr>
      </p:pic>
      <p:pic>
        <p:nvPicPr>
          <p:cNvPr id="274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54375"/>
            <a:ext cx="8585200" cy="283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checkerboard(across)">
                                      <p:cBhvr>
                                        <p:cTn id="7" dur="500"/>
                                        <p:tgtEl>
                                          <p:spTgt spid="274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4435"/>
                                        </p:tgtEl>
                                        <p:attrNameLst>
                                          <p:attrName>style.visibility</p:attrName>
                                        </p:attrNameLst>
                                      </p:cBhvr>
                                      <p:to>
                                        <p:strVal val="visible"/>
                                      </p:to>
                                    </p:set>
                                    <p:animEffect transition="in" filter="diamond(in)">
                                      <p:cBhvr>
                                        <p:cTn id="12" dur="2000"/>
                                        <p:tgtEl>
                                          <p:spTgt spid="27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76250"/>
            <a:ext cx="6288087" cy="741363"/>
          </a:xfrm>
          <a:prstGeom prst="rect">
            <a:avLst/>
          </a:prstGeom>
          <a:noFill/>
          <a:extLst>
            <a:ext uri="{909E8E84-426E-40DD-AFC4-6F175D3DCCD1}">
              <a14:hiddenFill xmlns:a14="http://schemas.microsoft.com/office/drawing/2010/main">
                <a:solidFill>
                  <a:srgbClr val="FFFFFF"/>
                </a:solidFill>
              </a14:hiddenFill>
            </a:ext>
          </a:extLst>
        </p:spPr>
      </p:pic>
      <p:pic>
        <p:nvPicPr>
          <p:cNvPr id="275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461375" cy="4405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diamond(in)">
                                      <p:cBhvr>
                                        <p:cTn id="7" dur="2000"/>
                                        <p:tgtEl>
                                          <p:spTgt spid="275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5459"/>
                                        </p:tgtEl>
                                        <p:attrNameLst>
                                          <p:attrName>style.visibility</p:attrName>
                                        </p:attrNameLst>
                                      </p:cBhvr>
                                      <p:to>
                                        <p:strVal val="visible"/>
                                      </p:to>
                                    </p:set>
                                    <p:animEffect transition="in" filter="diamond(in)">
                                      <p:cBhvr>
                                        <p:cTn id="12" dur="20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472487" cy="2297113"/>
          </a:xfrm>
          <a:prstGeom prst="rect">
            <a:avLst/>
          </a:prstGeom>
          <a:noFill/>
          <a:extLst>
            <a:ext uri="{909E8E84-426E-40DD-AFC4-6F175D3DCCD1}">
              <a14:hiddenFill xmlns:a14="http://schemas.microsoft.com/office/drawing/2010/main">
                <a:solidFill>
                  <a:srgbClr val="FFFFFF"/>
                </a:solidFill>
              </a14:hiddenFill>
            </a:ext>
          </a:extLst>
        </p:spPr>
      </p:pic>
      <p:pic>
        <p:nvPicPr>
          <p:cNvPr id="276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781300"/>
            <a:ext cx="7848600" cy="334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box(in)">
                                      <p:cBhvr>
                                        <p:cTn id="7" dur="500"/>
                                        <p:tgtEl>
                                          <p:spTgt spid="276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6483"/>
                                        </p:tgtEl>
                                        <p:attrNameLst>
                                          <p:attrName>style.visibility</p:attrName>
                                        </p:attrNameLst>
                                      </p:cBhvr>
                                      <p:to>
                                        <p:strVal val="visible"/>
                                      </p:to>
                                    </p:set>
                                    <p:anim calcmode="lin" valueType="num">
                                      <p:cBhvr additive="base">
                                        <p:cTn id="12" dur="500" fill="hold"/>
                                        <p:tgtEl>
                                          <p:spTgt spid="276483"/>
                                        </p:tgtEl>
                                        <p:attrNameLst>
                                          <p:attrName>ppt_x</p:attrName>
                                        </p:attrNameLst>
                                      </p:cBhvr>
                                      <p:tavLst>
                                        <p:tav tm="0">
                                          <p:val>
                                            <p:strVal val="#ppt_x"/>
                                          </p:val>
                                        </p:tav>
                                        <p:tav tm="100000">
                                          <p:val>
                                            <p:strVal val="#ppt_x"/>
                                          </p:val>
                                        </p:tav>
                                      </p:tavLst>
                                    </p:anim>
                                    <p:anim calcmode="lin" valueType="num">
                                      <p:cBhvr additive="base">
                                        <p:cTn id="13" dur="500" fill="hold"/>
                                        <p:tgtEl>
                                          <p:spTgt spid="276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749300"/>
            <a:ext cx="8509000" cy="512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diamond(in)">
                                      <p:cBhvr>
                                        <p:cTn id="7" dur="2000"/>
                                        <p:tgtEl>
                                          <p:spTgt spid="277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549275"/>
            <a:ext cx="5516563" cy="473075"/>
          </a:xfrm>
          <a:prstGeom prst="rect">
            <a:avLst/>
          </a:prstGeom>
          <a:noFill/>
          <a:extLst>
            <a:ext uri="{909E8E84-426E-40DD-AFC4-6F175D3DCCD1}">
              <a14:hiddenFill xmlns:a14="http://schemas.microsoft.com/office/drawing/2010/main">
                <a:solidFill>
                  <a:srgbClr val="FFFFFF"/>
                </a:solidFill>
              </a14:hiddenFill>
            </a:ext>
          </a:extLst>
        </p:spPr>
      </p:pic>
      <p:pic>
        <p:nvPicPr>
          <p:cNvPr id="278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8421687" cy="4025900"/>
          </a:xfrm>
          <a:prstGeom prst="rect">
            <a:avLst/>
          </a:prstGeom>
          <a:noFill/>
          <a:extLst>
            <a:ext uri="{909E8E84-426E-40DD-AFC4-6F175D3DCCD1}">
              <a14:hiddenFill xmlns:a14="http://schemas.microsoft.com/office/drawing/2010/main">
                <a:solidFill>
                  <a:srgbClr val="FFFFFF"/>
                </a:solidFill>
              </a14:hiddenFill>
            </a:ext>
          </a:extLst>
        </p:spPr>
      </p:pic>
      <p:pic>
        <p:nvPicPr>
          <p:cNvPr id="278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957763"/>
            <a:ext cx="4248150" cy="173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blinds(horizontal)">
                                      <p:cBhvr>
                                        <p:cTn id="7" dur="500"/>
                                        <p:tgtEl>
                                          <p:spTgt spid="278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8531"/>
                                        </p:tgtEl>
                                        <p:attrNameLst>
                                          <p:attrName>style.visibility</p:attrName>
                                        </p:attrNameLst>
                                      </p:cBhvr>
                                      <p:to>
                                        <p:strVal val="visible"/>
                                      </p:to>
                                    </p:set>
                                    <p:animEffect transition="in" filter="diamond(in)">
                                      <p:cBhvr>
                                        <p:cTn id="12" dur="2000"/>
                                        <p:tgtEl>
                                          <p:spTgt spid="278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8532"/>
                                        </p:tgtEl>
                                        <p:attrNameLst>
                                          <p:attrName>style.visibility</p:attrName>
                                        </p:attrNameLst>
                                      </p:cBhvr>
                                      <p:to>
                                        <p:strVal val="visible"/>
                                      </p:to>
                                    </p:set>
                                    <p:anim calcmode="lin" valueType="num">
                                      <p:cBhvr additive="base">
                                        <p:cTn id="17" dur="500" fill="hold"/>
                                        <p:tgtEl>
                                          <p:spTgt spid="278532"/>
                                        </p:tgtEl>
                                        <p:attrNameLst>
                                          <p:attrName>ppt_x</p:attrName>
                                        </p:attrNameLst>
                                      </p:cBhvr>
                                      <p:tavLst>
                                        <p:tav tm="0">
                                          <p:val>
                                            <p:strVal val="#ppt_x"/>
                                          </p:val>
                                        </p:tav>
                                        <p:tav tm="100000">
                                          <p:val>
                                            <p:strVal val="#ppt_x"/>
                                          </p:val>
                                        </p:tav>
                                      </p:tavLst>
                                    </p:anim>
                                    <p:anim calcmode="lin" valueType="num">
                                      <p:cBhvr additive="base">
                                        <p:cTn id="18" dur="500" fill="hold"/>
                                        <p:tgtEl>
                                          <p:spTgt spid="278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440737" cy="2538413"/>
          </a:xfrm>
          <a:prstGeom prst="rect">
            <a:avLst/>
          </a:prstGeom>
          <a:noFill/>
          <a:extLst>
            <a:ext uri="{909E8E84-426E-40DD-AFC4-6F175D3DCCD1}">
              <a14:hiddenFill xmlns:a14="http://schemas.microsoft.com/office/drawing/2010/main">
                <a:solidFill>
                  <a:srgbClr val="FFFFFF"/>
                </a:solidFill>
              </a14:hiddenFill>
            </a:ext>
          </a:extLst>
        </p:spPr>
      </p:pic>
      <p:pic>
        <p:nvPicPr>
          <p:cNvPr id="279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24175"/>
            <a:ext cx="8566150" cy="3852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box(in)">
                                      <p:cBhvr>
                                        <p:cTn id="7" dur="500"/>
                                        <p:tgtEl>
                                          <p:spTgt spid="279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79555"/>
                                        </p:tgtEl>
                                        <p:attrNameLst>
                                          <p:attrName>style.visibility</p:attrName>
                                        </p:attrNameLst>
                                      </p:cBhvr>
                                      <p:to>
                                        <p:strVal val="visible"/>
                                      </p:to>
                                    </p:set>
                                    <p:anim calcmode="lin" valueType="num">
                                      <p:cBhvr additive="base">
                                        <p:cTn id="12" dur="500" fill="hold"/>
                                        <p:tgtEl>
                                          <p:spTgt spid="279555"/>
                                        </p:tgtEl>
                                        <p:attrNameLst>
                                          <p:attrName>ppt_x</p:attrName>
                                        </p:attrNameLst>
                                      </p:cBhvr>
                                      <p:tavLst>
                                        <p:tav tm="0">
                                          <p:val>
                                            <p:strVal val="#ppt_x"/>
                                          </p:val>
                                        </p:tav>
                                        <p:tav tm="100000">
                                          <p:val>
                                            <p:strVal val="#ppt_x"/>
                                          </p:val>
                                        </p:tav>
                                      </p:tavLst>
                                    </p:anim>
                                    <p:anim calcmode="lin" valueType="num">
                                      <p:cBhvr additive="base">
                                        <p:cTn id="13" dur="500" fill="hold"/>
                                        <p:tgtEl>
                                          <p:spTgt spid="279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428037" cy="2301875"/>
          </a:xfrm>
          <a:prstGeom prst="rect">
            <a:avLst/>
          </a:prstGeom>
          <a:noFill/>
          <a:extLst>
            <a:ext uri="{909E8E84-426E-40DD-AFC4-6F175D3DCCD1}">
              <a14:hiddenFill xmlns:a14="http://schemas.microsoft.com/office/drawing/2010/main">
                <a:solidFill>
                  <a:srgbClr val="FFFFFF"/>
                </a:solidFill>
              </a14:hiddenFill>
            </a:ext>
          </a:extLst>
        </p:spPr>
      </p:pic>
      <p:pic>
        <p:nvPicPr>
          <p:cNvPr id="280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284538"/>
            <a:ext cx="5976937" cy="742950"/>
          </a:xfrm>
          <a:prstGeom prst="rect">
            <a:avLst/>
          </a:prstGeom>
          <a:noFill/>
          <a:extLst>
            <a:ext uri="{909E8E84-426E-40DD-AFC4-6F175D3DCCD1}">
              <a14:hiddenFill xmlns:a14="http://schemas.microsoft.com/office/drawing/2010/main">
                <a:solidFill>
                  <a:srgbClr val="FFFFFF"/>
                </a:solidFill>
              </a14:hiddenFill>
            </a:ext>
          </a:extLst>
        </p:spPr>
      </p:pic>
      <p:pic>
        <p:nvPicPr>
          <p:cNvPr id="280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21163"/>
            <a:ext cx="8729662" cy="224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0578"/>
                                        </p:tgtEl>
                                        <p:attrNameLst>
                                          <p:attrName>style.visibility</p:attrName>
                                        </p:attrNameLst>
                                      </p:cBhvr>
                                      <p:to>
                                        <p:strVal val="visible"/>
                                      </p:to>
                                    </p:set>
                                    <p:animEffect transition="in" filter="box(in)">
                                      <p:cBhvr>
                                        <p:cTn id="7" dur="500"/>
                                        <p:tgtEl>
                                          <p:spTgt spid="280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80579"/>
                                        </p:tgtEl>
                                        <p:attrNameLst>
                                          <p:attrName>style.visibility</p:attrName>
                                        </p:attrNameLst>
                                      </p:cBhvr>
                                      <p:to>
                                        <p:strVal val="visible"/>
                                      </p:to>
                                    </p:set>
                                    <p:animEffect transition="in" filter="diamond(in)">
                                      <p:cBhvr>
                                        <p:cTn id="12" dur="2000"/>
                                        <p:tgtEl>
                                          <p:spTgt spid="280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80580"/>
                                        </p:tgtEl>
                                        <p:attrNameLst>
                                          <p:attrName>style.visibility</p:attrName>
                                        </p:attrNameLst>
                                      </p:cBhvr>
                                      <p:to>
                                        <p:strVal val="visible"/>
                                      </p:to>
                                    </p:set>
                                    <p:animEffect transition="in" filter="diamond(in)">
                                      <p:cBhvr>
                                        <p:cTn id="17" dur="20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8480425" cy="3194050"/>
          </a:xfrm>
          <a:prstGeom prst="rect">
            <a:avLst/>
          </a:prstGeom>
          <a:noFill/>
          <a:extLst>
            <a:ext uri="{909E8E84-426E-40DD-AFC4-6F175D3DCCD1}">
              <a14:hiddenFill xmlns:a14="http://schemas.microsoft.com/office/drawing/2010/main">
                <a:solidFill>
                  <a:srgbClr val="FFFFFF"/>
                </a:solidFill>
              </a14:hiddenFill>
            </a:ext>
          </a:extLst>
        </p:spPr>
      </p:pic>
      <p:pic>
        <p:nvPicPr>
          <p:cNvPr id="281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08438"/>
            <a:ext cx="8561388" cy="2157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checkerboard(across)">
                                      <p:cBhvr>
                                        <p:cTn id="7" dur="500"/>
                                        <p:tgtEl>
                                          <p:spTgt spid="281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81603"/>
                                        </p:tgtEl>
                                        <p:attrNameLst>
                                          <p:attrName>style.visibility</p:attrName>
                                        </p:attrNameLst>
                                      </p:cBhvr>
                                      <p:to>
                                        <p:strVal val="visible"/>
                                      </p:to>
                                    </p:set>
                                    <p:animEffect transition="in" filter="strips(downLeft)">
                                      <p:cBhvr>
                                        <p:cTn id="12" dur="500"/>
                                        <p:tgtEl>
                                          <p:spTgt spid="281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549275"/>
            <a:ext cx="5226050" cy="657225"/>
          </a:xfrm>
          <a:prstGeom prst="rect">
            <a:avLst/>
          </a:prstGeom>
          <a:noFill/>
          <a:extLst>
            <a:ext uri="{909E8E84-426E-40DD-AFC4-6F175D3DCCD1}">
              <a14:hiddenFill xmlns:a14="http://schemas.microsoft.com/office/drawing/2010/main">
                <a:solidFill>
                  <a:srgbClr val="FFFFFF"/>
                </a:solidFill>
              </a14:hiddenFill>
            </a:ext>
          </a:extLst>
        </p:spPr>
      </p:pic>
      <p:pic>
        <p:nvPicPr>
          <p:cNvPr id="282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8507413" cy="460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barn(inHorizontal)">
                                      <p:cBhvr>
                                        <p:cTn id="7" dur="500"/>
                                        <p:tgtEl>
                                          <p:spTgt spid="282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82627"/>
                                        </p:tgtEl>
                                        <p:attrNameLst>
                                          <p:attrName>style.visibility</p:attrName>
                                        </p:attrNameLst>
                                      </p:cBhvr>
                                      <p:to>
                                        <p:strVal val="visible"/>
                                      </p:to>
                                    </p:set>
                                    <p:animEffect transition="in" filter="barn(inHorizontal)">
                                      <p:cBhvr>
                                        <p:cTn id="12" dur="500"/>
                                        <p:tgtEl>
                                          <p:spTgt spid="282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3" name="Rectangle 7"/>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5548" name="WordArt 12"/>
          <p:cNvSpPr>
            <a:spLocks noChangeArrowheads="1" noChangeShapeType="1" noTextEdit="1"/>
          </p:cNvSpPr>
          <p:nvPr/>
        </p:nvSpPr>
        <p:spPr bwMode="auto">
          <a:xfrm>
            <a:off x="6877050" y="404813"/>
            <a:ext cx="1816100"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1- دامنه</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65549" name="Text Box 13"/>
          <p:cNvSpPr txBox="1">
            <a:spLocks noChangeArrowheads="1"/>
          </p:cNvSpPr>
          <p:nvPr/>
        </p:nvSpPr>
        <p:spPr bwMode="auto">
          <a:xfrm>
            <a:off x="684213" y="692150"/>
            <a:ext cx="453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b="1">
                <a:solidFill>
                  <a:srgbClr val="000000"/>
                </a:solidFill>
                <a:latin typeface="Tahoma" panose="020B0604030504040204" pitchFamily="34" charset="0"/>
                <a:cs typeface="B Nazanin" panose="00000400000000000000" pitchFamily="2" charset="-78"/>
              </a:rPr>
              <a:t>R=X</a:t>
            </a:r>
            <a:r>
              <a:rPr lang="en-US" altLang="en-US" sz="2800" b="1" baseline="-25000">
                <a:solidFill>
                  <a:srgbClr val="000000"/>
                </a:solidFill>
                <a:latin typeface="Tahoma" panose="020B0604030504040204" pitchFamily="34" charset="0"/>
                <a:cs typeface="B Nazanin" panose="00000400000000000000" pitchFamily="2" charset="-78"/>
              </a:rPr>
              <a:t>MAX</a:t>
            </a:r>
            <a:r>
              <a:rPr lang="en-US" altLang="en-US" sz="2800" b="1">
                <a:solidFill>
                  <a:srgbClr val="000000"/>
                </a:solidFill>
                <a:latin typeface="Tahoma" panose="020B0604030504040204" pitchFamily="34" charset="0"/>
                <a:cs typeface="B Nazanin" panose="00000400000000000000" pitchFamily="2" charset="-78"/>
              </a:rPr>
              <a:t>-X</a:t>
            </a:r>
            <a:r>
              <a:rPr lang="en-US" altLang="en-US" sz="2800" b="1" baseline="-25000">
                <a:solidFill>
                  <a:srgbClr val="000000"/>
                </a:solidFill>
                <a:latin typeface="Tahoma" panose="020B0604030504040204" pitchFamily="34" charset="0"/>
                <a:cs typeface="B Nazanin" panose="00000400000000000000" pitchFamily="2" charset="-78"/>
              </a:rPr>
              <a:t>MIN</a:t>
            </a:r>
            <a:endParaRPr lang="en-US" altLang="en-US" sz="2800" b="1">
              <a:solidFill>
                <a:srgbClr val="000000"/>
              </a:solidFill>
              <a:latin typeface="Tahoma" panose="020B0604030504040204" pitchFamily="34" charset="0"/>
              <a:cs typeface="B Nazanin" panose="00000400000000000000" pitchFamily="2" charset="-78"/>
            </a:endParaRPr>
          </a:p>
        </p:txBody>
      </p:sp>
      <p:sp>
        <p:nvSpPr>
          <p:cNvPr id="65550" name="WordArt 14"/>
          <p:cNvSpPr>
            <a:spLocks noChangeArrowheads="1" noChangeShapeType="1" noTextEdit="1"/>
          </p:cNvSpPr>
          <p:nvPr/>
        </p:nvSpPr>
        <p:spPr bwMode="auto">
          <a:xfrm>
            <a:off x="6588125" y="1989138"/>
            <a:ext cx="2212975" cy="1008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2-واریانس</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65567" name="Rectangle 31"/>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5571" name="Text Box 35"/>
          <p:cNvSpPr txBox="1">
            <a:spLocks noChangeArrowheads="1"/>
          </p:cNvSpPr>
          <p:nvPr/>
        </p:nvSpPr>
        <p:spPr bwMode="auto">
          <a:xfrm>
            <a:off x="3327400" y="33893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800">
              <a:latin typeface="Tahoma" panose="020B0604030504040204" pitchFamily="34" charset="0"/>
              <a:cs typeface="B Nazanin" panose="00000400000000000000" pitchFamily="2" charset="-78"/>
            </a:endParaRPr>
          </a:p>
        </p:txBody>
      </p:sp>
      <p:sp>
        <p:nvSpPr>
          <p:cNvPr id="65573"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5572" name="Object 36"/>
          <p:cNvGraphicFramePr>
            <a:graphicFrameLocks noChangeAspect="1"/>
          </p:cNvGraphicFramePr>
          <p:nvPr/>
        </p:nvGraphicFramePr>
        <p:xfrm>
          <a:off x="395288" y="1989138"/>
          <a:ext cx="4392612" cy="1309687"/>
        </p:xfrm>
        <a:graphic>
          <a:graphicData uri="http://schemas.openxmlformats.org/presentationml/2006/ole">
            <mc:AlternateContent xmlns:mc="http://schemas.openxmlformats.org/markup-compatibility/2006">
              <mc:Choice xmlns:v="urn:schemas-microsoft-com:vml" Requires="v">
                <p:oleObj spid="_x0000_s65587" name="Equation" r:id="rId3" imgW="1435100" imgH="431800" progId="Equation.3">
                  <p:embed/>
                </p:oleObj>
              </mc:Choice>
              <mc:Fallback>
                <p:oleObj name="Equation" r:id="rId3" imgW="1435100" imgH="431800" progId="Equation.3">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89138"/>
                        <a:ext cx="4392612" cy="130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74" name="Rectangle 38"/>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5584" name="Text Box 48"/>
          <p:cNvSpPr txBox="1">
            <a:spLocks noChangeArrowheads="1"/>
          </p:cNvSpPr>
          <p:nvPr/>
        </p:nvSpPr>
        <p:spPr bwMode="auto">
          <a:xfrm>
            <a:off x="0" y="3429000"/>
            <a:ext cx="9144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r" rtl="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fa-IR" altLang="en-US" sz="2800" b="1">
                <a:solidFill>
                  <a:srgbClr val="000000"/>
                </a:solidFill>
                <a:latin typeface="Tahoma" panose="020B0604030504040204" pitchFamily="34" charset="0"/>
                <a:cs typeface="B Nazanin" panose="00000400000000000000" pitchFamily="2" charset="-78"/>
              </a:rPr>
              <a:t>ویژگی های واریانس نمونه:</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1-واريانس عدد ثابت </a:t>
            </a:r>
            <a:r>
              <a:rPr lang="en-US" altLang="en-US" sz="2800">
                <a:solidFill>
                  <a:srgbClr val="000000"/>
                </a:solidFill>
                <a:latin typeface="Tahoma" panose="020B0604030504040204" pitchFamily="34" charset="0"/>
                <a:cs typeface="B Nazanin" panose="00000400000000000000" pitchFamily="2" charset="-78"/>
              </a:rPr>
              <a:t>C</a:t>
            </a:r>
            <a:r>
              <a:rPr lang="fa-IR" altLang="en-US" sz="2800">
                <a:solidFill>
                  <a:srgbClr val="000000"/>
                </a:solidFill>
                <a:latin typeface="Tahoma" panose="020B0604030504040204" pitchFamily="34" charset="0"/>
                <a:cs typeface="B Nazanin" panose="00000400000000000000" pitchFamily="2" charset="-78"/>
              </a:rPr>
              <a:t> برابر با صفر است.</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2-اگرمقدار ثابت </a:t>
            </a:r>
            <a:r>
              <a:rPr lang="el-GR" altLang="en-US" sz="2800">
                <a:solidFill>
                  <a:srgbClr val="000000"/>
                </a:solidFill>
                <a:latin typeface="Tahoma" panose="020B0604030504040204" pitchFamily="34" charset="0"/>
                <a:cs typeface="Tahoma" panose="020B0604030504040204" pitchFamily="34" charset="0"/>
              </a:rPr>
              <a:t>α</a:t>
            </a:r>
            <a:r>
              <a:rPr lang="fa-IR" altLang="en-US" sz="2800">
                <a:solidFill>
                  <a:srgbClr val="000000"/>
                </a:solidFill>
                <a:latin typeface="Tahoma" panose="020B0604030504040204" pitchFamily="34" charset="0"/>
                <a:cs typeface="B Nazanin" panose="00000400000000000000" pitchFamily="2" charset="-78"/>
              </a:rPr>
              <a:t> رابه مشاهدات اضافه يا ازآنها كم كنيم واريانس تغيير نمي‌‌كند.</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3-اگر مشاهدات در مقدار ثابت </a:t>
            </a:r>
            <a:r>
              <a:rPr lang="en-US" altLang="en-US" sz="2800">
                <a:solidFill>
                  <a:srgbClr val="000000"/>
                </a:solidFill>
                <a:latin typeface="Tahoma" panose="020B0604030504040204" pitchFamily="34" charset="0"/>
                <a:cs typeface="B Nazanin" panose="00000400000000000000" pitchFamily="2" charset="-78"/>
              </a:rPr>
              <a:t>K</a:t>
            </a:r>
            <a:r>
              <a:rPr lang="fa-IR" altLang="en-US" sz="2800">
                <a:solidFill>
                  <a:srgbClr val="000000"/>
                </a:solidFill>
                <a:latin typeface="Tahoma" panose="020B0604030504040204" pitchFamily="34" charset="0"/>
                <a:cs typeface="B Nazanin" panose="00000400000000000000" pitchFamily="2" charset="-78"/>
              </a:rPr>
              <a:t> ضرب يا برآن تقسيم شود واريانس جديد از ضرب يا تقسيم واريانس قديم در</a:t>
            </a:r>
            <a:r>
              <a:rPr lang="en-US" altLang="en-US" sz="2800">
                <a:solidFill>
                  <a:srgbClr val="000000"/>
                </a:solidFill>
                <a:latin typeface="Tahoma" panose="020B0604030504040204" pitchFamily="34" charset="0"/>
                <a:cs typeface="B Nazanin" panose="00000400000000000000" pitchFamily="2" charset="-78"/>
              </a:rPr>
              <a:t>K</a:t>
            </a:r>
            <a:r>
              <a:rPr lang="en-US" altLang="en-US" sz="2800" baseline="30000">
                <a:solidFill>
                  <a:srgbClr val="000000"/>
                </a:solidFill>
                <a:latin typeface="Tahoma" panose="020B0604030504040204" pitchFamily="34" charset="0"/>
                <a:cs typeface="B Nazanin" panose="00000400000000000000" pitchFamily="2" charset="-78"/>
              </a:rPr>
              <a:t>2</a:t>
            </a:r>
            <a:r>
              <a:rPr lang="fa-IR" altLang="en-US" sz="2800">
                <a:solidFill>
                  <a:srgbClr val="000000"/>
                </a:solidFill>
                <a:latin typeface="Tahoma" panose="020B0604030504040204" pitchFamily="34" charset="0"/>
                <a:cs typeface="B Nazanin" panose="00000400000000000000" pitchFamily="2" charset="-78"/>
              </a:rPr>
              <a:t> بدست مي آيد</a:t>
            </a:r>
            <a:r>
              <a:rPr lang="en-US" altLang="en-US" sz="2800">
                <a:solidFill>
                  <a:srgbClr val="000000"/>
                </a:solidFill>
                <a:latin typeface="Tahoma" panose="020B0604030504040204" pitchFamily="34" charset="0"/>
                <a:cs typeface="B Nazanin" panose="00000400000000000000" pitchFamily="2" charset="-78"/>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 calcmode="lin" valueType="num">
                                      <p:cBhvr>
                                        <p:cTn id="7" dur="500" decel="50000" fill="hold">
                                          <p:stCondLst>
                                            <p:cond delay="0"/>
                                          </p:stCondLst>
                                        </p:cTn>
                                        <p:tgtEl>
                                          <p:spTgt spid="6554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5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548"/>
                                        </p:tgtEl>
                                        <p:attrNameLst>
                                          <p:attrName>ppt_w</p:attrName>
                                        </p:attrNameLst>
                                      </p:cBhvr>
                                      <p:tavLst>
                                        <p:tav tm="0">
                                          <p:val>
                                            <p:strVal val="#ppt_w*.05"/>
                                          </p:val>
                                        </p:tav>
                                        <p:tav tm="100000">
                                          <p:val>
                                            <p:strVal val="#ppt_w"/>
                                          </p:val>
                                        </p:tav>
                                      </p:tavLst>
                                    </p:anim>
                                    <p:anim calcmode="lin" valueType="num">
                                      <p:cBhvr>
                                        <p:cTn id="10" dur="1000" fill="hold"/>
                                        <p:tgtEl>
                                          <p:spTgt spid="655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5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5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5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5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5549"/>
                                        </p:tgtEl>
                                        <p:attrNameLst>
                                          <p:attrName>style.visibility</p:attrName>
                                        </p:attrNameLst>
                                      </p:cBhvr>
                                      <p:to>
                                        <p:strVal val="visible"/>
                                      </p:to>
                                    </p:set>
                                    <p:anim to="" calcmode="lin" valueType="num">
                                      <p:cBhvr>
                                        <p:cTn id="19" dur="1" fill="hold"/>
                                        <p:tgtEl>
                                          <p:spTgt spid="65549"/>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65550"/>
                                        </p:tgtEl>
                                        <p:attrNameLst>
                                          <p:attrName>style.visibility</p:attrName>
                                        </p:attrNameLst>
                                      </p:cBhvr>
                                      <p:to>
                                        <p:strVal val="visible"/>
                                      </p:to>
                                    </p:set>
                                    <p:anim calcmode="lin" valueType="num">
                                      <p:cBhvr>
                                        <p:cTn id="24" dur="1000" fill="hold"/>
                                        <p:tgtEl>
                                          <p:spTgt spid="65550"/>
                                        </p:tgtEl>
                                        <p:attrNameLst>
                                          <p:attrName>ppt_w</p:attrName>
                                        </p:attrNameLst>
                                      </p:cBhvr>
                                      <p:tavLst>
                                        <p:tav tm="0">
                                          <p:val>
                                            <p:strVal val="#ppt_w*0.70"/>
                                          </p:val>
                                        </p:tav>
                                        <p:tav tm="100000">
                                          <p:val>
                                            <p:strVal val="#ppt_w"/>
                                          </p:val>
                                        </p:tav>
                                      </p:tavLst>
                                    </p:anim>
                                    <p:anim calcmode="lin" valueType="num">
                                      <p:cBhvr>
                                        <p:cTn id="25" dur="1000" fill="hold"/>
                                        <p:tgtEl>
                                          <p:spTgt spid="65550"/>
                                        </p:tgtEl>
                                        <p:attrNameLst>
                                          <p:attrName>ppt_h</p:attrName>
                                        </p:attrNameLst>
                                      </p:cBhvr>
                                      <p:tavLst>
                                        <p:tav tm="0">
                                          <p:val>
                                            <p:strVal val="#ppt_h"/>
                                          </p:val>
                                        </p:tav>
                                        <p:tav tm="100000">
                                          <p:val>
                                            <p:strVal val="#ppt_h"/>
                                          </p:val>
                                        </p:tav>
                                      </p:tavLst>
                                    </p:anim>
                                    <p:animEffect transition="in" filter="fade">
                                      <p:cBhvr>
                                        <p:cTn id="26" dur="1000"/>
                                        <p:tgtEl>
                                          <p:spTgt spid="655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65572"/>
                                        </p:tgtEl>
                                        <p:attrNameLst>
                                          <p:attrName>style.visibility</p:attrName>
                                        </p:attrNameLst>
                                      </p:cBhvr>
                                      <p:to>
                                        <p:strVal val="visible"/>
                                      </p:to>
                                    </p:set>
                                    <p:anim calcmode="lin" valueType="num">
                                      <p:cBhvr>
                                        <p:cTn id="31" dur="1000" fill="hold"/>
                                        <p:tgtEl>
                                          <p:spTgt spid="65572"/>
                                        </p:tgtEl>
                                        <p:attrNameLst>
                                          <p:attrName>ppt_w</p:attrName>
                                        </p:attrNameLst>
                                      </p:cBhvr>
                                      <p:tavLst>
                                        <p:tav tm="0">
                                          <p:val>
                                            <p:fltVal val="0"/>
                                          </p:val>
                                        </p:tav>
                                        <p:tav tm="100000">
                                          <p:val>
                                            <p:strVal val="#ppt_w"/>
                                          </p:val>
                                        </p:tav>
                                      </p:tavLst>
                                    </p:anim>
                                    <p:anim calcmode="lin" valueType="num">
                                      <p:cBhvr>
                                        <p:cTn id="32" dur="1000" fill="hold"/>
                                        <p:tgtEl>
                                          <p:spTgt spid="65572"/>
                                        </p:tgtEl>
                                        <p:attrNameLst>
                                          <p:attrName>ppt_h</p:attrName>
                                        </p:attrNameLst>
                                      </p:cBhvr>
                                      <p:tavLst>
                                        <p:tav tm="0">
                                          <p:val>
                                            <p:fltVal val="0"/>
                                          </p:val>
                                        </p:tav>
                                        <p:tav tm="100000">
                                          <p:val>
                                            <p:strVal val="#ppt_h"/>
                                          </p:val>
                                        </p:tav>
                                      </p:tavLst>
                                    </p:anim>
                                    <p:anim calcmode="lin" valueType="num">
                                      <p:cBhvr>
                                        <p:cTn id="33" dur="1000" fill="hold"/>
                                        <p:tgtEl>
                                          <p:spTgt spid="65572"/>
                                        </p:tgtEl>
                                        <p:attrNameLst>
                                          <p:attrName>style.rotation</p:attrName>
                                        </p:attrNameLst>
                                      </p:cBhvr>
                                      <p:tavLst>
                                        <p:tav tm="0">
                                          <p:val>
                                            <p:fltVal val="90"/>
                                          </p:val>
                                        </p:tav>
                                        <p:tav tm="100000">
                                          <p:val>
                                            <p:fltVal val="0"/>
                                          </p:val>
                                        </p:tav>
                                      </p:tavLst>
                                    </p:anim>
                                    <p:animEffect transition="in" filter="fade">
                                      <p:cBhvr>
                                        <p:cTn id="34" dur="1000"/>
                                        <p:tgtEl>
                                          <p:spTgt spid="655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5584"/>
                                        </p:tgtEl>
                                        <p:attrNameLst>
                                          <p:attrName>style.visibility</p:attrName>
                                        </p:attrNameLst>
                                      </p:cBhvr>
                                      <p:to>
                                        <p:strVal val="visible"/>
                                      </p:to>
                                    </p:set>
                                    <p:animEffect transition="in" filter="dissolve">
                                      <p:cBhvr>
                                        <p:cTn id="39" dur="500"/>
                                        <p:tgtEl>
                                          <p:spTgt spid="65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8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8713788" cy="3003550"/>
          </a:xfrm>
          <a:prstGeom prst="rect">
            <a:avLst/>
          </a:prstGeom>
          <a:noFill/>
          <a:extLst>
            <a:ext uri="{909E8E84-426E-40DD-AFC4-6F175D3DCCD1}">
              <a14:hiddenFill xmlns:a14="http://schemas.microsoft.com/office/drawing/2010/main">
                <a:solidFill>
                  <a:srgbClr val="FFFFFF"/>
                </a:solidFill>
              </a14:hiddenFill>
            </a:ext>
          </a:extLst>
        </p:spPr>
      </p:pic>
      <p:pic>
        <p:nvPicPr>
          <p:cNvPr id="283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25863"/>
            <a:ext cx="8642350" cy="2655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barn(inHorizontal)">
                                      <p:cBhvr>
                                        <p:cTn id="7" dur="500"/>
                                        <p:tgtEl>
                                          <p:spTgt spid="283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83651"/>
                                        </p:tgtEl>
                                        <p:attrNameLst>
                                          <p:attrName>style.visibility</p:attrName>
                                        </p:attrNameLst>
                                      </p:cBhvr>
                                      <p:to>
                                        <p:strVal val="visible"/>
                                      </p:to>
                                    </p:set>
                                    <p:animEffect transition="in" filter="barn(inHorizontal)">
                                      <p:cBhvr>
                                        <p:cTn id="12" dur="500"/>
                                        <p:tgtEl>
                                          <p:spTgt spid="283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58875"/>
            <a:ext cx="6264275" cy="440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4674"/>
                                        </p:tgtEl>
                                        <p:attrNameLst>
                                          <p:attrName>style.visibility</p:attrName>
                                        </p:attrNameLst>
                                      </p:cBhvr>
                                      <p:to>
                                        <p:strVal val="visible"/>
                                      </p:to>
                                    </p:set>
                                    <p:anim calcmode="lin" valueType="num">
                                      <p:cBhvr additive="base">
                                        <p:cTn id="7" dur="500" fill="hold"/>
                                        <p:tgtEl>
                                          <p:spTgt spid="284674"/>
                                        </p:tgtEl>
                                        <p:attrNameLst>
                                          <p:attrName>ppt_x</p:attrName>
                                        </p:attrNameLst>
                                      </p:cBhvr>
                                      <p:tavLst>
                                        <p:tav tm="0">
                                          <p:val>
                                            <p:strVal val="#ppt_x"/>
                                          </p:val>
                                        </p:tav>
                                        <p:tav tm="100000">
                                          <p:val>
                                            <p:strVal val="#ppt_x"/>
                                          </p:val>
                                        </p:tav>
                                      </p:tavLst>
                                    </p:anim>
                                    <p:anim calcmode="lin" valueType="num">
                                      <p:cBhvr additive="base">
                                        <p:cTn id="8" dur="500" fill="hold"/>
                                        <p:tgtEl>
                                          <p:spTgt spid="284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4248150" cy="3605212"/>
          </a:xfrm>
          <a:prstGeom prst="rect">
            <a:avLst/>
          </a:prstGeom>
          <a:noFill/>
          <a:extLst>
            <a:ext uri="{909E8E84-426E-40DD-AFC4-6F175D3DCCD1}">
              <a14:hiddenFill xmlns:a14="http://schemas.microsoft.com/office/drawing/2010/main">
                <a:solidFill>
                  <a:srgbClr val="FFFFFF"/>
                </a:solidFill>
              </a14:hiddenFill>
            </a:ext>
          </a:extLst>
        </p:spPr>
      </p:pic>
      <p:sp>
        <p:nvSpPr>
          <p:cNvPr id="285699" name="WordArt 3"/>
          <p:cNvSpPr>
            <a:spLocks noChangeArrowheads="1" noChangeShapeType="1" noTextEdit="1"/>
          </p:cNvSpPr>
          <p:nvPr/>
        </p:nvSpPr>
        <p:spPr bwMode="auto">
          <a:xfrm>
            <a:off x="3851275" y="5013325"/>
            <a:ext cx="1981200" cy="8096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پایان فصل 6</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5698"/>
                                        </p:tgtEl>
                                        <p:attrNameLst>
                                          <p:attrName>style.visibility</p:attrName>
                                        </p:attrNameLst>
                                      </p:cBhvr>
                                      <p:to>
                                        <p:strVal val="visible"/>
                                      </p:to>
                                    </p:set>
                                    <p:anim calcmode="lin" valueType="num">
                                      <p:cBhvr additive="base">
                                        <p:cTn id="7" dur="500" fill="hold"/>
                                        <p:tgtEl>
                                          <p:spTgt spid="285698"/>
                                        </p:tgtEl>
                                        <p:attrNameLst>
                                          <p:attrName>ppt_x</p:attrName>
                                        </p:attrNameLst>
                                      </p:cBhvr>
                                      <p:tavLst>
                                        <p:tav tm="0">
                                          <p:val>
                                            <p:strVal val="#ppt_x"/>
                                          </p:val>
                                        </p:tav>
                                        <p:tav tm="100000">
                                          <p:val>
                                            <p:strVal val="#ppt_x"/>
                                          </p:val>
                                        </p:tav>
                                      </p:tavLst>
                                    </p:anim>
                                    <p:anim calcmode="lin" valueType="num">
                                      <p:cBhvr additive="base">
                                        <p:cTn id="8" dur="500" fill="hold"/>
                                        <p:tgtEl>
                                          <p:spTgt spid="2856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285699"/>
                                        </p:tgtEl>
                                        <p:attrNameLst>
                                          <p:attrName>style.visibility</p:attrName>
                                        </p:attrNameLst>
                                      </p:cBhvr>
                                      <p:to>
                                        <p:strVal val="visible"/>
                                      </p:to>
                                    </p:set>
                                    <p:anim to="" calcmode="lin" valueType="num">
                                      <p:cBhvr>
                                        <p:cTn id="13" dur="1" fill="hold"/>
                                        <p:tgtEl>
                                          <p:spTgt spid="28569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2124075" y="2133600"/>
            <a:ext cx="6842125" cy="1689100"/>
          </a:xfrm>
        </p:spPr>
        <p:txBody>
          <a:bodyPr/>
          <a:lstStyle/>
          <a:p>
            <a:pPr algn="r"/>
            <a:r>
              <a:rPr lang="fa-IR" altLang="en-US" sz="6300" b="1">
                <a:cs typeface="B Titr" panose="00000700000000000000" pitchFamily="2" charset="-78"/>
              </a:rPr>
              <a:t>آزمون فرض</a:t>
            </a:r>
            <a:r>
              <a:rPr lang="en-US" altLang="en-US" sz="6300" b="1">
                <a:cs typeface="B Titr" panose="00000700000000000000" pitchFamily="2" charset="-78"/>
              </a:rPr>
              <a:t> </a:t>
            </a:r>
            <a:r>
              <a:rPr lang="fa-IR" altLang="en-US" sz="6300" b="1">
                <a:cs typeface="B Titr" panose="00000700000000000000" pitchFamily="2" charset="-78"/>
              </a:rPr>
              <a:t>هاي آماري</a:t>
            </a:r>
            <a:endParaRPr lang="en-US" altLang="en-US" sz="6300" b="1">
              <a:cs typeface="B Titr" panose="00000700000000000000" pitchFamily="2" charset="-78"/>
            </a:endParaRPr>
          </a:p>
        </p:txBody>
      </p:sp>
      <p:sp>
        <p:nvSpPr>
          <p:cNvPr id="286723" name="Rectangle 3"/>
          <p:cNvSpPr>
            <a:spLocks noGrp="1" noChangeArrowheads="1"/>
          </p:cNvSpPr>
          <p:nvPr>
            <p:ph type="subTitle" idx="1"/>
          </p:nvPr>
        </p:nvSpPr>
        <p:spPr>
          <a:xfrm>
            <a:off x="684213" y="5300663"/>
            <a:ext cx="1511300" cy="1008062"/>
          </a:xfrm>
        </p:spPr>
        <p:txBody>
          <a:bodyPr/>
          <a:lstStyle/>
          <a:p>
            <a:r>
              <a:rPr lang="fa-IR" altLang="en-US" sz="3700" b="1" u="sng">
                <a:cs typeface="B Titr" panose="00000700000000000000" pitchFamily="2" charset="-78"/>
              </a:rPr>
              <a:t>فصل 7</a:t>
            </a:r>
            <a:endParaRPr lang="en-US" altLang="en-US" sz="3700" b="1" u="sng">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blinds(horizontal)">
                                      <p:cBhvr>
                                        <p:cTn id="7" dur="500"/>
                                        <p:tgtEl>
                                          <p:spTgt spid="286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23">
                                            <p:txEl>
                                              <p:pRg st="0" end="0"/>
                                            </p:txEl>
                                          </p:spTgt>
                                        </p:tgtEl>
                                        <p:attrNameLst>
                                          <p:attrName>style.visibility</p:attrName>
                                        </p:attrNameLst>
                                      </p:cBhvr>
                                      <p:to>
                                        <p:strVal val="visible"/>
                                      </p:to>
                                    </p:set>
                                    <p:animEffect transition="in" filter="box(in)">
                                      <p:cBhvr>
                                        <p:cTn id="12" dur="500"/>
                                        <p:tgtEl>
                                          <p:spTgt spid="286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p:bldP spid="28672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382000" cy="3298825"/>
          </a:xfrm>
          <a:prstGeom prst="rect">
            <a:avLst/>
          </a:prstGeom>
          <a:noFill/>
          <a:extLst>
            <a:ext uri="{909E8E84-426E-40DD-AFC4-6F175D3DCCD1}">
              <a14:hiddenFill xmlns:a14="http://schemas.microsoft.com/office/drawing/2010/main">
                <a:solidFill>
                  <a:srgbClr val="FFFFFF"/>
                </a:solidFill>
              </a14:hiddenFill>
            </a:ext>
          </a:extLst>
        </p:spPr>
      </p:pic>
      <p:pic>
        <p:nvPicPr>
          <p:cNvPr id="287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716338"/>
            <a:ext cx="8310562"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87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024438"/>
            <a:ext cx="8497887" cy="1500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box(in)">
                                      <p:cBhvr>
                                        <p:cTn id="7" dur="500"/>
                                        <p:tgtEl>
                                          <p:spTgt spid="287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7747"/>
                                        </p:tgtEl>
                                        <p:attrNameLst>
                                          <p:attrName>style.visibility</p:attrName>
                                        </p:attrNameLst>
                                      </p:cBhvr>
                                      <p:to>
                                        <p:strVal val="visible"/>
                                      </p:to>
                                    </p:set>
                                    <p:anim calcmode="lin" valueType="num">
                                      <p:cBhvr additive="base">
                                        <p:cTn id="12" dur="500" fill="hold"/>
                                        <p:tgtEl>
                                          <p:spTgt spid="287747"/>
                                        </p:tgtEl>
                                        <p:attrNameLst>
                                          <p:attrName>ppt_x</p:attrName>
                                        </p:attrNameLst>
                                      </p:cBhvr>
                                      <p:tavLst>
                                        <p:tav tm="0">
                                          <p:val>
                                            <p:strVal val="#ppt_x"/>
                                          </p:val>
                                        </p:tav>
                                        <p:tav tm="100000">
                                          <p:val>
                                            <p:strVal val="#ppt_x"/>
                                          </p:val>
                                        </p:tav>
                                      </p:tavLst>
                                    </p:anim>
                                    <p:anim calcmode="lin" valueType="num">
                                      <p:cBhvr additive="base">
                                        <p:cTn id="13" dur="500" fill="hold"/>
                                        <p:tgtEl>
                                          <p:spTgt spid="28774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nodeType="clickEffect">
                                  <p:stCondLst>
                                    <p:cond delay="0"/>
                                  </p:stCondLst>
                                  <p:childTnLst>
                                    <p:set>
                                      <p:cBhvr>
                                        <p:cTn id="17" dur="1" fill="hold">
                                          <p:stCondLst>
                                            <p:cond delay="0"/>
                                          </p:stCondLst>
                                        </p:cTn>
                                        <p:tgtEl>
                                          <p:spTgt spid="287748"/>
                                        </p:tgtEl>
                                        <p:attrNameLst>
                                          <p:attrName>style.visibility</p:attrName>
                                        </p:attrNameLst>
                                      </p:cBhvr>
                                      <p:to>
                                        <p:strVal val="visible"/>
                                      </p:to>
                                    </p:set>
                                    <p:animEffect transition="in" filter="barn(inHorizontal)">
                                      <p:cBhvr>
                                        <p:cTn id="18" dur="500"/>
                                        <p:tgtEl>
                                          <p:spTgt spid="287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549275"/>
            <a:ext cx="5130800" cy="611188"/>
          </a:xfrm>
          <a:prstGeom prst="rect">
            <a:avLst/>
          </a:prstGeom>
          <a:noFill/>
          <a:extLst>
            <a:ext uri="{909E8E84-426E-40DD-AFC4-6F175D3DCCD1}">
              <a14:hiddenFill xmlns:a14="http://schemas.microsoft.com/office/drawing/2010/main">
                <a:solidFill>
                  <a:srgbClr val="FFFFFF"/>
                </a:solidFill>
              </a14:hiddenFill>
            </a:ext>
          </a:extLst>
        </p:spPr>
      </p:pic>
      <p:pic>
        <p:nvPicPr>
          <p:cNvPr id="288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400175"/>
            <a:ext cx="8513762" cy="1957388"/>
          </a:xfrm>
          <a:prstGeom prst="rect">
            <a:avLst/>
          </a:prstGeom>
          <a:noFill/>
          <a:extLst>
            <a:ext uri="{909E8E84-426E-40DD-AFC4-6F175D3DCCD1}">
              <a14:hiddenFill xmlns:a14="http://schemas.microsoft.com/office/drawing/2010/main">
                <a:solidFill>
                  <a:srgbClr val="FFFFFF"/>
                </a:solidFill>
              </a14:hiddenFill>
            </a:ext>
          </a:extLst>
        </p:spPr>
      </p:pic>
      <p:pic>
        <p:nvPicPr>
          <p:cNvPr id="288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644900"/>
            <a:ext cx="8580438" cy="271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barn(inHorizontal)">
                                      <p:cBhvr>
                                        <p:cTn id="7" dur="500"/>
                                        <p:tgtEl>
                                          <p:spTgt spid="288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88771"/>
                                        </p:tgtEl>
                                        <p:attrNameLst>
                                          <p:attrName>style.visibility</p:attrName>
                                        </p:attrNameLst>
                                      </p:cBhvr>
                                      <p:to>
                                        <p:strVal val="visible"/>
                                      </p:to>
                                    </p:set>
                                    <p:animEffect transition="in" filter="strips(downLeft)">
                                      <p:cBhvr>
                                        <p:cTn id="12" dur="500"/>
                                        <p:tgtEl>
                                          <p:spTgt spid="288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88772"/>
                                        </p:tgtEl>
                                        <p:attrNameLst>
                                          <p:attrName>style.visibility</p:attrName>
                                        </p:attrNameLst>
                                      </p:cBhvr>
                                      <p:to>
                                        <p:strVal val="visible"/>
                                      </p:to>
                                    </p:set>
                                    <p:animEffect transition="in" filter="barn(inHorizontal)">
                                      <p:cBhvr>
                                        <p:cTn id="17" dur="500"/>
                                        <p:tgtEl>
                                          <p:spTgt spid="288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310562" cy="5703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box(in)">
                                      <p:cBhvr>
                                        <p:cTn id="7" dur="500"/>
                                        <p:tgtEl>
                                          <p:spTgt spid="289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382000" cy="3833813"/>
          </a:xfrm>
          <a:prstGeom prst="rect">
            <a:avLst/>
          </a:prstGeom>
          <a:noFill/>
          <a:extLst>
            <a:ext uri="{909E8E84-426E-40DD-AFC4-6F175D3DCCD1}">
              <a14:hiddenFill xmlns:a14="http://schemas.microsoft.com/office/drawing/2010/main">
                <a:solidFill>
                  <a:srgbClr val="FFFFFF"/>
                </a:solidFill>
              </a14:hiddenFill>
            </a:ext>
          </a:extLst>
        </p:spPr>
      </p:pic>
      <p:pic>
        <p:nvPicPr>
          <p:cNvPr id="290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83113"/>
            <a:ext cx="8696325" cy="1582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diamond(in)">
                                      <p:cBhvr>
                                        <p:cTn id="7" dur="2000"/>
                                        <p:tgtEl>
                                          <p:spTgt spid="290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90819"/>
                                        </p:tgtEl>
                                        <p:attrNameLst>
                                          <p:attrName>style.visibility</p:attrName>
                                        </p:attrNameLst>
                                      </p:cBhvr>
                                      <p:to>
                                        <p:strVal val="visible"/>
                                      </p:to>
                                    </p:set>
                                    <p:animEffect transition="in" filter="strips(downLeft)">
                                      <p:cBhvr>
                                        <p:cTn id="12" dur="500"/>
                                        <p:tgtEl>
                                          <p:spTgt spid="29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478837" cy="3278188"/>
          </a:xfrm>
          <a:prstGeom prst="rect">
            <a:avLst/>
          </a:prstGeom>
          <a:noFill/>
          <a:extLst>
            <a:ext uri="{909E8E84-426E-40DD-AFC4-6F175D3DCCD1}">
              <a14:hiddenFill xmlns:a14="http://schemas.microsoft.com/office/drawing/2010/main">
                <a:solidFill>
                  <a:srgbClr val="FFFFFF"/>
                </a:solidFill>
              </a14:hiddenFill>
            </a:ext>
          </a:extLst>
        </p:spPr>
      </p:pic>
      <p:pic>
        <p:nvPicPr>
          <p:cNvPr id="291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789363"/>
            <a:ext cx="6923088" cy="706437"/>
          </a:xfrm>
          <a:prstGeom prst="rect">
            <a:avLst/>
          </a:prstGeom>
          <a:noFill/>
          <a:extLst>
            <a:ext uri="{909E8E84-426E-40DD-AFC4-6F175D3DCCD1}">
              <a14:hiddenFill xmlns:a14="http://schemas.microsoft.com/office/drawing/2010/main">
                <a:solidFill>
                  <a:srgbClr val="FFFFFF"/>
                </a:solidFill>
              </a14:hiddenFill>
            </a:ext>
          </a:extLst>
        </p:spPr>
      </p:pic>
      <p:pic>
        <p:nvPicPr>
          <p:cNvPr id="291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652963"/>
            <a:ext cx="8424862" cy="155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additive="base">
                                        <p:cTn id="7" dur="500" fill="hold"/>
                                        <p:tgtEl>
                                          <p:spTgt spid="291842"/>
                                        </p:tgtEl>
                                        <p:attrNameLst>
                                          <p:attrName>ppt_x</p:attrName>
                                        </p:attrNameLst>
                                      </p:cBhvr>
                                      <p:tavLst>
                                        <p:tav tm="0">
                                          <p:val>
                                            <p:strVal val="#ppt_x"/>
                                          </p:val>
                                        </p:tav>
                                        <p:tav tm="100000">
                                          <p:val>
                                            <p:strVal val="#ppt_x"/>
                                          </p:val>
                                        </p:tav>
                                      </p:tavLst>
                                    </p:anim>
                                    <p:anim calcmode="lin" valueType="num">
                                      <p:cBhvr additive="base">
                                        <p:cTn id="8" dur="500" fill="hold"/>
                                        <p:tgtEl>
                                          <p:spTgt spid="291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291843"/>
                                        </p:tgtEl>
                                        <p:attrNameLst>
                                          <p:attrName>style.visibility</p:attrName>
                                        </p:attrNameLst>
                                      </p:cBhvr>
                                      <p:to>
                                        <p:strVal val="visible"/>
                                      </p:to>
                                    </p:set>
                                    <p:animEffect transition="in" filter="strips(downLeft)">
                                      <p:cBhvr>
                                        <p:cTn id="13" dur="500"/>
                                        <p:tgtEl>
                                          <p:spTgt spid="2918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291844"/>
                                        </p:tgtEl>
                                        <p:attrNameLst>
                                          <p:attrName>style.visibility</p:attrName>
                                        </p:attrNameLst>
                                      </p:cBhvr>
                                      <p:to>
                                        <p:strVal val="visible"/>
                                      </p:to>
                                    </p:set>
                                    <p:anim to="" calcmode="lin" valueType="num">
                                      <p:cBhvr>
                                        <p:cTn id="18" dur="1" fill="hold"/>
                                        <p:tgtEl>
                                          <p:spTgt spid="2918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351837" cy="3240088"/>
          </a:xfrm>
          <a:prstGeom prst="rect">
            <a:avLst/>
          </a:prstGeom>
          <a:noFill/>
          <a:extLst>
            <a:ext uri="{909E8E84-426E-40DD-AFC4-6F175D3DCCD1}">
              <a14:hiddenFill xmlns:a14="http://schemas.microsoft.com/office/drawing/2010/main">
                <a:solidFill>
                  <a:srgbClr val="FFFFFF"/>
                </a:solidFill>
              </a14:hiddenFill>
            </a:ext>
          </a:extLst>
        </p:spPr>
      </p:pic>
      <p:pic>
        <p:nvPicPr>
          <p:cNvPr id="292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644900"/>
            <a:ext cx="8497887"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2866"/>
                                        </p:tgtEl>
                                        <p:attrNameLst>
                                          <p:attrName>style.visibility</p:attrName>
                                        </p:attrNameLst>
                                      </p:cBhvr>
                                      <p:to>
                                        <p:strVal val="visible"/>
                                      </p:to>
                                    </p:set>
                                    <p:animEffect transition="in" filter="checkerboard(across)">
                                      <p:cBhvr>
                                        <p:cTn id="7" dur="500"/>
                                        <p:tgtEl>
                                          <p:spTgt spid="292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2867"/>
                                        </p:tgtEl>
                                        <p:attrNameLst>
                                          <p:attrName>style.visibility</p:attrName>
                                        </p:attrNameLst>
                                      </p:cBhvr>
                                      <p:to>
                                        <p:strVal val="visible"/>
                                      </p:to>
                                    </p:set>
                                    <p:anim calcmode="lin" valueType="num">
                                      <p:cBhvr additive="base">
                                        <p:cTn id="12" dur="500" fill="hold"/>
                                        <p:tgtEl>
                                          <p:spTgt spid="292867"/>
                                        </p:tgtEl>
                                        <p:attrNameLst>
                                          <p:attrName>ppt_x</p:attrName>
                                        </p:attrNameLst>
                                      </p:cBhvr>
                                      <p:tavLst>
                                        <p:tav tm="0">
                                          <p:val>
                                            <p:strVal val="#ppt_x"/>
                                          </p:val>
                                        </p:tav>
                                        <p:tav tm="100000">
                                          <p:val>
                                            <p:strVal val="#ppt_x"/>
                                          </p:val>
                                        </p:tav>
                                      </p:tavLst>
                                    </p:anim>
                                    <p:anim calcmode="lin" valueType="num">
                                      <p:cBhvr additive="base">
                                        <p:cTn id="13" dur="5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WordArt 4"/>
          <p:cNvSpPr>
            <a:spLocks noChangeArrowheads="1" noChangeShapeType="1" noTextEdit="1"/>
          </p:cNvSpPr>
          <p:nvPr/>
        </p:nvSpPr>
        <p:spPr bwMode="auto">
          <a:xfrm>
            <a:off x="6156325" y="404813"/>
            <a:ext cx="2705100"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3-انحراف معیار</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66565" name="Rectangle 5"/>
          <p:cNvSpPr>
            <a:spLocks noChangeArrowheads="1"/>
          </p:cNvSpPr>
          <p:nvPr/>
        </p:nvSpPr>
        <p:spPr bwMode="auto">
          <a:xfrm>
            <a:off x="2852738" y="1484313"/>
            <a:ext cx="6291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altLang="en-US" sz="2800">
                <a:solidFill>
                  <a:srgbClr val="000000"/>
                </a:solidFill>
                <a:latin typeface="Tahoma" panose="020B0604030504040204" pitchFamily="34" charset="0"/>
                <a:cs typeface="B Nazanin" panose="00000400000000000000" pitchFamily="2" charset="-78"/>
              </a:rPr>
              <a:t>انحراف معيار در نمونه جذر واريانس يا پراش مي باشد.</a:t>
            </a:r>
          </a:p>
        </p:txBody>
      </p:sp>
      <p:graphicFrame>
        <p:nvGraphicFramePr>
          <p:cNvPr id="66566" name="Object 6"/>
          <p:cNvGraphicFramePr>
            <a:graphicFrameLocks noChangeAspect="1"/>
          </p:cNvGraphicFramePr>
          <p:nvPr/>
        </p:nvGraphicFramePr>
        <p:xfrm>
          <a:off x="0" y="2420938"/>
          <a:ext cx="5508625" cy="1557337"/>
        </p:xfrm>
        <a:graphic>
          <a:graphicData uri="http://schemas.openxmlformats.org/presentationml/2006/ole">
            <mc:AlternateContent xmlns:mc="http://schemas.openxmlformats.org/markup-compatibility/2006">
              <mc:Choice xmlns:v="urn:schemas-microsoft-com:vml" Requires="v">
                <p:oleObj spid="_x0000_s66582" name="Equation" r:id="rId3" imgW="1701800" imgH="482600" progId="Equation.3">
                  <p:embed/>
                </p:oleObj>
              </mc:Choice>
              <mc:Fallback>
                <p:oleObj name="Equation" r:id="rId3" imgW="17018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0938"/>
                        <a:ext cx="5508625" cy="155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8"/>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6569" name="Object 9"/>
          <p:cNvGraphicFramePr>
            <a:graphicFrameLocks noChangeAspect="1"/>
          </p:cNvGraphicFramePr>
          <p:nvPr/>
        </p:nvGraphicFramePr>
        <p:xfrm>
          <a:off x="0" y="5192713"/>
          <a:ext cx="5508625" cy="1165225"/>
        </p:xfrm>
        <a:graphic>
          <a:graphicData uri="http://schemas.openxmlformats.org/presentationml/2006/ole">
            <mc:AlternateContent xmlns:mc="http://schemas.openxmlformats.org/markup-compatibility/2006">
              <mc:Choice xmlns:v="urn:schemas-microsoft-com:vml" Requires="v">
                <p:oleObj spid="_x0000_s66583" name="Equation" r:id="rId5" imgW="2438400" imgH="431800" progId="Equation.3">
                  <p:embed/>
                </p:oleObj>
              </mc:Choice>
              <mc:Fallback>
                <p:oleObj name="Equation" r:id="rId5" imgW="2438400" imgH="4318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92713"/>
                        <a:ext cx="5508625"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71" name="Rectangle 11"/>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572" name="Text Box 12"/>
          <p:cNvSpPr txBox="1">
            <a:spLocks noChangeArrowheads="1"/>
          </p:cNvSpPr>
          <p:nvPr/>
        </p:nvSpPr>
        <p:spPr bwMode="auto">
          <a:xfrm>
            <a:off x="5148263" y="4867275"/>
            <a:ext cx="3995737"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00"/>
                </a:solidFill>
                <a:latin typeface="Tahoma" panose="020B0604030504040204" pitchFamily="34" charset="0"/>
                <a:cs typeface="B Nazanin" panose="00000400000000000000" pitchFamily="2" charset="-78"/>
              </a:rPr>
              <a:t>µ</a:t>
            </a:r>
            <a:r>
              <a:rPr lang="fa-IR" altLang="en-US" sz="2800" b="1">
                <a:solidFill>
                  <a:srgbClr val="000000"/>
                </a:solidFill>
                <a:latin typeface="Tahoma" panose="020B0604030504040204" pitchFamily="34" charset="0"/>
                <a:cs typeface="B Nazanin" panose="00000400000000000000" pitchFamily="2" charset="-78"/>
              </a:rPr>
              <a:t>= میانگین جامعه</a:t>
            </a:r>
          </a:p>
          <a:p>
            <a:pPr>
              <a:spcBef>
                <a:spcPct val="50000"/>
              </a:spcBef>
            </a:pPr>
            <a:r>
              <a:rPr lang="el-GR" altLang="en-US" sz="2800" b="1">
                <a:solidFill>
                  <a:srgbClr val="000000"/>
                </a:solidFill>
                <a:latin typeface="Tahoma" panose="020B0604030504040204" pitchFamily="34" charset="0"/>
                <a:cs typeface="Tahoma" panose="020B0604030504040204" pitchFamily="34" charset="0"/>
              </a:rPr>
              <a:t>δ</a:t>
            </a:r>
            <a:r>
              <a:rPr lang="en-US" altLang="en-US" sz="2800" b="1" baseline="30000">
                <a:solidFill>
                  <a:srgbClr val="000000"/>
                </a:solidFill>
                <a:latin typeface="Tahoma" panose="020B0604030504040204" pitchFamily="34" charset="0"/>
                <a:cs typeface="B Nazanin" panose="00000400000000000000" pitchFamily="2" charset="-78"/>
              </a:rPr>
              <a:t>2</a:t>
            </a:r>
            <a:r>
              <a:rPr lang="fa-IR" altLang="en-US" sz="2800" b="1" baseline="30000">
                <a:solidFill>
                  <a:srgbClr val="000000"/>
                </a:solidFill>
                <a:latin typeface="Tahoma" panose="020B0604030504040204" pitchFamily="34" charset="0"/>
                <a:cs typeface="B Nazanin" panose="00000400000000000000" pitchFamily="2" charset="-78"/>
              </a:rPr>
              <a:t> </a:t>
            </a:r>
            <a:r>
              <a:rPr lang="fa-IR" altLang="en-US" sz="2800" b="1">
                <a:solidFill>
                  <a:srgbClr val="000000"/>
                </a:solidFill>
                <a:latin typeface="Tahoma" panose="020B0604030504040204" pitchFamily="34" charset="0"/>
                <a:cs typeface="B Nazanin" panose="00000400000000000000" pitchFamily="2" charset="-78"/>
              </a:rPr>
              <a:t>= واریانس جامعه</a:t>
            </a:r>
          </a:p>
          <a:p>
            <a:pPr>
              <a:spcBef>
                <a:spcPct val="50000"/>
              </a:spcBef>
            </a:pPr>
            <a:r>
              <a:rPr lang="fa-IR" altLang="en-US" sz="2800" b="1">
                <a:solidFill>
                  <a:srgbClr val="000000"/>
                </a:solidFill>
                <a:latin typeface="Tahoma" panose="020B0604030504040204" pitchFamily="34" charset="0"/>
                <a:cs typeface="B Nazanin" panose="00000400000000000000" pitchFamily="2" charset="-78"/>
              </a:rPr>
              <a:t>و جذر آن انحراف معیار جامعه</a:t>
            </a:r>
            <a:endParaRPr lang="el-GR" altLang="en-US" sz="2800" b="1">
              <a:solidFill>
                <a:srgbClr val="000000"/>
              </a:solidFill>
              <a:latin typeface="Tahoma" panose="020B0604030504040204" pitchFamily="34" charset="0"/>
              <a:cs typeface="B Nazanin" panose="00000400000000000000" pitchFamily="2" charset="-78"/>
            </a:endParaRPr>
          </a:p>
        </p:txBody>
      </p:sp>
      <p:sp>
        <p:nvSpPr>
          <p:cNvPr id="66576" name="Rectangle 16"/>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5000" fill="hold"/>
                                        <p:tgtEl>
                                          <p:spTgt spid="66564"/>
                                        </p:tgtEl>
                                        <p:attrNameLst>
                                          <p:attrName>ppt_w</p:attrName>
                                        </p:attrNameLst>
                                      </p:cBhvr>
                                      <p:tavLst>
                                        <p:tav tm="0" fmla="#ppt_w*sin(2.5*pi*$)">
                                          <p:val>
                                            <p:fltVal val="0"/>
                                          </p:val>
                                        </p:tav>
                                        <p:tav tm="100000">
                                          <p:val>
                                            <p:fltVal val="1"/>
                                          </p:val>
                                        </p:tav>
                                      </p:tavLst>
                                    </p:anim>
                                    <p:anim calcmode="lin" valueType="num">
                                      <p:cBhvr>
                                        <p:cTn id="8" dur="5000" fill="hold"/>
                                        <p:tgtEl>
                                          <p:spTgt spid="6656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6565"/>
                                        </p:tgtEl>
                                        <p:attrNameLst>
                                          <p:attrName>style.visibility</p:attrName>
                                        </p:attrNameLst>
                                      </p:cBhvr>
                                      <p:to>
                                        <p:strVal val="visible"/>
                                      </p:to>
                                    </p:set>
                                    <p:animEffect transition="in" filter="blinds(horizontal)">
                                      <p:cBhvr>
                                        <p:cTn id="13" dur="500"/>
                                        <p:tgtEl>
                                          <p:spTgt spid="665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66566"/>
                                        </p:tgtEl>
                                        <p:attrNameLst>
                                          <p:attrName>style.visibility</p:attrName>
                                        </p:attrNameLst>
                                      </p:cBhvr>
                                      <p:to>
                                        <p:strVal val="visible"/>
                                      </p:to>
                                    </p:set>
                                    <p:anim to="" calcmode="lin" valueType="num">
                                      <p:cBhvr>
                                        <p:cTn id="18" dur="1" fill="hold"/>
                                        <p:tgtEl>
                                          <p:spTgt spid="66566"/>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66569"/>
                                        </p:tgtEl>
                                        <p:attrNameLst>
                                          <p:attrName>style.visibility</p:attrName>
                                        </p:attrNameLst>
                                      </p:cBhvr>
                                      <p:to>
                                        <p:strVal val="visible"/>
                                      </p:to>
                                    </p:set>
                                    <p:anim to="" calcmode="lin" valueType="num">
                                      <p:cBhvr>
                                        <p:cTn id="23" dur="1" fill="hold"/>
                                        <p:tgtEl>
                                          <p:spTgt spid="66569"/>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6572"/>
                                        </p:tgtEl>
                                        <p:attrNameLst>
                                          <p:attrName>style.visibility</p:attrName>
                                        </p:attrNameLst>
                                      </p:cBhvr>
                                      <p:to>
                                        <p:strVal val="visible"/>
                                      </p:to>
                                    </p:set>
                                    <p:animEffect transition="in" filter="fade">
                                      <p:cBhvr>
                                        <p:cTn id="28" dur="2000"/>
                                        <p:tgtEl>
                                          <p:spTgt spid="66572"/>
                                        </p:tgtEl>
                                      </p:cBhvr>
                                    </p:animEffect>
                                    <p:anim calcmode="lin" valueType="num">
                                      <p:cBhvr>
                                        <p:cTn id="29" dur="2000" fill="hold"/>
                                        <p:tgtEl>
                                          <p:spTgt spid="66572"/>
                                        </p:tgtEl>
                                        <p:attrNameLst>
                                          <p:attrName>style.rotation</p:attrName>
                                        </p:attrNameLst>
                                      </p:cBhvr>
                                      <p:tavLst>
                                        <p:tav tm="0">
                                          <p:val>
                                            <p:fltVal val="720"/>
                                          </p:val>
                                        </p:tav>
                                        <p:tav tm="100000">
                                          <p:val>
                                            <p:fltVal val="0"/>
                                          </p:val>
                                        </p:tav>
                                      </p:tavLst>
                                    </p:anim>
                                    <p:anim calcmode="lin" valueType="num">
                                      <p:cBhvr>
                                        <p:cTn id="30" dur="2000" fill="hold"/>
                                        <p:tgtEl>
                                          <p:spTgt spid="66572"/>
                                        </p:tgtEl>
                                        <p:attrNameLst>
                                          <p:attrName>ppt_h</p:attrName>
                                        </p:attrNameLst>
                                      </p:cBhvr>
                                      <p:tavLst>
                                        <p:tav tm="0">
                                          <p:val>
                                            <p:fltVal val="0"/>
                                          </p:val>
                                        </p:tav>
                                        <p:tav tm="100000">
                                          <p:val>
                                            <p:strVal val="#ppt_h"/>
                                          </p:val>
                                        </p:tav>
                                      </p:tavLst>
                                    </p:anim>
                                    <p:anim calcmode="lin" valueType="num">
                                      <p:cBhvr>
                                        <p:cTn id="31" dur="2000" fill="hold"/>
                                        <p:tgtEl>
                                          <p:spTgt spid="6657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7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4582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293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636838"/>
            <a:ext cx="8345488" cy="798512"/>
          </a:xfrm>
          <a:prstGeom prst="rect">
            <a:avLst/>
          </a:prstGeom>
          <a:noFill/>
          <a:extLst>
            <a:ext uri="{909E8E84-426E-40DD-AFC4-6F175D3DCCD1}">
              <a14:hiddenFill xmlns:a14="http://schemas.microsoft.com/office/drawing/2010/main">
                <a:solidFill>
                  <a:srgbClr val="FFFFFF"/>
                </a:solidFill>
              </a14:hiddenFill>
            </a:ext>
          </a:extLst>
        </p:spPr>
      </p:pic>
      <p:pic>
        <p:nvPicPr>
          <p:cNvPr id="293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213100"/>
            <a:ext cx="8353425" cy="104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diamond(in)">
                                      <p:cBhvr>
                                        <p:cTn id="7" dur="2000"/>
                                        <p:tgtEl>
                                          <p:spTgt spid="293890"/>
                                        </p:tgtEl>
                                      </p:cBhvr>
                                    </p:animEffect>
                                  </p:childTnLst>
                                </p:cTn>
                              </p:par>
                              <p:par>
                                <p:cTn id="8" presetID="8" presetClass="entr" presetSubtype="16" fill="hold" nodeType="withEffect">
                                  <p:stCondLst>
                                    <p:cond delay="0"/>
                                  </p:stCondLst>
                                  <p:childTnLst>
                                    <p:set>
                                      <p:cBhvr>
                                        <p:cTn id="9" dur="1" fill="hold">
                                          <p:stCondLst>
                                            <p:cond delay="0"/>
                                          </p:stCondLst>
                                        </p:cTn>
                                        <p:tgtEl>
                                          <p:spTgt spid="293891"/>
                                        </p:tgtEl>
                                        <p:attrNameLst>
                                          <p:attrName>style.visibility</p:attrName>
                                        </p:attrNameLst>
                                      </p:cBhvr>
                                      <p:to>
                                        <p:strVal val="visible"/>
                                      </p:to>
                                    </p:set>
                                    <p:animEffect transition="in" filter="diamond(in)">
                                      <p:cBhvr>
                                        <p:cTn id="10" dur="2000"/>
                                        <p:tgtEl>
                                          <p:spTgt spid="293891"/>
                                        </p:tgtEl>
                                      </p:cBhvr>
                                    </p:animEffect>
                                  </p:childTnLst>
                                </p:cTn>
                              </p:par>
                              <p:par>
                                <p:cTn id="11" presetID="8" presetClass="entr" presetSubtype="16" fill="hold" nodeType="withEffect">
                                  <p:stCondLst>
                                    <p:cond delay="0"/>
                                  </p:stCondLst>
                                  <p:childTnLst>
                                    <p:set>
                                      <p:cBhvr>
                                        <p:cTn id="12" dur="1" fill="hold">
                                          <p:stCondLst>
                                            <p:cond delay="0"/>
                                          </p:stCondLst>
                                        </p:cTn>
                                        <p:tgtEl>
                                          <p:spTgt spid="293892"/>
                                        </p:tgtEl>
                                        <p:attrNameLst>
                                          <p:attrName>style.visibility</p:attrName>
                                        </p:attrNameLst>
                                      </p:cBhvr>
                                      <p:to>
                                        <p:strVal val="visible"/>
                                      </p:to>
                                    </p:set>
                                    <p:animEffect transition="in" filter="diamond(in)">
                                      <p:cBhvr>
                                        <p:cTn id="13" dur="20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76250"/>
            <a:ext cx="5661025" cy="60801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84313"/>
            <a:ext cx="8139112" cy="4046537"/>
          </a:xfrm>
          <a:prstGeom prst="rect">
            <a:avLst/>
          </a:prstGeom>
          <a:noFill/>
          <a:extLst>
            <a:ext uri="{909E8E84-426E-40DD-AFC4-6F175D3DCCD1}">
              <a14:hiddenFill xmlns:a14="http://schemas.microsoft.com/office/drawing/2010/main">
                <a:solidFill>
                  <a:srgbClr val="FFFFFF"/>
                </a:solidFill>
              </a14:hiddenFill>
            </a:ext>
          </a:extLst>
        </p:spPr>
      </p:pic>
      <p:pic>
        <p:nvPicPr>
          <p:cNvPr id="294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5516563"/>
            <a:ext cx="4248150" cy="111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checkerboard(across)">
                                      <p:cBhvr>
                                        <p:cTn id="7" dur="500"/>
                                        <p:tgtEl>
                                          <p:spTgt spid="294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94915"/>
                                        </p:tgtEl>
                                        <p:attrNameLst>
                                          <p:attrName>style.visibility</p:attrName>
                                        </p:attrNameLst>
                                      </p:cBhvr>
                                      <p:to>
                                        <p:strVal val="visible"/>
                                      </p:to>
                                    </p:set>
                                    <p:animEffect transition="in" filter="strips(downLeft)">
                                      <p:cBhvr>
                                        <p:cTn id="12" dur="500"/>
                                        <p:tgtEl>
                                          <p:spTgt spid="294915"/>
                                        </p:tgtEl>
                                      </p:cBhvr>
                                    </p:animEffect>
                                  </p:childTnLst>
                                </p:cTn>
                              </p:par>
                              <p:par>
                                <p:cTn id="13" presetID="18" presetClass="entr" presetSubtype="12" fill="hold" nodeType="withEffect">
                                  <p:stCondLst>
                                    <p:cond delay="0"/>
                                  </p:stCondLst>
                                  <p:childTnLst>
                                    <p:set>
                                      <p:cBhvr>
                                        <p:cTn id="14" dur="1" fill="hold">
                                          <p:stCondLst>
                                            <p:cond delay="0"/>
                                          </p:stCondLst>
                                        </p:cTn>
                                        <p:tgtEl>
                                          <p:spTgt spid="294916"/>
                                        </p:tgtEl>
                                        <p:attrNameLst>
                                          <p:attrName>style.visibility</p:attrName>
                                        </p:attrNameLst>
                                      </p:cBhvr>
                                      <p:to>
                                        <p:strVal val="visible"/>
                                      </p:to>
                                    </p:set>
                                    <p:animEffect transition="in" filter="strips(downLeft)">
                                      <p:cBhvr>
                                        <p:cTn id="15"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8569325" cy="382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box(in)">
                                      <p:cBhvr>
                                        <p:cTn id="7" dur="500"/>
                                        <p:tgtEl>
                                          <p:spTgt spid="295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549275"/>
            <a:ext cx="5876925" cy="534988"/>
          </a:xfrm>
          <a:prstGeom prst="rect">
            <a:avLst/>
          </a:prstGeom>
          <a:noFill/>
          <a:extLst>
            <a:ext uri="{909E8E84-426E-40DD-AFC4-6F175D3DCCD1}">
              <a14:hiddenFill xmlns:a14="http://schemas.microsoft.com/office/drawing/2010/main">
                <a:solidFill>
                  <a:srgbClr val="FFFFFF"/>
                </a:solidFill>
              </a14:hiddenFill>
            </a:ext>
          </a:extLst>
        </p:spPr>
      </p:pic>
      <p:pic>
        <p:nvPicPr>
          <p:cNvPr id="296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8640762" cy="4570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62"/>
                                        </p:tgtEl>
                                        <p:attrNameLst>
                                          <p:attrName>style.visibility</p:attrName>
                                        </p:attrNameLst>
                                      </p:cBhvr>
                                      <p:to>
                                        <p:strVal val="visible"/>
                                      </p:to>
                                    </p:set>
                                    <p:anim calcmode="lin" valueType="num">
                                      <p:cBhvr additive="base">
                                        <p:cTn id="7" dur="500" fill="hold"/>
                                        <p:tgtEl>
                                          <p:spTgt spid="296962"/>
                                        </p:tgtEl>
                                        <p:attrNameLst>
                                          <p:attrName>ppt_x</p:attrName>
                                        </p:attrNameLst>
                                      </p:cBhvr>
                                      <p:tavLst>
                                        <p:tav tm="0">
                                          <p:val>
                                            <p:strVal val="#ppt_x"/>
                                          </p:val>
                                        </p:tav>
                                        <p:tav tm="100000">
                                          <p:val>
                                            <p:strVal val="#ppt_x"/>
                                          </p:val>
                                        </p:tav>
                                      </p:tavLst>
                                    </p:anim>
                                    <p:anim calcmode="lin" valueType="num">
                                      <p:cBhvr additive="base">
                                        <p:cTn id="8" dur="500" fill="hold"/>
                                        <p:tgtEl>
                                          <p:spTgt spid="296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296963"/>
                                        </p:tgtEl>
                                        <p:attrNameLst>
                                          <p:attrName>style.visibility</p:attrName>
                                        </p:attrNameLst>
                                      </p:cBhvr>
                                      <p:to>
                                        <p:strVal val="visible"/>
                                      </p:to>
                                    </p:set>
                                    <p:animEffect transition="in" filter="strips(downLeft)">
                                      <p:cBhvr>
                                        <p:cTn id="13" dur="500"/>
                                        <p:tgtEl>
                                          <p:spTgt spid="296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9275"/>
            <a:ext cx="8415337"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checkerboard(across)">
                                      <p:cBhvr>
                                        <p:cTn id="7" dur="5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49275"/>
            <a:ext cx="5516563" cy="682625"/>
          </a:xfrm>
          <a:prstGeom prst="rect">
            <a:avLst/>
          </a:prstGeom>
          <a:noFill/>
          <a:extLst>
            <a:ext uri="{909E8E84-426E-40DD-AFC4-6F175D3DCCD1}">
              <a14:hiddenFill xmlns:a14="http://schemas.microsoft.com/office/drawing/2010/main">
                <a:solidFill>
                  <a:srgbClr val="FFFFFF"/>
                </a:solidFill>
              </a14:hiddenFill>
            </a:ext>
          </a:extLst>
        </p:spPr>
      </p:pic>
      <p:pic>
        <p:nvPicPr>
          <p:cNvPr id="299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1333500"/>
            <a:ext cx="8497887" cy="497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blinds(horizontal)">
                                      <p:cBhvr>
                                        <p:cTn id="7" dur="5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99011"/>
                                        </p:tgtEl>
                                        <p:attrNameLst>
                                          <p:attrName>style.visibility</p:attrName>
                                        </p:attrNameLst>
                                      </p:cBhvr>
                                      <p:to>
                                        <p:strVal val="visible"/>
                                      </p:to>
                                    </p:set>
                                    <p:animEffect transition="in" filter="strips(downLeft)">
                                      <p:cBhvr>
                                        <p:cTn id="12"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49275"/>
            <a:ext cx="8258175" cy="576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0034"/>
                                        </p:tgtEl>
                                        <p:attrNameLst>
                                          <p:attrName>style.visibility</p:attrName>
                                        </p:attrNameLst>
                                      </p:cBhvr>
                                      <p:to>
                                        <p:strVal val="visible"/>
                                      </p:to>
                                    </p:set>
                                    <p:animEffect transition="in" filter="strips(downLeft)">
                                      <p:cBhvr>
                                        <p:cTn id="7" dur="500"/>
                                        <p:tgtEl>
                                          <p:spTgt spid="300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692150"/>
            <a:ext cx="8509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diamond(in)">
                                      <p:cBhvr>
                                        <p:cTn id="7" dur="2000"/>
                                        <p:tgtEl>
                                          <p:spTgt spid="301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549275"/>
            <a:ext cx="46736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302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8383588" cy="5326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02082"/>
                                        </p:tgtEl>
                                        <p:attrNameLst>
                                          <p:attrName>style.visibility</p:attrName>
                                        </p:attrNameLst>
                                      </p:cBhvr>
                                      <p:to>
                                        <p:strVal val="visible"/>
                                      </p:to>
                                    </p:set>
                                    <p:anim to="" calcmode="lin" valueType="num">
                                      <p:cBhvr>
                                        <p:cTn id="7" dur="1" fill="hold"/>
                                        <p:tgtEl>
                                          <p:spTgt spid="30208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02083"/>
                                        </p:tgtEl>
                                        <p:attrNameLst>
                                          <p:attrName>style.visibility</p:attrName>
                                        </p:attrNameLst>
                                      </p:cBhvr>
                                      <p:to>
                                        <p:strVal val="visible"/>
                                      </p:to>
                                    </p:set>
                                    <p:animEffect transition="in" filter="strips(downLeft)">
                                      <p:cBhvr>
                                        <p:cTn id="12" dur="500"/>
                                        <p:tgtEl>
                                          <p:spTgt spid="30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442325" cy="4138613"/>
          </a:xfrm>
          <a:prstGeom prst="rect">
            <a:avLst/>
          </a:prstGeom>
          <a:noFill/>
          <a:extLst>
            <a:ext uri="{909E8E84-426E-40DD-AFC4-6F175D3DCCD1}">
              <a14:hiddenFill xmlns:a14="http://schemas.microsoft.com/office/drawing/2010/main">
                <a:solidFill>
                  <a:srgbClr val="FFFFFF"/>
                </a:solidFill>
              </a14:hiddenFill>
            </a:ext>
          </a:extLst>
        </p:spPr>
      </p:pic>
      <p:pic>
        <p:nvPicPr>
          <p:cNvPr id="303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56088"/>
            <a:ext cx="8713788" cy="2376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3106"/>
                                        </p:tgtEl>
                                        <p:attrNameLst>
                                          <p:attrName>style.visibility</p:attrName>
                                        </p:attrNameLst>
                                      </p:cBhvr>
                                      <p:to>
                                        <p:strVal val="visible"/>
                                      </p:to>
                                    </p:set>
                                    <p:animEffect transition="in" filter="checkerboard(across)">
                                      <p:cBhvr>
                                        <p:cTn id="7" dur="500"/>
                                        <p:tgtEl>
                                          <p:spTgt spid="303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03107"/>
                                        </p:tgtEl>
                                        <p:attrNameLst>
                                          <p:attrName>style.visibility</p:attrName>
                                        </p:attrNameLst>
                                      </p:cBhvr>
                                      <p:to>
                                        <p:strVal val="visible"/>
                                      </p:to>
                                    </p:set>
                                    <p:animEffect transition="in" filter="strips(downLeft)">
                                      <p:cBhvr>
                                        <p:cTn id="12" dur="500"/>
                                        <p:tgtEl>
                                          <p:spTgt spid="30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8" name="WordArt 4"/>
          <p:cNvSpPr>
            <a:spLocks noChangeArrowheads="1" noChangeShapeType="1" noTextEdit="1"/>
          </p:cNvSpPr>
          <p:nvPr/>
        </p:nvSpPr>
        <p:spPr bwMode="auto">
          <a:xfrm>
            <a:off x="5435600" y="2865438"/>
            <a:ext cx="3448050" cy="533400"/>
          </a:xfrm>
          <a:prstGeom prst="rect">
            <a:avLst/>
          </a:prstGeom>
        </p:spPr>
        <p:txBody>
          <a:bodyPr wrap="none" fromWordArt="1">
            <a:prstTxWarp prst="textPlain">
              <a:avLst>
                <a:gd name="adj" fmla="val 50000"/>
              </a:avLst>
            </a:prstTxWarp>
          </a:bodyPr>
          <a:lstStyle/>
          <a:p>
            <a:pPr algn="ctr"/>
            <a:r>
              <a:rPr lang="fa-IR" sz="24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rPr>
              <a:t>ویژگی های متغیرهای استاندارد:</a:t>
            </a:r>
            <a:endParaRPr lang="en-US" sz="24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endParaRPr>
          </a:p>
        </p:txBody>
      </p:sp>
      <p:sp>
        <p:nvSpPr>
          <p:cNvPr id="67589" name="Text Box 5"/>
          <p:cNvSpPr txBox="1">
            <a:spLocks noChangeArrowheads="1"/>
          </p:cNvSpPr>
          <p:nvPr/>
        </p:nvSpPr>
        <p:spPr bwMode="auto">
          <a:xfrm>
            <a:off x="2484438" y="3729038"/>
            <a:ext cx="6659562"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800">
                <a:solidFill>
                  <a:srgbClr val="000000"/>
                </a:solidFill>
                <a:latin typeface="Tahoma" panose="020B0604030504040204" pitchFamily="34" charset="0"/>
                <a:cs typeface="B Nazanin" panose="00000400000000000000" pitchFamily="2" charset="-78"/>
              </a:rPr>
              <a:t>1- ميانگين متغيرهاي استاندارد برابر صفر است.</a:t>
            </a:r>
          </a:p>
          <a:p>
            <a:pPr>
              <a:spcBef>
                <a:spcPct val="50000"/>
              </a:spcBef>
            </a:pPr>
            <a:endParaRPr lang="en-US" altLang="en-US" sz="2800">
              <a:solidFill>
                <a:srgbClr val="000000"/>
              </a:solidFill>
              <a:latin typeface="Tahoma" panose="020B0604030504040204" pitchFamily="34" charset="0"/>
              <a:cs typeface="B Nazanin" panose="00000400000000000000" pitchFamily="2" charset="-78"/>
            </a:endParaRPr>
          </a:p>
          <a:p>
            <a:pPr>
              <a:spcBef>
                <a:spcPct val="50000"/>
              </a:spcBef>
            </a:pPr>
            <a:r>
              <a:rPr lang="en-US" altLang="en-US" sz="2800">
                <a:solidFill>
                  <a:srgbClr val="000000"/>
                </a:solidFill>
                <a:latin typeface="Tahoma" panose="020B0604030504040204" pitchFamily="34" charset="0"/>
                <a:cs typeface="B Nazanin" panose="00000400000000000000" pitchFamily="2" charset="-78"/>
              </a:rPr>
              <a:t> </a:t>
            </a:r>
            <a:r>
              <a:rPr lang="fa-IR" altLang="en-US" sz="2800">
                <a:solidFill>
                  <a:srgbClr val="000000"/>
                </a:solidFill>
                <a:latin typeface="Tahoma" panose="020B0604030504040204" pitchFamily="34" charset="0"/>
                <a:cs typeface="B Nazanin" panose="00000400000000000000" pitchFamily="2" charset="-78"/>
              </a:rPr>
              <a:t>2-واريانس متغيرهاي استاندارد برابر با 1 است</a:t>
            </a:r>
            <a:r>
              <a:rPr lang="en-US" altLang="en-US" sz="2800">
                <a:solidFill>
                  <a:srgbClr val="000000"/>
                </a:solidFill>
                <a:latin typeface="Tahoma" panose="020B0604030504040204" pitchFamily="34" charset="0"/>
                <a:cs typeface="B Nazanin" panose="00000400000000000000" pitchFamily="2" charset="-78"/>
              </a:rPr>
              <a:t> </a:t>
            </a:r>
            <a:r>
              <a:rPr lang="fa-IR" altLang="en-US" sz="2800">
                <a:solidFill>
                  <a:srgbClr val="000000"/>
                </a:solidFill>
                <a:latin typeface="Tahoma" panose="020B0604030504040204" pitchFamily="34" charset="0"/>
                <a:cs typeface="B Nazanin" panose="00000400000000000000" pitchFamily="2" charset="-78"/>
              </a:rPr>
              <a:t>.</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3- متغيرهاي استاندارد فاقد واحد اندازه گيري هستند.</a:t>
            </a:r>
            <a:endParaRPr lang="en-US" altLang="en-US" sz="2800">
              <a:solidFill>
                <a:srgbClr val="000000"/>
              </a:solidFill>
              <a:latin typeface="Tahoma" panose="020B0604030504040204" pitchFamily="34" charset="0"/>
              <a:cs typeface="B Nazanin" panose="00000400000000000000" pitchFamily="2" charset="-78"/>
            </a:endParaRPr>
          </a:p>
          <a:p>
            <a:pPr>
              <a:spcBef>
                <a:spcPct val="50000"/>
              </a:spcBef>
            </a:pPr>
            <a:r>
              <a:rPr lang="en-US" altLang="en-US" sz="2800">
                <a:solidFill>
                  <a:srgbClr val="000000"/>
                </a:solidFill>
                <a:latin typeface="Tahoma" panose="020B0604030504040204" pitchFamily="34" charset="0"/>
                <a:cs typeface="B Nazanin" panose="00000400000000000000" pitchFamily="2" charset="-78"/>
              </a:rPr>
              <a:t> </a:t>
            </a:r>
            <a:r>
              <a:rPr lang="fa-IR" altLang="en-US" sz="2800">
                <a:solidFill>
                  <a:srgbClr val="000000"/>
                </a:solidFill>
                <a:latin typeface="Tahoma" panose="020B0604030504040204" pitchFamily="34" charset="0"/>
                <a:cs typeface="B Nazanin" panose="00000400000000000000" pitchFamily="2" charset="-78"/>
              </a:rPr>
              <a:t>4- مقدار </a:t>
            </a:r>
            <a:r>
              <a:rPr lang="en-US" altLang="en-US" sz="2800">
                <a:solidFill>
                  <a:srgbClr val="000000"/>
                </a:solidFill>
                <a:latin typeface="Tahoma" panose="020B0604030504040204" pitchFamily="34" charset="0"/>
                <a:cs typeface="B Nazanin" panose="00000400000000000000" pitchFamily="2" charset="-78"/>
              </a:rPr>
              <a:t>Z</a:t>
            </a:r>
            <a:r>
              <a:rPr lang="en-US" altLang="en-US" sz="2800" baseline="-25000">
                <a:solidFill>
                  <a:srgbClr val="000000"/>
                </a:solidFill>
                <a:latin typeface="Tahoma" panose="020B0604030504040204" pitchFamily="34" charset="0"/>
                <a:cs typeface="B Nazanin" panose="00000400000000000000" pitchFamily="2" charset="-78"/>
              </a:rPr>
              <a:t>i</a:t>
            </a:r>
            <a:r>
              <a:rPr lang="fa-IR" altLang="en-US" sz="2800">
                <a:solidFill>
                  <a:srgbClr val="000000"/>
                </a:solidFill>
                <a:latin typeface="Tahoma" panose="020B0604030504040204" pitchFamily="34" charset="0"/>
                <a:cs typeface="B Nazanin" panose="00000400000000000000" pitchFamily="2" charset="-78"/>
              </a:rPr>
              <a:t> مي تواند، منفي، صفر يا مثبت باشد.</a:t>
            </a:r>
            <a:r>
              <a:rPr lang="en-US" altLang="en-US" sz="2800">
                <a:solidFill>
                  <a:srgbClr val="000000"/>
                </a:solidFill>
                <a:latin typeface="Tahoma" panose="020B0604030504040204" pitchFamily="34" charset="0"/>
                <a:cs typeface="B Nazanin" panose="00000400000000000000" pitchFamily="2" charset="-78"/>
              </a:rPr>
              <a:t> </a:t>
            </a:r>
          </a:p>
        </p:txBody>
      </p:sp>
      <p:graphicFrame>
        <p:nvGraphicFramePr>
          <p:cNvPr id="67590" name="Object 6"/>
          <p:cNvGraphicFramePr>
            <a:graphicFrameLocks noChangeAspect="1"/>
          </p:cNvGraphicFramePr>
          <p:nvPr/>
        </p:nvGraphicFramePr>
        <p:xfrm>
          <a:off x="0" y="4054475"/>
          <a:ext cx="9144000" cy="1114425"/>
        </p:xfrm>
        <a:graphic>
          <a:graphicData uri="http://schemas.openxmlformats.org/presentationml/2006/ole">
            <mc:AlternateContent xmlns:mc="http://schemas.openxmlformats.org/markup-compatibility/2006">
              <mc:Choice xmlns:v="urn:schemas-microsoft-com:vml" Requires="v">
                <p:oleObj spid="_x0000_s67604" name="Equation" r:id="rId3" imgW="4114800" imgH="457200" progId="Equation.3">
                  <p:embed/>
                </p:oleObj>
              </mc:Choice>
              <mc:Fallback>
                <p:oleObj name="Equation" r:id="rId3" imgW="41148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4475"/>
                        <a:ext cx="9144000"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2" name="Rectangle 8"/>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95" name="Rectangle 11"/>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96" name="Rectangle 12"/>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597" name="WordArt 13"/>
          <p:cNvSpPr>
            <a:spLocks noChangeArrowheads="1" noChangeShapeType="1" noTextEdit="1"/>
          </p:cNvSpPr>
          <p:nvPr/>
        </p:nvSpPr>
        <p:spPr bwMode="auto">
          <a:xfrm>
            <a:off x="5148263" y="333375"/>
            <a:ext cx="374332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4-متغیرهای استاندارد</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graphicFrame>
        <p:nvGraphicFramePr>
          <p:cNvPr id="67598" name="Object 14"/>
          <p:cNvGraphicFramePr>
            <a:graphicFrameLocks noChangeAspect="1"/>
          </p:cNvGraphicFramePr>
          <p:nvPr/>
        </p:nvGraphicFramePr>
        <p:xfrm>
          <a:off x="250825" y="1341438"/>
          <a:ext cx="3600450" cy="879475"/>
        </p:xfrm>
        <a:graphic>
          <a:graphicData uri="http://schemas.openxmlformats.org/presentationml/2006/ole">
            <mc:AlternateContent xmlns:mc="http://schemas.openxmlformats.org/markup-compatibility/2006">
              <mc:Choice xmlns:v="urn:schemas-microsoft-com:vml" Requires="v">
                <p:oleObj spid="_x0000_s67605" name="Equation" r:id="rId5" imgW="1803400" imgH="419100" progId="Equation.3">
                  <p:embed/>
                </p:oleObj>
              </mc:Choice>
              <mc:Fallback>
                <p:oleObj name="Equation" r:id="rId5" imgW="1803400" imgH="4191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341438"/>
                        <a:ext cx="3600450"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9" name="Text Box 15"/>
          <p:cNvSpPr txBox="1">
            <a:spLocks noChangeArrowheads="1"/>
          </p:cNvSpPr>
          <p:nvPr/>
        </p:nvSpPr>
        <p:spPr bwMode="auto">
          <a:xfrm>
            <a:off x="3708400" y="1531938"/>
            <a:ext cx="172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rgbClr val="000000"/>
                </a:solidFill>
                <a:latin typeface="Tahoma" panose="020B0604030504040204" pitchFamily="34" charset="0"/>
                <a:cs typeface="B Nazanin" panose="00000400000000000000" pitchFamily="2" charset="-78"/>
              </a:rPr>
              <a:t>1,2,</a:t>
            </a:r>
            <a:r>
              <a:rPr lang="en-US" altLang="en-US" sz="2400">
                <a:solidFill>
                  <a:srgbClr val="000000"/>
                </a:solidFill>
                <a:cs typeface="B Nazanin" panose="00000400000000000000" pitchFamily="2" charset="-78"/>
              </a:rPr>
              <a:t>…</a:t>
            </a:r>
            <a:r>
              <a:rPr lang="en-US" altLang="en-US" sz="2400">
                <a:solidFill>
                  <a:srgbClr val="000000"/>
                </a:solidFill>
                <a:latin typeface="Tahoma" panose="020B0604030504040204" pitchFamily="34" charset="0"/>
                <a:cs typeface="B Nazanin" panose="00000400000000000000" pitchFamily="2" charset="-78"/>
              </a:rPr>
              <a:t>,n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7597"/>
                                        </p:tgtEl>
                                        <p:attrNameLst>
                                          <p:attrName>style.visibility</p:attrName>
                                        </p:attrNameLst>
                                      </p:cBhvr>
                                      <p:to>
                                        <p:strVal val="visible"/>
                                      </p:to>
                                    </p:set>
                                    <p:anim calcmode="lin" valueType="num">
                                      <p:cBhvr>
                                        <p:cTn id="7" dur="1000" fill="hold"/>
                                        <p:tgtEl>
                                          <p:spTgt spid="67597"/>
                                        </p:tgtEl>
                                        <p:attrNameLst>
                                          <p:attrName>ppt_w</p:attrName>
                                        </p:attrNameLst>
                                      </p:cBhvr>
                                      <p:tavLst>
                                        <p:tav tm="0">
                                          <p:val>
                                            <p:strVal val="#ppt_w*0.70"/>
                                          </p:val>
                                        </p:tav>
                                        <p:tav tm="100000">
                                          <p:val>
                                            <p:strVal val="#ppt_w"/>
                                          </p:val>
                                        </p:tav>
                                      </p:tavLst>
                                    </p:anim>
                                    <p:anim calcmode="lin" valueType="num">
                                      <p:cBhvr>
                                        <p:cTn id="8" dur="1000" fill="hold"/>
                                        <p:tgtEl>
                                          <p:spTgt spid="67597"/>
                                        </p:tgtEl>
                                        <p:attrNameLst>
                                          <p:attrName>ppt_h</p:attrName>
                                        </p:attrNameLst>
                                      </p:cBhvr>
                                      <p:tavLst>
                                        <p:tav tm="0">
                                          <p:val>
                                            <p:strVal val="#ppt_h"/>
                                          </p:val>
                                        </p:tav>
                                        <p:tav tm="100000">
                                          <p:val>
                                            <p:strVal val="#ppt_h"/>
                                          </p:val>
                                        </p:tav>
                                      </p:tavLst>
                                    </p:anim>
                                    <p:animEffect transition="in" filter="fade">
                                      <p:cBhvr>
                                        <p:cTn id="9" dur="1000"/>
                                        <p:tgtEl>
                                          <p:spTgt spid="675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67599"/>
                                        </p:tgtEl>
                                        <p:attrNameLst>
                                          <p:attrName>style.visibility</p:attrName>
                                        </p:attrNameLst>
                                      </p:cBhvr>
                                      <p:to>
                                        <p:strVal val="visible"/>
                                      </p:to>
                                    </p:set>
                                    <p:anim calcmode="lin" valueType="num">
                                      <p:cBhvr>
                                        <p:cTn id="14" dur="1000" fill="hold"/>
                                        <p:tgtEl>
                                          <p:spTgt spid="67599"/>
                                        </p:tgtEl>
                                        <p:attrNameLst>
                                          <p:attrName>ppt_w</p:attrName>
                                        </p:attrNameLst>
                                      </p:cBhvr>
                                      <p:tavLst>
                                        <p:tav tm="0">
                                          <p:val>
                                            <p:fltVal val="0"/>
                                          </p:val>
                                        </p:tav>
                                        <p:tav tm="100000">
                                          <p:val>
                                            <p:strVal val="#ppt_w"/>
                                          </p:val>
                                        </p:tav>
                                      </p:tavLst>
                                    </p:anim>
                                    <p:anim calcmode="lin" valueType="num">
                                      <p:cBhvr>
                                        <p:cTn id="15" dur="1000" fill="hold"/>
                                        <p:tgtEl>
                                          <p:spTgt spid="67599"/>
                                        </p:tgtEl>
                                        <p:attrNameLst>
                                          <p:attrName>ppt_h</p:attrName>
                                        </p:attrNameLst>
                                      </p:cBhvr>
                                      <p:tavLst>
                                        <p:tav tm="0">
                                          <p:val>
                                            <p:fltVal val="0"/>
                                          </p:val>
                                        </p:tav>
                                        <p:tav tm="100000">
                                          <p:val>
                                            <p:strVal val="#ppt_h"/>
                                          </p:val>
                                        </p:tav>
                                      </p:tavLst>
                                    </p:anim>
                                    <p:anim calcmode="lin" valueType="num">
                                      <p:cBhvr>
                                        <p:cTn id="16" dur="1000" fill="hold"/>
                                        <p:tgtEl>
                                          <p:spTgt spid="67599"/>
                                        </p:tgtEl>
                                        <p:attrNameLst>
                                          <p:attrName>style.rotation</p:attrName>
                                        </p:attrNameLst>
                                      </p:cBhvr>
                                      <p:tavLst>
                                        <p:tav tm="0">
                                          <p:val>
                                            <p:fltVal val="90"/>
                                          </p:val>
                                        </p:tav>
                                        <p:tav tm="100000">
                                          <p:val>
                                            <p:fltVal val="0"/>
                                          </p:val>
                                        </p:tav>
                                      </p:tavLst>
                                    </p:anim>
                                    <p:animEffect transition="in" filter="fade">
                                      <p:cBhvr>
                                        <p:cTn id="17" dur="1000"/>
                                        <p:tgtEl>
                                          <p:spTgt spid="67599"/>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67598"/>
                                        </p:tgtEl>
                                        <p:attrNameLst>
                                          <p:attrName>style.visibility</p:attrName>
                                        </p:attrNameLst>
                                      </p:cBhvr>
                                      <p:to>
                                        <p:strVal val="visible"/>
                                      </p:to>
                                    </p:set>
                                    <p:anim calcmode="lin" valueType="num">
                                      <p:cBhvr>
                                        <p:cTn id="20" dur="1000" fill="hold"/>
                                        <p:tgtEl>
                                          <p:spTgt spid="67598"/>
                                        </p:tgtEl>
                                        <p:attrNameLst>
                                          <p:attrName>ppt_w</p:attrName>
                                        </p:attrNameLst>
                                      </p:cBhvr>
                                      <p:tavLst>
                                        <p:tav tm="0">
                                          <p:val>
                                            <p:fltVal val="0"/>
                                          </p:val>
                                        </p:tav>
                                        <p:tav tm="100000">
                                          <p:val>
                                            <p:strVal val="#ppt_w"/>
                                          </p:val>
                                        </p:tav>
                                      </p:tavLst>
                                    </p:anim>
                                    <p:anim calcmode="lin" valueType="num">
                                      <p:cBhvr>
                                        <p:cTn id="21" dur="1000" fill="hold"/>
                                        <p:tgtEl>
                                          <p:spTgt spid="67598"/>
                                        </p:tgtEl>
                                        <p:attrNameLst>
                                          <p:attrName>ppt_h</p:attrName>
                                        </p:attrNameLst>
                                      </p:cBhvr>
                                      <p:tavLst>
                                        <p:tav tm="0">
                                          <p:val>
                                            <p:fltVal val="0"/>
                                          </p:val>
                                        </p:tav>
                                        <p:tav tm="100000">
                                          <p:val>
                                            <p:strVal val="#ppt_h"/>
                                          </p:val>
                                        </p:tav>
                                      </p:tavLst>
                                    </p:anim>
                                    <p:anim calcmode="lin" valueType="num">
                                      <p:cBhvr>
                                        <p:cTn id="22" dur="1000" fill="hold"/>
                                        <p:tgtEl>
                                          <p:spTgt spid="67598"/>
                                        </p:tgtEl>
                                        <p:attrNameLst>
                                          <p:attrName>style.rotation</p:attrName>
                                        </p:attrNameLst>
                                      </p:cBhvr>
                                      <p:tavLst>
                                        <p:tav tm="0">
                                          <p:val>
                                            <p:fltVal val="90"/>
                                          </p:val>
                                        </p:tav>
                                        <p:tav tm="100000">
                                          <p:val>
                                            <p:fltVal val="0"/>
                                          </p:val>
                                        </p:tav>
                                      </p:tavLst>
                                    </p:anim>
                                    <p:animEffect transition="in" filter="fade">
                                      <p:cBhvr>
                                        <p:cTn id="23" dur="1000"/>
                                        <p:tgtEl>
                                          <p:spTgt spid="675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9" presetClass="entr" presetSubtype="10" fill="hold" nodeType="clickEffect">
                                  <p:stCondLst>
                                    <p:cond delay="0"/>
                                  </p:stCondLst>
                                  <p:childTnLst>
                                    <p:set>
                                      <p:cBhvr>
                                        <p:cTn id="27" dur="1" fill="hold">
                                          <p:stCondLst>
                                            <p:cond delay="0"/>
                                          </p:stCondLst>
                                        </p:cTn>
                                        <p:tgtEl>
                                          <p:spTgt spid="67588"/>
                                        </p:tgtEl>
                                        <p:attrNameLst>
                                          <p:attrName>style.visibility</p:attrName>
                                        </p:attrNameLst>
                                      </p:cBhvr>
                                      <p:to>
                                        <p:strVal val="visible"/>
                                      </p:to>
                                    </p:set>
                                    <p:anim calcmode="lin" valueType="num">
                                      <p:cBhvr>
                                        <p:cTn id="28" dur="5000" fill="hold"/>
                                        <p:tgtEl>
                                          <p:spTgt spid="67588"/>
                                        </p:tgtEl>
                                        <p:attrNameLst>
                                          <p:attrName>ppt_w</p:attrName>
                                        </p:attrNameLst>
                                      </p:cBhvr>
                                      <p:tavLst>
                                        <p:tav tm="0" fmla="#ppt_w*sin(2.5*pi*$)">
                                          <p:val>
                                            <p:fltVal val="0"/>
                                          </p:val>
                                        </p:tav>
                                        <p:tav tm="100000">
                                          <p:val>
                                            <p:fltVal val="1"/>
                                          </p:val>
                                        </p:tav>
                                      </p:tavLst>
                                    </p:anim>
                                    <p:anim calcmode="lin" valueType="num">
                                      <p:cBhvr>
                                        <p:cTn id="29" dur="5000" fill="hold"/>
                                        <p:tgtEl>
                                          <p:spTgt spid="67588"/>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nodeType="clickEffect">
                                  <p:stCondLst>
                                    <p:cond delay="0"/>
                                  </p:stCondLst>
                                  <p:childTnLst>
                                    <p:set>
                                      <p:cBhvr>
                                        <p:cTn id="33" dur="1" fill="hold">
                                          <p:stCondLst>
                                            <p:cond delay="0"/>
                                          </p:stCondLst>
                                        </p:cTn>
                                        <p:tgtEl>
                                          <p:spTgt spid="67590"/>
                                        </p:tgtEl>
                                        <p:attrNameLst>
                                          <p:attrName>style.visibility</p:attrName>
                                        </p:attrNameLst>
                                      </p:cBhvr>
                                      <p:to>
                                        <p:strVal val="visible"/>
                                      </p:to>
                                    </p:set>
                                    <p:anim calcmode="lin" valueType="num">
                                      <p:cBhvr>
                                        <p:cTn id="34" dur="1000" fill="hold"/>
                                        <p:tgtEl>
                                          <p:spTgt spid="67590"/>
                                        </p:tgtEl>
                                        <p:attrNameLst>
                                          <p:attrName>ppt_w</p:attrName>
                                        </p:attrNameLst>
                                      </p:cBhvr>
                                      <p:tavLst>
                                        <p:tav tm="0">
                                          <p:val>
                                            <p:strVal val="#ppt_w*0.70"/>
                                          </p:val>
                                        </p:tav>
                                        <p:tav tm="100000">
                                          <p:val>
                                            <p:strVal val="#ppt_w"/>
                                          </p:val>
                                        </p:tav>
                                      </p:tavLst>
                                    </p:anim>
                                    <p:anim calcmode="lin" valueType="num">
                                      <p:cBhvr>
                                        <p:cTn id="35" dur="1000" fill="hold"/>
                                        <p:tgtEl>
                                          <p:spTgt spid="67590"/>
                                        </p:tgtEl>
                                        <p:attrNameLst>
                                          <p:attrName>ppt_h</p:attrName>
                                        </p:attrNameLst>
                                      </p:cBhvr>
                                      <p:tavLst>
                                        <p:tav tm="0">
                                          <p:val>
                                            <p:strVal val="#ppt_h"/>
                                          </p:val>
                                        </p:tav>
                                        <p:tav tm="100000">
                                          <p:val>
                                            <p:strVal val="#ppt_h"/>
                                          </p:val>
                                        </p:tav>
                                      </p:tavLst>
                                    </p:anim>
                                    <p:animEffect transition="in" filter="fade">
                                      <p:cBhvr>
                                        <p:cTn id="36" dur="1000"/>
                                        <p:tgtEl>
                                          <p:spTgt spid="67590"/>
                                        </p:tgtEl>
                                      </p:cBhvr>
                                    </p:animEffect>
                                  </p:childTnLst>
                                </p:cTn>
                              </p:par>
                              <p:par>
                                <p:cTn id="37" presetID="55" presetClass="entr" presetSubtype="0" fill="hold" grpId="1" nodeType="withEffect">
                                  <p:stCondLst>
                                    <p:cond delay="0"/>
                                  </p:stCondLst>
                                  <p:childTnLst>
                                    <p:set>
                                      <p:cBhvr>
                                        <p:cTn id="38" dur="1" fill="hold">
                                          <p:stCondLst>
                                            <p:cond delay="0"/>
                                          </p:stCondLst>
                                        </p:cTn>
                                        <p:tgtEl>
                                          <p:spTgt spid="67589"/>
                                        </p:tgtEl>
                                        <p:attrNameLst>
                                          <p:attrName>style.visibility</p:attrName>
                                        </p:attrNameLst>
                                      </p:cBhvr>
                                      <p:to>
                                        <p:strVal val="visible"/>
                                      </p:to>
                                    </p:set>
                                    <p:anim calcmode="lin" valueType="num">
                                      <p:cBhvr>
                                        <p:cTn id="39" dur="1000" fill="hold"/>
                                        <p:tgtEl>
                                          <p:spTgt spid="67589"/>
                                        </p:tgtEl>
                                        <p:attrNameLst>
                                          <p:attrName>ppt_w</p:attrName>
                                        </p:attrNameLst>
                                      </p:cBhvr>
                                      <p:tavLst>
                                        <p:tav tm="0">
                                          <p:val>
                                            <p:strVal val="#ppt_w*0.70"/>
                                          </p:val>
                                        </p:tav>
                                        <p:tav tm="100000">
                                          <p:val>
                                            <p:strVal val="#ppt_w"/>
                                          </p:val>
                                        </p:tav>
                                      </p:tavLst>
                                    </p:anim>
                                    <p:anim calcmode="lin" valueType="num">
                                      <p:cBhvr>
                                        <p:cTn id="40" dur="1000" fill="hold"/>
                                        <p:tgtEl>
                                          <p:spTgt spid="67589"/>
                                        </p:tgtEl>
                                        <p:attrNameLst>
                                          <p:attrName>ppt_h</p:attrName>
                                        </p:attrNameLst>
                                      </p:cBhvr>
                                      <p:tavLst>
                                        <p:tav tm="0">
                                          <p:val>
                                            <p:strVal val="#ppt_h"/>
                                          </p:val>
                                        </p:tav>
                                        <p:tav tm="100000">
                                          <p:val>
                                            <p:strVal val="#ppt_h"/>
                                          </p:val>
                                        </p:tav>
                                      </p:tavLst>
                                    </p:anim>
                                    <p:animEffect transition="in" filter="fade">
                                      <p:cBhvr>
                                        <p:cTn id="41" dur="1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1"/>
      <p:bldP spid="6759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8442325" cy="3449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04130"/>
                                        </p:tgtEl>
                                        <p:attrNameLst>
                                          <p:attrName>style.visibility</p:attrName>
                                        </p:attrNameLst>
                                      </p:cBhvr>
                                      <p:to>
                                        <p:strVal val="visible"/>
                                      </p:to>
                                    </p:set>
                                    <p:animEffect transition="in" filter="barn(inHorizontal)">
                                      <p:cBhvr>
                                        <p:cTn id="7" dur="500"/>
                                        <p:tgtEl>
                                          <p:spTgt spid="30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49275"/>
            <a:ext cx="5534025" cy="690563"/>
          </a:xfrm>
          <a:prstGeom prst="rect">
            <a:avLst/>
          </a:prstGeom>
          <a:noFill/>
          <a:extLst>
            <a:ext uri="{909E8E84-426E-40DD-AFC4-6F175D3DCCD1}">
              <a14:hiddenFill xmlns:a14="http://schemas.microsoft.com/office/drawing/2010/main">
                <a:solidFill>
                  <a:srgbClr val="FFFFFF"/>
                </a:solidFill>
              </a14:hiddenFill>
            </a:ext>
          </a:extLst>
        </p:spPr>
      </p:pic>
      <p:pic>
        <p:nvPicPr>
          <p:cNvPr id="305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41438"/>
            <a:ext cx="8456613" cy="5106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5154"/>
                                        </p:tgtEl>
                                        <p:attrNameLst>
                                          <p:attrName>style.visibility</p:attrName>
                                        </p:attrNameLst>
                                      </p:cBhvr>
                                      <p:to>
                                        <p:strVal val="visible"/>
                                      </p:to>
                                    </p:set>
                                    <p:anim calcmode="lin" valueType="num">
                                      <p:cBhvr additive="base">
                                        <p:cTn id="7" dur="500" fill="hold"/>
                                        <p:tgtEl>
                                          <p:spTgt spid="305154"/>
                                        </p:tgtEl>
                                        <p:attrNameLst>
                                          <p:attrName>ppt_x</p:attrName>
                                        </p:attrNameLst>
                                      </p:cBhvr>
                                      <p:tavLst>
                                        <p:tav tm="0">
                                          <p:val>
                                            <p:strVal val="#ppt_x"/>
                                          </p:val>
                                        </p:tav>
                                        <p:tav tm="100000">
                                          <p:val>
                                            <p:strVal val="#ppt_x"/>
                                          </p:val>
                                        </p:tav>
                                      </p:tavLst>
                                    </p:anim>
                                    <p:anim calcmode="lin" valueType="num">
                                      <p:cBhvr additive="base">
                                        <p:cTn id="8" dur="500" fill="hold"/>
                                        <p:tgtEl>
                                          <p:spTgt spid="3051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305155"/>
                                        </p:tgtEl>
                                        <p:attrNameLst>
                                          <p:attrName>style.visibility</p:attrName>
                                        </p:attrNameLst>
                                      </p:cBhvr>
                                      <p:to>
                                        <p:strVal val="visible"/>
                                      </p:to>
                                    </p:set>
                                    <p:animEffect transition="in" filter="strips(downLeft)">
                                      <p:cBhvr>
                                        <p:cTn id="13" dur="500"/>
                                        <p:tgtEl>
                                          <p:spTgt spid="305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64801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306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89138"/>
            <a:ext cx="8599488" cy="348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6178"/>
                                        </p:tgtEl>
                                        <p:attrNameLst>
                                          <p:attrName>style.visibility</p:attrName>
                                        </p:attrNameLst>
                                      </p:cBhvr>
                                      <p:to>
                                        <p:strVal val="visible"/>
                                      </p:to>
                                    </p:set>
                                    <p:animEffect transition="in" filter="box(in)">
                                      <p:cBhvr>
                                        <p:cTn id="7" dur="500"/>
                                        <p:tgtEl>
                                          <p:spTgt spid="306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06179"/>
                                        </p:tgtEl>
                                        <p:attrNameLst>
                                          <p:attrName>style.visibility</p:attrName>
                                        </p:attrNameLst>
                                      </p:cBhvr>
                                      <p:to>
                                        <p:strVal val="visible"/>
                                      </p:to>
                                    </p:set>
                                    <p:animEffect transition="in" filter="strips(downLeft)">
                                      <p:cBhvr>
                                        <p:cTn id="12" dur="500"/>
                                        <p:tgtEl>
                                          <p:spTgt spid="306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83566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307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00438"/>
            <a:ext cx="7913687" cy="110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strips(downLeft)">
                                      <p:cBhvr>
                                        <p:cTn id="7" dur="500"/>
                                        <p:tgtEl>
                                          <p:spTgt spid="307202"/>
                                        </p:tgtEl>
                                      </p:cBhvr>
                                    </p:animEffect>
                                  </p:childTnLst>
                                </p:cTn>
                              </p:par>
                              <p:par>
                                <p:cTn id="8" presetID="18" presetClass="entr" presetSubtype="12" fill="hold" nodeType="withEffect">
                                  <p:stCondLst>
                                    <p:cond delay="0"/>
                                  </p:stCondLst>
                                  <p:childTnLst>
                                    <p:set>
                                      <p:cBhvr>
                                        <p:cTn id="9" dur="1" fill="hold">
                                          <p:stCondLst>
                                            <p:cond delay="0"/>
                                          </p:stCondLst>
                                        </p:cTn>
                                        <p:tgtEl>
                                          <p:spTgt spid="307203"/>
                                        </p:tgtEl>
                                        <p:attrNameLst>
                                          <p:attrName>style.visibility</p:attrName>
                                        </p:attrNameLst>
                                      </p:cBhvr>
                                      <p:to>
                                        <p:strVal val="visible"/>
                                      </p:to>
                                    </p:set>
                                    <p:animEffect transition="in" filter="strips(downLeft)">
                                      <p:cBhvr>
                                        <p:cTn id="10" dur="500"/>
                                        <p:tgtEl>
                                          <p:spTgt spid="307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WordArt 2"/>
          <p:cNvSpPr>
            <a:spLocks noChangeArrowheads="1" noChangeShapeType="1" noTextEdit="1"/>
          </p:cNvSpPr>
          <p:nvPr/>
        </p:nvSpPr>
        <p:spPr bwMode="auto">
          <a:xfrm>
            <a:off x="2843213" y="2492375"/>
            <a:ext cx="3744912" cy="13684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پایان فصل 7</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8226"/>
                                        </p:tgtEl>
                                        <p:attrNameLst>
                                          <p:attrName>style.visibility</p:attrName>
                                        </p:attrNameLst>
                                      </p:cBhvr>
                                      <p:to>
                                        <p:strVal val="visible"/>
                                      </p:to>
                                    </p:set>
                                    <p:anim calcmode="lin" valueType="num">
                                      <p:cBhvr>
                                        <p:cTn id="7" dur="1000" fill="hold"/>
                                        <p:tgtEl>
                                          <p:spTgt spid="308226"/>
                                        </p:tgtEl>
                                        <p:attrNameLst>
                                          <p:attrName>ppt_w</p:attrName>
                                        </p:attrNameLst>
                                      </p:cBhvr>
                                      <p:tavLst>
                                        <p:tav tm="0">
                                          <p:val>
                                            <p:strVal val="#ppt_w*0.70"/>
                                          </p:val>
                                        </p:tav>
                                        <p:tav tm="100000">
                                          <p:val>
                                            <p:strVal val="#ppt_w"/>
                                          </p:val>
                                        </p:tav>
                                      </p:tavLst>
                                    </p:anim>
                                    <p:anim calcmode="lin" valueType="num">
                                      <p:cBhvr>
                                        <p:cTn id="8" dur="1000" fill="hold"/>
                                        <p:tgtEl>
                                          <p:spTgt spid="308226"/>
                                        </p:tgtEl>
                                        <p:attrNameLst>
                                          <p:attrName>ppt_h</p:attrName>
                                        </p:attrNameLst>
                                      </p:cBhvr>
                                      <p:tavLst>
                                        <p:tav tm="0">
                                          <p:val>
                                            <p:strVal val="#ppt_h"/>
                                          </p:val>
                                        </p:tav>
                                        <p:tav tm="100000">
                                          <p:val>
                                            <p:strVal val="#ppt_h"/>
                                          </p:val>
                                        </p:tav>
                                      </p:tavLst>
                                    </p:anim>
                                    <p:animEffect transition="in" filter="fade">
                                      <p:cBhvr>
                                        <p:cTn id="9" dur="1000"/>
                                        <p:tgtEl>
                                          <p:spTgt spid="30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WordArt 2"/>
          <p:cNvSpPr>
            <a:spLocks noChangeArrowheads="1" noChangeShapeType="1" noTextEdit="1"/>
          </p:cNvSpPr>
          <p:nvPr/>
        </p:nvSpPr>
        <p:spPr bwMode="auto">
          <a:xfrm>
            <a:off x="1116013" y="1989138"/>
            <a:ext cx="7272337" cy="2735262"/>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بسم الله الرحمن الرحيم</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35906"/>
                                        </p:tgtEl>
                                        <p:attrNameLst>
                                          <p:attrName>style.visibility</p:attrName>
                                        </p:attrNameLst>
                                      </p:cBhvr>
                                      <p:to>
                                        <p:strVal val="visible"/>
                                      </p:to>
                                    </p:set>
                                    <p:animEffect transition="in" filter="diamond(in)">
                                      <p:cBhvr>
                                        <p:cTn id="7" dur="2000"/>
                                        <p:tgtEl>
                                          <p:spTgt spid="635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635906"/>
                                        </p:tgtEl>
                                        <p:attrNameLst>
                                          <p:attrName>style.visibility</p:attrName>
                                        </p:attrNameLst>
                                      </p:cBhvr>
                                      <p:to>
                                        <p:strVal val="visible"/>
                                      </p:to>
                                    </p:set>
                                    <p:anim calcmode="lin" valueType="num">
                                      <p:cBhvr>
                                        <p:cTn id="12" dur="1000" fill="hold"/>
                                        <p:tgtEl>
                                          <p:spTgt spid="635906"/>
                                        </p:tgtEl>
                                        <p:attrNameLst>
                                          <p:attrName>ppt_w</p:attrName>
                                        </p:attrNameLst>
                                      </p:cBhvr>
                                      <p:tavLst>
                                        <p:tav tm="0">
                                          <p:val>
                                            <p:strVal val="#ppt_w*0.70"/>
                                          </p:val>
                                        </p:tav>
                                        <p:tav tm="100000">
                                          <p:val>
                                            <p:strVal val="#ppt_w"/>
                                          </p:val>
                                        </p:tav>
                                      </p:tavLst>
                                    </p:anim>
                                    <p:anim calcmode="lin" valueType="num">
                                      <p:cBhvr>
                                        <p:cTn id="13" dur="1000" fill="hold"/>
                                        <p:tgtEl>
                                          <p:spTgt spid="635906"/>
                                        </p:tgtEl>
                                        <p:attrNameLst>
                                          <p:attrName>ppt_h</p:attrName>
                                        </p:attrNameLst>
                                      </p:cBhvr>
                                      <p:tavLst>
                                        <p:tav tm="0">
                                          <p:val>
                                            <p:strVal val="#ppt_h"/>
                                          </p:val>
                                        </p:tav>
                                        <p:tav tm="100000">
                                          <p:val>
                                            <p:strVal val="#ppt_h"/>
                                          </p:val>
                                        </p:tav>
                                      </p:tavLst>
                                    </p:anim>
                                    <p:animEffect transition="in" filter="fade">
                                      <p:cBhvr>
                                        <p:cTn id="14" dur="1000"/>
                                        <p:tgtEl>
                                          <p:spTgt spid="635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4" name="Rectangle 2"/>
          <p:cNvSpPr>
            <a:spLocks noGrp="1" noChangeArrowheads="1"/>
          </p:cNvSpPr>
          <p:nvPr>
            <p:ph type="ctrTitle" idx="4294967295"/>
          </p:nvPr>
        </p:nvSpPr>
        <p:spPr>
          <a:xfrm>
            <a:off x="0" y="908050"/>
            <a:ext cx="7772400" cy="2303463"/>
          </a:xfrm>
          <a:noFill/>
        </p:spPr>
        <p:txBody>
          <a:bodyPr/>
          <a:lstStyle/>
          <a:p>
            <a:r>
              <a:rPr lang="fa-IR" altLang="en-US" sz="8000" dirty="0">
                <a:solidFill>
                  <a:srgbClr val="FF9933"/>
                </a:solidFill>
                <a:cs typeface="B Esfehan" panose="00000700000000000000" pitchFamily="2" charset="-78"/>
              </a:rPr>
              <a:t>آمار و احتمالات مهندسي</a:t>
            </a:r>
            <a:endParaRPr lang="en-US" altLang="en-US" sz="8000" dirty="0">
              <a:solidFill>
                <a:srgbClr val="FF9933"/>
              </a:solidFill>
              <a:cs typeface="B Esfehan" panose="0000070000000000000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37954"/>
                                        </p:tgtEl>
                                        <p:attrNameLst>
                                          <p:attrName>style.visibility</p:attrName>
                                        </p:attrNameLst>
                                      </p:cBhvr>
                                      <p:to>
                                        <p:strVal val="visible"/>
                                      </p:to>
                                    </p:set>
                                    <p:anim calcmode="lin" valueType="num">
                                      <p:cBhvr>
                                        <p:cTn id="7" dur="500" fill="hold"/>
                                        <p:tgtEl>
                                          <p:spTgt spid="6379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379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379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3795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xit" presetSubtype="0" decel="100000" fill="hold" grpId="1" nodeType="clickEffect">
                                  <p:stCondLst>
                                    <p:cond delay="0"/>
                                  </p:stCondLst>
                                  <p:childTnLst>
                                    <p:anim calcmode="lin" valueType="num">
                                      <p:cBhvr>
                                        <p:cTn id="14" dur="500" fill="hold"/>
                                        <p:tgtEl>
                                          <p:spTgt spid="637954"/>
                                        </p:tgtEl>
                                        <p:attrNameLst>
                                          <p:attrName>ppt_h</p:attrName>
                                        </p:attrNameLst>
                                      </p:cBhvr>
                                      <p:tavLst>
                                        <p:tav tm="0">
                                          <p:val>
                                            <p:strVal val="ppt_h"/>
                                          </p:val>
                                        </p:tav>
                                        <p:tav tm="50000">
                                          <p:val>
                                            <p:strVal val="ppt_h/20"/>
                                          </p:val>
                                        </p:tav>
                                        <p:tav tm="100000">
                                          <p:val>
                                            <p:strVal val="ppt_h/20"/>
                                          </p:val>
                                        </p:tav>
                                      </p:tavLst>
                                    </p:anim>
                                    <p:anim calcmode="lin" valueType="num">
                                      <p:cBhvr>
                                        <p:cTn id="15" dur="500" fill="hold"/>
                                        <p:tgtEl>
                                          <p:spTgt spid="637954"/>
                                        </p:tgtEl>
                                        <p:attrNameLst>
                                          <p:attrName>ppt_w</p:attrName>
                                        </p:attrNameLst>
                                      </p:cBhvr>
                                      <p:tavLst>
                                        <p:tav tm="0">
                                          <p:val>
                                            <p:strVal val="ppt_w"/>
                                          </p:val>
                                        </p:tav>
                                        <p:tav tm="50000">
                                          <p:val>
                                            <p:strVal val="ppt_w+.3"/>
                                          </p:val>
                                        </p:tav>
                                        <p:tav tm="100000">
                                          <p:val>
                                            <p:strVal val="ppt_w+.3"/>
                                          </p:val>
                                        </p:tav>
                                      </p:tavLst>
                                    </p:anim>
                                    <p:anim calcmode="lin" valueType="num">
                                      <p:cBhvr>
                                        <p:cTn id="16" dur="500" fill="hold"/>
                                        <p:tgtEl>
                                          <p:spTgt spid="637954"/>
                                        </p:tgtEl>
                                        <p:attrNameLst>
                                          <p:attrName>ppt_x</p:attrName>
                                        </p:attrNameLst>
                                      </p:cBhvr>
                                      <p:tavLst>
                                        <p:tav tm="0">
                                          <p:val>
                                            <p:strVal val="ppt_x"/>
                                          </p:val>
                                        </p:tav>
                                        <p:tav tm="50000">
                                          <p:val>
                                            <p:strVal val="ppt_x"/>
                                          </p:val>
                                        </p:tav>
                                        <p:tav tm="100000">
                                          <p:val>
                                            <p:strVal val="ppt_x-.3"/>
                                          </p:val>
                                        </p:tav>
                                      </p:tavLst>
                                    </p:anim>
                                    <p:anim calcmode="lin" valueType="num">
                                      <p:cBhvr>
                                        <p:cTn id="17" dur="500" fill="hold"/>
                                        <p:tgtEl>
                                          <p:spTgt spid="637954"/>
                                        </p:tgtEl>
                                        <p:attrNameLst>
                                          <p:attrName>ppt_y</p:attrName>
                                        </p:attrNameLst>
                                      </p:cBhvr>
                                      <p:tavLst>
                                        <p:tav tm="0">
                                          <p:val>
                                            <p:strVal val="ppt_y"/>
                                          </p:val>
                                        </p:tav>
                                        <p:tav tm="100000">
                                          <p:val>
                                            <p:strVal val="ppt_y"/>
                                          </p:val>
                                        </p:tav>
                                      </p:tavLst>
                                    </p:anim>
                                    <p:set>
                                      <p:cBhvr>
                                        <p:cTn id="18" dur="1" fill="hold">
                                          <p:stCondLst>
                                            <p:cond delay="499"/>
                                          </p:stCondLst>
                                        </p:cTn>
                                        <p:tgtEl>
                                          <p:spTgt spid="6379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4" grpId="0"/>
      <p:bldP spid="637954" grpId="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subTitle" idx="1"/>
          </p:nvPr>
        </p:nvSpPr>
        <p:spPr>
          <a:xfrm>
            <a:off x="7164388" y="549275"/>
            <a:ext cx="1368425" cy="600075"/>
          </a:xfrm>
        </p:spPr>
        <p:txBody>
          <a:bodyPr/>
          <a:lstStyle/>
          <a:p>
            <a:pPr>
              <a:lnSpc>
                <a:spcPct val="90000"/>
              </a:lnSpc>
            </a:pPr>
            <a:r>
              <a:rPr lang="fa-IR" altLang="en-US">
                <a:cs typeface="B Titr" panose="00000700000000000000" pitchFamily="2" charset="-78"/>
              </a:rPr>
              <a:t>فصل 8</a:t>
            </a:r>
            <a:endParaRPr lang="en-US" altLang="en-US">
              <a:cs typeface="B Titr" panose="00000700000000000000" pitchFamily="2" charset="-78"/>
            </a:endParaRPr>
          </a:p>
        </p:txBody>
      </p:sp>
      <p:sp>
        <p:nvSpPr>
          <p:cNvPr id="640003" name="WordArt 3"/>
          <p:cNvSpPr>
            <a:spLocks noChangeArrowheads="1" noChangeShapeType="1" noTextEdit="1"/>
          </p:cNvSpPr>
          <p:nvPr/>
        </p:nvSpPr>
        <p:spPr bwMode="auto">
          <a:xfrm>
            <a:off x="3132138" y="2276475"/>
            <a:ext cx="5111750" cy="136842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همبستگي و رگرسيون</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0002">
                                            <p:txEl>
                                              <p:pRg st="0" end="0"/>
                                            </p:txEl>
                                          </p:spTgt>
                                        </p:tgtEl>
                                        <p:attrNameLst>
                                          <p:attrName>style.visibility</p:attrName>
                                        </p:attrNameLst>
                                      </p:cBhvr>
                                      <p:to>
                                        <p:strVal val="visible"/>
                                      </p:to>
                                    </p:set>
                                    <p:animEffect transition="in" filter="diamond(in)">
                                      <p:cBhvr>
                                        <p:cTn id="7" dur="2000"/>
                                        <p:tgtEl>
                                          <p:spTgt spid="640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40003"/>
                                        </p:tgtEl>
                                        <p:attrNameLst>
                                          <p:attrName>style.visibility</p:attrName>
                                        </p:attrNameLst>
                                      </p:cBhvr>
                                      <p:to>
                                        <p:strVal val="visible"/>
                                      </p:to>
                                    </p:set>
                                    <p:animEffect transition="in" filter="strips(downLeft)">
                                      <p:cBhvr>
                                        <p:cTn id="12" dur="500"/>
                                        <p:tgtEl>
                                          <p:spTgt spid="6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2"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pPr algn="r"/>
            <a:r>
              <a:rPr lang="fa-IR" altLang="en-US">
                <a:cs typeface="B Titr" panose="00000700000000000000" pitchFamily="2" charset="-78"/>
              </a:rPr>
              <a:t>در این فصل مطالب ذیل ارائه می شود:</a:t>
            </a:r>
            <a:endParaRPr lang="en-US" altLang="en-US">
              <a:cs typeface="B Titr" panose="00000700000000000000" pitchFamily="2" charset="-78"/>
            </a:endParaRPr>
          </a:p>
        </p:txBody>
      </p:sp>
      <p:sp>
        <p:nvSpPr>
          <p:cNvPr id="642051" name="Rectangle 3"/>
          <p:cNvSpPr>
            <a:spLocks noGrp="1" noChangeArrowheads="1"/>
          </p:cNvSpPr>
          <p:nvPr>
            <p:ph idx="1"/>
          </p:nvPr>
        </p:nvSpPr>
        <p:spPr>
          <a:xfrm>
            <a:off x="4784725" y="1598613"/>
            <a:ext cx="3897313" cy="4497387"/>
          </a:xfrm>
        </p:spPr>
        <p:txBody>
          <a:bodyPr/>
          <a:lstStyle/>
          <a:p>
            <a:r>
              <a:rPr lang="fa-IR" altLang="en-US" b="1">
                <a:cs typeface="B Nazanin" panose="00000400000000000000" pitchFamily="2" charset="-78"/>
              </a:rPr>
              <a:t>ضریب همبستگی</a:t>
            </a:r>
          </a:p>
          <a:p>
            <a:r>
              <a:rPr lang="fa-IR" altLang="en-US" b="1">
                <a:cs typeface="B Nazanin" panose="00000400000000000000" pitchFamily="2" charset="-78"/>
              </a:rPr>
              <a:t>خط رگرسیون</a:t>
            </a:r>
          </a:p>
          <a:p>
            <a:r>
              <a:rPr lang="fa-IR" altLang="en-US" b="1">
                <a:cs typeface="B Nazanin" panose="00000400000000000000" pitchFamily="2" charset="-78"/>
              </a:rPr>
              <a:t>پیش بینی</a:t>
            </a:r>
          </a:p>
          <a:p>
            <a:r>
              <a:rPr lang="fa-IR" altLang="en-US" b="1">
                <a:cs typeface="B Nazanin" panose="00000400000000000000" pitchFamily="2" charset="-78"/>
              </a:rPr>
              <a:t>آزمون فرض برای </a:t>
            </a:r>
            <a:r>
              <a:rPr lang="en-US" altLang="en-US" b="1">
                <a:cs typeface="B Nazanin" panose="00000400000000000000" pitchFamily="2" charset="-78"/>
                <a:sym typeface="Symbol" panose="05050102010706020507" pitchFamily="18" charset="2"/>
              </a:rPr>
              <a:t></a:t>
            </a:r>
            <a:endParaRPr lang="fa-IR" altLang="en-US" b="1">
              <a:cs typeface="B Nazanin" panose="00000400000000000000" pitchFamily="2" charset="-78"/>
              <a:sym typeface="Symbol" panose="05050102010706020507" pitchFamily="18" charset="2"/>
            </a:endParaRPr>
          </a:p>
          <a:p>
            <a:r>
              <a:rPr lang="fa-IR" altLang="en-US" b="1">
                <a:cs typeface="B Nazanin" panose="00000400000000000000" pitchFamily="2" charset="-78"/>
                <a:sym typeface="Symbol" panose="05050102010706020507" pitchFamily="18" charset="2"/>
              </a:rPr>
              <a:t>آزمون فرض برای </a:t>
            </a:r>
            <a:r>
              <a:rPr lang="en-US" altLang="en-US" b="1">
                <a:cs typeface="B Nazanin" panose="00000400000000000000" pitchFamily="2" charset="-78"/>
                <a:sym typeface="Symbol" panose="05050102010706020507" pitchFamily="18" charset="2"/>
              </a:rPr>
              <a:t></a:t>
            </a:r>
          </a:p>
          <a:p>
            <a:endParaRPr lang="en-US" altLang="en-US" b="1">
              <a:cs typeface="B Nazanin" panose="00000400000000000000" pitchFamily="2" charset="-78"/>
              <a:sym typeface="Symbol" panose="05050102010706020507" pitchFamily="18" charset="2"/>
            </a:endParaRPr>
          </a:p>
          <a:p>
            <a:endParaRPr lang="en-US" altLang="en-US" b="1">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2050"/>
                                        </p:tgtEl>
                                        <p:attrNameLst>
                                          <p:attrName>style.visibility</p:attrName>
                                        </p:attrNameLst>
                                      </p:cBhvr>
                                      <p:to>
                                        <p:strVal val="visible"/>
                                      </p:to>
                                    </p:set>
                                    <p:animEffect transition="in" filter="box(in)">
                                      <p:cBhvr>
                                        <p:cTn id="7" dur="500"/>
                                        <p:tgtEl>
                                          <p:spTgt spid="64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42051">
                                            <p:txEl>
                                              <p:pRg st="0" end="0"/>
                                            </p:txEl>
                                          </p:spTgt>
                                        </p:tgtEl>
                                        <p:attrNameLst>
                                          <p:attrName>style.visibility</p:attrName>
                                        </p:attrNameLst>
                                      </p:cBhvr>
                                      <p:to>
                                        <p:strVal val="visible"/>
                                      </p:to>
                                    </p:set>
                                    <p:animEffect transition="in" filter="barn(inHorizontal)">
                                      <p:cBhvr>
                                        <p:cTn id="12" dur="500"/>
                                        <p:tgtEl>
                                          <p:spTgt spid="64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42051">
                                            <p:txEl>
                                              <p:pRg st="1" end="1"/>
                                            </p:txEl>
                                          </p:spTgt>
                                        </p:tgtEl>
                                        <p:attrNameLst>
                                          <p:attrName>style.visibility</p:attrName>
                                        </p:attrNameLst>
                                      </p:cBhvr>
                                      <p:to>
                                        <p:strVal val="visible"/>
                                      </p:to>
                                    </p:set>
                                    <p:animEffect transition="in" filter="barn(inHorizontal)">
                                      <p:cBhvr>
                                        <p:cTn id="17" dur="500"/>
                                        <p:tgtEl>
                                          <p:spTgt spid="64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642051">
                                            <p:txEl>
                                              <p:pRg st="2" end="2"/>
                                            </p:txEl>
                                          </p:spTgt>
                                        </p:tgtEl>
                                        <p:attrNameLst>
                                          <p:attrName>style.visibility</p:attrName>
                                        </p:attrNameLst>
                                      </p:cBhvr>
                                      <p:to>
                                        <p:strVal val="visible"/>
                                      </p:to>
                                    </p:set>
                                    <p:animEffect transition="in" filter="barn(inHorizontal)">
                                      <p:cBhvr>
                                        <p:cTn id="22" dur="500"/>
                                        <p:tgtEl>
                                          <p:spTgt spid="642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642051">
                                            <p:txEl>
                                              <p:pRg st="3" end="3"/>
                                            </p:txEl>
                                          </p:spTgt>
                                        </p:tgtEl>
                                        <p:attrNameLst>
                                          <p:attrName>style.visibility</p:attrName>
                                        </p:attrNameLst>
                                      </p:cBhvr>
                                      <p:to>
                                        <p:strVal val="visible"/>
                                      </p:to>
                                    </p:set>
                                    <p:animEffect transition="in" filter="barn(inHorizontal)">
                                      <p:cBhvr>
                                        <p:cTn id="27" dur="500"/>
                                        <p:tgtEl>
                                          <p:spTgt spid="642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642051">
                                            <p:txEl>
                                              <p:pRg st="4" end="4"/>
                                            </p:txEl>
                                          </p:spTgt>
                                        </p:tgtEl>
                                        <p:attrNameLst>
                                          <p:attrName>style.visibility</p:attrName>
                                        </p:attrNameLst>
                                      </p:cBhvr>
                                      <p:to>
                                        <p:strVal val="visible"/>
                                      </p:to>
                                    </p:set>
                                    <p:animEffect transition="in" filter="barn(inHorizontal)">
                                      <p:cBhvr>
                                        <p:cTn id="32" dur="500"/>
                                        <p:tgtEl>
                                          <p:spTgt spid="64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0" grpId="0"/>
      <p:bldP spid="642051"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76250"/>
            <a:ext cx="3995738" cy="842963"/>
          </a:xfrm>
          <a:prstGeom prst="rect">
            <a:avLst/>
          </a:prstGeom>
          <a:noFill/>
          <a:extLst>
            <a:ext uri="{909E8E84-426E-40DD-AFC4-6F175D3DCCD1}">
              <a14:hiddenFill xmlns:a14="http://schemas.microsoft.com/office/drawing/2010/main">
                <a:solidFill>
                  <a:srgbClr val="FFFFFF"/>
                </a:solidFill>
              </a14:hiddenFill>
            </a:ext>
          </a:extLst>
        </p:spPr>
      </p:pic>
      <p:pic>
        <p:nvPicPr>
          <p:cNvPr id="64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8323263" cy="3135313"/>
          </a:xfrm>
          <a:prstGeom prst="rect">
            <a:avLst/>
          </a:prstGeom>
          <a:noFill/>
          <a:extLst>
            <a:ext uri="{909E8E84-426E-40DD-AFC4-6F175D3DCCD1}">
              <a14:hiddenFill xmlns:a14="http://schemas.microsoft.com/office/drawing/2010/main">
                <a:solidFill>
                  <a:srgbClr val="FFFFFF"/>
                </a:solidFill>
              </a14:hiddenFill>
            </a:ext>
          </a:extLst>
        </p:spPr>
      </p:pic>
      <p:pic>
        <p:nvPicPr>
          <p:cNvPr id="64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365625"/>
            <a:ext cx="7870825" cy="224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4098"/>
                                        </p:tgtEl>
                                        <p:attrNameLst>
                                          <p:attrName>style.visibility</p:attrName>
                                        </p:attrNameLst>
                                      </p:cBhvr>
                                      <p:to>
                                        <p:strVal val="visible"/>
                                      </p:to>
                                    </p:set>
                                    <p:animEffect transition="in" filter="blinds(horizontal)">
                                      <p:cBhvr>
                                        <p:cTn id="7" dur="500"/>
                                        <p:tgtEl>
                                          <p:spTgt spid="64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644099"/>
                                        </p:tgtEl>
                                        <p:attrNameLst>
                                          <p:attrName>style.visibility</p:attrName>
                                        </p:attrNameLst>
                                      </p:cBhvr>
                                      <p:to>
                                        <p:strVal val="visible"/>
                                      </p:to>
                                    </p:set>
                                    <p:anim calcmode="lin" valueType="num">
                                      <p:cBhvr>
                                        <p:cTn id="12" dur="1000" fill="hold"/>
                                        <p:tgtEl>
                                          <p:spTgt spid="644099"/>
                                        </p:tgtEl>
                                        <p:attrNameLst>
                                          <p:attrName>ppt_w</p:attrName>
                                        </p:attrNameLst>
                                      </p:cBhvr>
                                      <p:tavLst>
                                        <p:tav tm="0">
                                          <p:val>
                                            <p:strVal val="#ppt_w*0.70"/>
                                          </p:val>
                                        </p:tav>
                                        <p:tav tm="100000">
                                          <p:val>
                                            <p:strVal val="#ppt_w"/>
                                          </p:val>
                                        </p:tav>
                                      </p:tavLst>
                                    </p:anim>
                                    <p:anim calcmode="lin" valueType="num">
                                      <p:cBhvr>
                                        <p:cTn id="13" dur="1000" fill="hold"/>
                                        <p:tgtEl>
                                          <p:spTgt spid="644099"/>
                                        </p:tgtEl>
                                        <p:attrNameLst>
                                          <p:attrName>ppt_h</p:attrName>
                                        </p:attrNameLst>
                                      </p:cBhvr>
                                      <p:tavLst>
                                        <p:tav tm="0">
                                          <p:val>
                                            <p:strVal val="#ppt_h"/>
                                          </p:val>
                                        </p:tav>
                                        <p:tav tm="100000">
                                          <p:val>
                                            <p:strVal val="#ppt_h"/>
                                          </p:val>
                                        </p:tav>
                                      </p:tavLst>
                                    </p:anim>
                                    <p:animEffect transition="in" filter="fade">
                                      <p:cBhvr>
                                        <p:cTn id="14" dur="1000"/>
                                        <p:tgtEl>
                                          <p:spTgt spid="6440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644100"/>
                                        </p:tgtEl>
                                        <p:attrNameLst>
                                          <p:attrName>style.visibility</p:attrName>
                                        </p:attrNameLst>
                                      </p:cBhvr>
                                      <p:to>
                                        <p:strVal val="visible"/>
                                      </p:to>
                                    </p:set>
                                    <p:animEffect transition="in" filter="barn(inHorizontal)">
                                      <p:cBhvr>
                                        <p:cTn id="19" dur="500"/>
                                        <p:tgtEl>
                                          <p:spTgt spid="64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5" name="WordArt 7"/>
          <p:cNvSpPr>
            <a:spLocks noChangeArrowheads="1" noChangeShapeType="1" noTextEdit="1"/>
          </p:cNvSpPr>
          <p:nvPr/>
        </p:nvSpPr>
        <p:spPr bwMode="auto">
          <a:xfrm>
            <a:off x="5364163" y="2924175"/>
            <a:ext cx="3524250" cy="809625"/>
          </a:xfrm>
          <a:prstGeom prst="rect">
            <a:avLst/>
          </a:prstGeom>
        </p:spPr>
        <p:txBody>
          <a:bodyPr wrap="none" fromWordArt="1">
            <a:prstTxWarp prst="textPlain">
              <a:avLst>
                <a:gd name="adj" fmla="val 50000"/>
              </a:avLst>
            </a:prstTxWarp>
          </a:bodyPr>
          <a:lstStyle/>
          <a:p>
            <a:pPr algn="ctr"/>
            <a:r>
              <a:rPr lang="fa-IR" sz="36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rPr>
              <a:t>ويژگيهاي ضريب تغيير </a:t>
            </a:r>
            <a:endParaRPr lang="en-US" sz="36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endParaRPr>
          </a:p>
        </p:txBody>
      </p:sp>
      <p:sp>
        <p:nvSpPr>
          <p:cNvPr id="68616" name="Text Box 8"/>
          <p:cNvSpPr txBox="1">
            <a:spLocks noChangeArrowheads="1"/>
          </p:cNvSpPr>
          <p:nvPr/>
        </p:nvSpPr>
        <p:spPr bwMode="auto">
          <a:xfrm>
            <a:off x="0" y="4005263"/>
            <a:ext cx="9144000"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800">
                <a:solidFill>
                  <a:srgbClr val="000000"/>
                </a:solidFill>
                <a:latin typeface="Tahoma" panose="020B0604030504040204" pitchFamily="34" charset="0"/>
                <a:cs typeface="B Nazanin" panose="00000400000000000000" pitchFamily="2" charset="-78"/>
              </a:rPr>
              <a:t>1- به واحد اندازه گيري بستگي ندارد.</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2- براي مقايسه دو صفت از يك جامعه با واحدهاي اندازه گيري متفاوت مورد استفاده قرار مي گيرد.</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3- مجموعه مشاهداتي كه داراي </a:t>
            </a:r>
            <a:r>
              <a:rPr lang="en-US" altLang="en-US" sz="2800">
                <a:solidFill>
                  <a:srgbClr val="000000"/>
                </a:solidFill>
                <a:latin typeface="Tahoma" panose="020B0604030504040204" pitchFamily="34" charset="0"/>
                <a:cs typeface="B Nazanin" panose="00000400000000000000" pitchFamily="2" charset="-78"/>
              </a:rPr>
              <a:t>C.V</a:t>
            </a:r>
            <a:r>
              <a:rPr lang="fa-IR" altLang="en-US" sz="2800">
                <a:solidFill>
                  <a:srgbClr val="000000"/>
                </a:solidFill>
                <a:latin typeface="Tahoma" panose="020B0604030504040204" pitchFamily="34" charset="0"/>
                <a:cs typeface="B Nazanin" panose="00000400000000000000" pitchFamily="2" charset="-78"/>
              </a:rPr>
              <a:t> كمتري است از سازگاري و همگني بيشتري برخوردار هستند.</a:t>
            </a:r>
            <a:r>
              <a:rPr lang="en-US" altLang="en-US" sz="2800">
                <a:solidFill>
                  <a:srgbClr val="000000"/>
                </a:solidFill>
                <a:latin typeface="Tahoma" panose="020B0604030504040204" pitchFamily="34" charset="0"/>
                <a:cs typeface="B Nazanin" panose="00000400000000000000" pitchFamily="2" charset="-78"/>
              </a:rPr>
              <a:t> </a:t>
            </a:r>
          </a:p>
        </p:txBody>
      </p:sp>
      <p:sp>
        <p:nvSpPr>
          <p:cNvPr id="68619" name="Rectangle 11"/>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8621" name="WordArt 13"/>
          <p:cNvSpPr>
            <a:spLocks noChangeArrowheads="1" noChangeShapeType="1" noTextEdit="1"/>
          </p:cNvSpPr>
          <p:nvPr/>
        </p:nvSpPr>
        <p:spPr bwMode="auto">
          <a:xfrm>
            <a:off x="4067175" y="188913"/>
            <a:ext cx="4819650"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5- ضريب تغيير يا ضريب تعيين</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graphicFrame>
        <p:nvGraphicFramePr>
          <p:cNvPr id="68622" name="Object 14"/>
          <p:cNvGraphicFramePr>
            <a:graphicFrameLocks noChangeAspect="1"/>
          </p:cNvGraphicFramePr>
          <p:nvPr/>
        </p:nvGraphicFramePr>
        <p:xfrm>
          <a:off x="0" y="1052513"/>
          <a:ext cx="7092950" cy="2038350"/>
        </p:xfrm>
        <a:graphic>
          <a:graphicData uri="http://schemas.openxmlformats.org/presentationml/2006/ole">
            <mc:AlternateContent xmlns:mc="http://schemas.openxmlformats.org/markup-compatibility/2006">
              <mc:Choice xmlns:v="urn:schemas-microsoft-com:vml" Requires="v">
                <p:oleObj spid="_x0000_s68625" name="Equation" r:id="rId3" imgW="2794000" imgH="876300" progId="Equation.3">
                  <p:embed/>
                </p:oleObj>
              </mc:Choice>
              <mc:Fallback>
                <p:oleObj name="Equation" r:id="rId3" imgW="2794000" imgH="8763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709295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8621"/>
                                        </p:tgtEl>
                                        <p:attrNameLst>
                                          <p:attrName>style.visibility</p:attrName>
                                        </p:attrNameLst>
                                      </p:cBhvr>
                                      <p:to>
                                        <p:strVal val="visible"/>
                                      </p:to>
                                    </p:set>
                                    <p:anim to="" calcmode="lin" valueType="num">
                                      <p:cBhvr>
                                        <p:cTn id="7" dur="1" fill="hold"/>
                                        <p:tgtEl>
                                          <p:spTgt spid="6862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8622"/>
                                        </p:tgtEl>
                                        <p:attrNameLst>
                                          <p:attrName>style.visibility</p:attrName>
                                        </p:attrNameLst>
                                      </p:cBhvr>
                                      <p:to>
                                        <p:strVal val="visible"/>
                                      </p:to>
                                    </p:set>
                                    <p:anim calcmode="lin" valueType="num">
                                      <p:cBhvr>
                                        <p:cTn id="12" dur="1000" fill="hold"/>
                                        <p:tgtEl>
                                          <p:spTgt spid="68622"/>
                                        </p:tgtEl>
                                        <p:attrNameLst>
                                          <p:attrName>ppt_w</p:attrName>
                                        </p:attrNameLst>
                                      </p:cBhvr>
                                      <p:tavLst>
                                        <p:tav tm="0">
                                          <p:val>
                                            <p:fltVal val="0"/>
                                          </p:val>
                                        </p:tav>
                                        <p:tav tm="100000">
                                          <p:val>
                                            <p:strVal val="#ppt_w"/>
                                          </p:val>
                                        </p:tav>
                                      </p:tavLst>
                                    </p:anim>
                                    <p:anim calcmode="lin" valueType="num">
                                      <p:cBhvr>
                                        <p:cTn id="13" dur="1000" fill="hold"/>
                                        <p:tgtEl>
                                          <p:spTgt spid="68622"/>
                                        </p:tgtEl>
                                        <p:attrNameLst>
                                          <p:attrName>ppt_h</p:attrName>
                                        </p:attrNameLst>
                                      </p:cBhvr>
                                      <p:tavLst>
                                        <p:tav tm="0">
                                          <p:val>
                                            <p:fltVal val="0"/>
                                          </p:val>
                                        </p:tav>
                                        <p:tav tm="100000">
                                          <p:val>
                                            <p:strVal val="#ppt_h"/>
                                          </p:val>
                                        </p:tav>
                                      </p:tavLst>
                                    </p:anim>
                                    <p:anim calcmode="lin" valueType="num">
                                      <p:cBhvr>
                                        <p:cTn id="14" dur="1000" fill="hold"/>
                                        <p:tgtEl>
                                          <p:spTgt spid="68622"/>
                                        </p:tgtEl>
                                        <p:attrNameLst>
                                          <p:attrName>style.rotation</p:attrName>
                                        </p:attrNameLst>
                                      </p:cBhvr>
                                      <p:tavLst>
                                        <p:tav tm="0">
                                          <p:val>
                                            <p:fltVal val="90"/>
                                          </p:val>
                                        </p:tav>
                                        <p:tav tm="100000">
                                          <p:val>
                                            <p:fltVal val="0"/>
                                          </p:val>
                                        </p:tav>
                                      </p:tavLst>
                                    </p:anim>
                                    <p:animEffect transition="in" filter="fade">
                                      <p:cBhvr>
                                        <p:cTn id="15" dur="1000"/>
                                        <p:tgtEl>
                                          <p:spTgt spid="686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68615"/>
                                        </p:tgtEl>
                                        <p:attrNameLst>
                                          <p:attrName>style.visibility</p:attrName>
                                        </p:attrNameLst>
                                      </p:cBhvr>
                                      <p:to>
                                        <p:strVal val="visible"/>
                                      </p:to>
                                    </p:set>
                                    <p:anim to="" calcmode="lin" valueType="num">
                                      <p:cBhvr>
                                        <p:cTn id="20" dur="1" fill="hold"/>
                                        <p:tgtEl>
                                          <p:spTgt spid="68615"/>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8616"/>
                                        </p:tgtEl>
                                        <p:attrNameLst>
                                          <p:attrName>style.visibility</p:attrName>
                                        </p:attrNameLst>
                                      </p:cBhvr>
                                      <p:to>
                                        <p:strVal val="visible"/>
                                      </p:to>
                                    </p:set>
                                    <p:anim calcmode="lin" valueType="num">
                                      <p:cBhvr>
                                        <p:cTn id="25" dur="1000" fill="hold"/>
                                        <p:tgtEl>
                                          <p:spTgt spid="68616"/>
                                        </p:tgtEl>
                                        <p:attrNameLst>
                                          <p:attrName>ppt_w</p:attrName>
                                        </p:attrNameLst>
                                      </p:cBhvr>
                                      <p:tavLst>
                                        <p:tav tm="0">
                                          <p:val>
                                            <p:fltVal val="0"/>
                                          </p:val>
                                        </p:tav>
                                        <p:tav tm="100000">
                                          <p:val>
                                            <p:strVal val="#ppt_w"/>
                                          </p:val>
                                        </p:tav>
                                      </p:tavLst>
                                    </p:anim>
                                    <p:anim calcmode="lin" valueType="num">
                                      <p:cBhvr>
                                        <p:cTn id="26" dur="1000" fill="hold"/>
                                        <p:tgtEl>
                                          <p:spTgt spid="68616"/>
                                        </p:tgtEl>
                                        <p:attrNameLst>
                                          <p:attrName>ppt_h</p:attrName>
                                        </p:attrNameLst>
                                      </p:cBhvr>
                                      <p:tavLst>
                                        <p:tav tm="0">
                                          <p:val>
                                            <p:fltVal val="0"/>
                                          </p:val>
                                        </p:tav>
                                        <p:tav tm="100000">
                                          <p:val>
                                            <p:strVal val="#ppt_h"/>
                                          </p:val>
                                        </p:tav>
                                      </p:tavLst>
                                    </p:anim>
                                    <p:anim calcmode="lin" valueType="num">
                                      <p:cBhvr>
                                        <p:cTn id="27" dur="1000" fill="hold"/>
                                        <p:tgtEl>
                                          <p:spTgt spid="6861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86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8364537" cy="2584450"/>
          </a:xfrm>
          <a:prstGeom prst="rect">
            <a:avLst/>
          </a:prstGeom>
          <a:noFill/>
          <a:extLst>
            <a:ext uri="{909E8E84-426E-40DD-AFC4-6F175D3DCCD1}">
              <a14:hiddenFill xmlns:a14="http://schemas.microsoft.com/office/drawing/2010/main">
                <a:solidFill>
                  <a:srgbClr val="FFFFFF"/>
                </a:solidFill>
              </a14:hiddenFill>
            </a:ext>
          </a:extLst>
        </p:spPr>
      </p:pic>
      <p:pic>
        <p:nvPicPr>
          <p:cNvPr id="64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500438"/>
            <a:ext cx="64865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64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581525"/>
            <a:ext cx="8497888" cy="161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6146"/>
                                        </p:tgtEl>
                                        <p:attrNameLst>
                                          <p:attrName>style.visibility</p:attrName>
                                        </p:attrNameLst>
                                      </p:cBhvr>
                                      <p:to>
                                        <p:strVal val="visible"/>
                                      </p:to>
                                    </p:set>
                                    <p:anim calcmode="lin" valueType="num">
                                      <p:cBhvr additive="base">
                                        <p:cTn id="7" dur="500" fill="hold"/>
                                        <p:tgtEl>
                                          <p:spTgt spid="646146"/>
                                        </p:tgtEl>
                                        <p:attrNameLst>
                                          <p:attrName>ppt_x</p:attrName>
                                        </p:attrNameLst>
                                      </p:cBhvr>
                                      <p:tavLst>
                                        <p:tav tm="0">
                                          <p:val>
                                            <p:strVal val="#ppt_x"/>
                                          </p:val>
                                        </p:tav>
                                        <p:tav tm="100000">
                                          <p:val>
                                            <p:strVal val="#ppt_x"/>
                                          </p:val>
                                        </p:tav>
                                      </p:tavLst>
                                    </p:anim>
                                    <p:anim calcmode="lin" valueType="num">
                                      <p:cBhvr additive="base">
                                        <p:cTn id="8" dur="500" fill="hold"/>
                                        <p:tgtEl>
                                          <p:spTgt spid="64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646147"/>
                                        </p:tgtEl>
                                        <p:attrNameLst>
                                          <p:attrName>style.visibility</p:attrName>
                                        </p:attrNameLst>
                                      </p:cBhvr>
                                      <p:to>
                                        <p:strVal val="visible"/>
                                      </p:to>
                                    </p:set>
                                    <p:animEffect transition="in" filter="barn(inHorizontal)">
                                      <p:cBhvr>
                                        <p:cTn id="13" dur="500"/>
                                        <p:tgtEl>
                                          <p:spTgt spid="6461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646148"/>
                                        </p:tgtEl>
                                        <p:attrNameLst>
                                          <p:attrName>style.visibility</p:attrName>
                                        </p:attrNameLst>
                                      </p:cBhvr>
                                      <p:to>
                                        <p:strVal val="visible"/>
                                      </p:to>
                                    </p:set>
                                    <p:animEffect transition="in" filter="strips(downLeft)">
                                      <p:cBhvr>
                                        <p:cTn id="18" dur="500"/>
                                        <p:tgtEl>
                                          <p:spTgt spid="64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8415337" cy="1641475"/>
          </a:xfrm>
          <a:prstGeom prst="rect">
            <a:avLst/>
          </a:prstGeom>
          <a:noFill/>
          <a:extLst>
            <a:ext uri="{909E8E84-426E-40DD-AFC4-6F175D3DCCD1}">
              <a14:hiddenFill xmlns:a14="http://schemas.microsoft.com/office/drawing/2010/main">
                <a:solidFill>
                  <a:srgbClr val="FFFFFF"/>
                </a:solidFill>
              </a14:hiddenFill>
            </a:ext>
          </a:extLst>
        </p:spPr>
      </p:pic>
      <p:pic>
        <p:nvPicPr>
          <p:cNvPr id="64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565400"/>
            <a:ext cx="3435350" cy="731838"/>
          </a:xfrm>
          <a:prstGeom prst="rect">
            <a:avLst/>
          </a:prstGeom>
          <a:noFill/>
          <a:extLst>
            <a:ext uri="{909E8E84-426E-40DD-AFC4-6F175D3DCCD1}">
              <a14:hiddenFill xmlns:a14="http://schemas.microsoft.com/office/drawing/2010/main">
                <a:solidFill>
                  <a:srgbClr val="FFFFFF"/>
                </a:solidFill>
              </a14:hiddenFill>
            </a:ext>
          </a:extLst>
        </p:spPr>
      </p:pic>
      <p:pic>
        <p:nvPicPr>
          <p:cNvPr id="64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789363"/>
            <a:ext cx="8642350" cy="2306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48194"/>
                                        </p:tgtEl>
                                        <p:attrNameLst>
                                          <p:attrName>style.visibility</p:attrName>
                                        </p:attrNameLst>
                                      </p:cBhvr>
                                      <p:to>
                                        <p:strVal val="visible"/>
                                      </p:to>
                                    </p:set>
                                    <p:animEffect transition="in" filter="strips(downLeft)">
                                      <p:cBhvr>
                                        <p:cTn id="7" dur="500"/>
                                        <p:tgtEl>
                                          <p:spTgt spid="64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48195"/>
                                        </p:tgtEl>
                                        <p:attrNameLst>
                                          <p:attrName>style.visibility</p:attrName>
                                        </p:attrNameLst>
                                      </p:cBhvr>
                                      <p:to>
                                        <p:strVal val="visible"/>
                                      </p:to>
                                    </p:set>
                                    <p:animEffect transition="in" filter="strips(downLeft)">
                                      <p:cBhvr>
                                        <p:cTn id="12" dur="500"/>
                                        <p:tgtEl>
                                          <p:spTgt spid="64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48196"/>
                                        </p:tgtEl>
                                        <p:attrNameLst>
                                          <p:attrName>style.visibility</p:attrName>
                                        </p:attrNameLst>
                                      </p:cBhvr>
                                      <p:to>
                                        <p:strVal val="visible"/>
                                      </p:to>
                                    </p:set>
                                    <p:animEffect transition="in" filter="blinds(horizontal)">
                                      <p:cBhvr>
                                        <p:cTn id="17" dur="500"/>
                                        <p:tgtEl>
                                          <p:spTgt spid="64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92150"/>
            <a:ext cx="8540750" cy="3773488"/>
          </a:xfrm>
          <a:prstGeom prst="rect">
            <a:avLst/>
          </a:prstGeom>
          <a:noFill/>
          <a:extLst>
            <a:ext uri="{909E8E84-426E-40DD-AFC4-6F175D3DCCD1}">
              <a14:hiddenFill xmlns:a14="http://schemas.microsoft.com/office/drawing/2010/main">
                <a:solidFill>
                  <a:srgbClr val="FFFFFF"/>
                </a:solidFill>
              </a14:hiddenFill>
            </a:ext>
          </a:extLst>
        </p:spPr>
      </p:pic>
      <p:pic>
        <p:nvPicPr>
          <p:cNvPr id="65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365625"/>
            <a:ext cx="8456613" cy="2408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50242"/>
                                        </p:tgtEl>
                                        <p:attrNameLst>
                                          <p:attrName>style.visibility</p:attrName>
                                        </p:attrNameLst>
                                      </p:cBhvr>
                                      <p:to>
                                        <p:strVal val="visible"/>
                                      </p:to>
                                    </p:set>
                                    <p:animEffect transition="in" filter="box(in)">
                                      <p:cBhvr>
                                        <p:cTn id="7" dur="500"/>
                                        <p:tgtEl>
                                          <p:spTgt spid="65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50243"/>
                                        </p:tgtEl>
                                        <p:attrNameLst>
                                          <p:attrName>style.visibility</p:attrName>
                                        </p:attrNameLst>
                                      </p:cBhvr>
                                      <p:to>
                                        <p:strVal val="visible"/>
                                      </p:to>
                                    </p:set>
                                    <p:animEffect transition="in" filter="strips(downLeft)">
                                      <p:cBhvr>
                                        <p:cTn id="12" dur="500"/>
                                        <p:tgtEl>
                                          <p:spTgt spid="65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8469312" cy="2770187"/>
          </a:xfrm>
          <a:prstGeom prst="rect">
            <a:avLst/>
          </a:prstGeom>
          <a:noFill/>
          <a:extLst>
            <a:ext uri="{909E8E84-426E-40DD-AFC4-6F175D3DCCD1}">
              <a14:hiddenFill xmlns:a14="http://schemas.microsoft.com/office/drawing/2010/main">
                <a:solidFill>
                  <a:srgbClr val="FFFFFF"/>
                </a:solidFill>
              </a14:hiddenFill>
            </a:ext>
          </a:extLst>
        </p:spPr>
      </p:pic>
      <p:pic>
        <p:nvPicPr>
          <p:cNvPr id="65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429000"/>
            <a:ext cx="8424862" cy="219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52290"/>
                                        </p:tgtEl>
                                        <p:attrNameLst>
                                          <p:attrName>style.visibility</p:attrName>
                                        </p:attrNameLst>
                                      </p:cBhvr>
                                      <p:to>
                                        <p:strVal val="visible"/>
                                      </p:to>
                                    </p:set>
                                    <p:anim to="" calcmode="lin" valueType="num">
                                      <p:cBhvr>
                                        <p:cTn id="7" dur="1" fill="hold"/>
                                        <p:tgtEl>
                                          <p:spTgt spid="65229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52291"/>
                                        </p:tgtEl>
                                        <p:attrNameLst>
                                          <p:attrName>style.visibility</p:attrName>
                                        </p:attrNameLst>
                                      </p:cBhvr>
                                      <p:to>
                                        <p:strVal val="visible"/>
                                      </p:to>
                                    </p:set>
                                    <p:animEffect transition="in" filter="diamond(in)">
                                      <p:cBhvr>
                                        <p:cTn id="12" dur="2000"/>
                                        <p:tgtEl>
                                          <p:spTgt spid="65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76250"/>
            <a:ext cx="8153400" cy="6208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54338"/>
                                        </p:tgtEl>
                                        <p:attrNameLst>
                                          <p:attrName>style.visibility</p:attrName>
                                        </p:attrNameLst>
                                      </p:cBhvr>
                                      <p:to>
                                        <p:strVal val="visible"/>
                                      </p:to>
                                    </p:set>
                                    <p:animEffect transition="in" filter="strips(downLeft)">
                                      <p:cBhvr>
                                        <p:cTn id="7" dur="500"/>
                                        <p:tgtEl>
                                          <p:spTgt spid="65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6250"/>
            <a:ext cx="8207375" cy="3833813"/>
          </a:xfrm>
          <a:prstGeom prst="rect">
            <a:avLst/>
          </a:prstGeom>
          <a:noFill/>
          <a:extLst>
            <a:ext uri="{909E8E84-426E-40DD-AFC4-6F175D3DCCD1}">
              <a14:hiddenFill xmlns:a14="http://schemas.microsoft.com/office/drawing/2010/main">
                <a:solidFill>
                  <a:srgbClr val="FFFFFF"/>
                </a:solidFill>
              </a14:hiddenFill>
            </a:ext>
          </a:extLst>
        </p:spPr>
      </p:pic>
      <p:pic>
        <p:nvPicPr>
          <p:cNvPr id="65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149725"/>
            <a:ext cx="8353425" cy="2217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56386"/>
                                        </p:tgtEl>
                                        <p:attrNameLst>
                                          <p:attrName>style.visibility</p:attrName>
                                        </p:attrNameLst>
                                      </p:cBhvr>
                                      <p:to>
                                        <p:strVal val="visible"/>
                                      </p:to>
                                    </p:set>
                                    <p:animEffect transition="in" filter="barn(inHorizontal)">
                                      <p:cBhvr>
                                        <p:cTn id="7" dur="500"/>
                                        <p:tgtEl>
                                          <p:spTgt spid="65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56387"/>
                                        </p:tgtEl>
                                        <p:attrNameLst>
                                          <p:attrName>style.visibility</p:attrName>
                                        </p:attrNameLst>
                                      </p:cBhvr>
                                      <p:to>
                                        <p:strVal val="visible"/>
                                      </p:to>
                                    </p:set>
                                    <p:animEffect transition="in" filter="barn(inHorizontal)">
                                      <p:cBhvr>
                                        <p:cTn id="12" dur="500"/>
                                        <p:tgtEl>
                                          <p:spTgt spid="65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8289925" cy="618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8434"/>
                                        </p:tgtEl>
                                        <p:attrNameLst>
                                          <p:attrName>style.visibility</p:attrName>
                                        </p:attrNameLst>
                                      </p:cBhvr>
                                      <p:to>
                                        <p:strVal val="visible"/>
                                      </p:to>
                                    </p:set>
                                    <p:anim calcmode="lin" valueType="num">
                                      <p:cBhvr additive="base">
                                        <p:cTn id="7" dur="500" fill="hold"/>
                                        <p:tgtEl>
                                          <p:spTgt spid="658434"/>
                                        </p:tgtEl>
                                        <p:attrNameLst>
                                          <p:attrName>ppt_x</p:attrName>
                                        </p:attrNameLst>
                                      </p:cBhvr>
                                      <p:tavLst>
                                        <p:tav tm="0">
                                          <p:val>
                                            <p:strVal val="#ppt_x"/>
                                          </p:val>
                                        </p:tav>
                                        <p:tav tm="100000">
                                          <p:val>
                                            <p:strVal val="#ppt_x"/>
                                          </p:val>
                                        </p:tav>
                                      </p:tavLst>
                                    </p:anim>
                                    <p:anim calcmode="lin" valueType="num">
                                      <p:cBhvr additive="base">
                                        <p:cTn id="8" dur="500" fill="hold"/>
                                        <p:tgtEl>
                                          <p:spTgt spid="65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8118475" cy="4164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60482"/>
                                        </p:tgtEl>
                                        <p:attrNameLst>
                                          <p:attrName>style.visibility</p:attrName>
                                        </p:attrNameLst>
                                      </p:cBhvr>
                                      <p:to>
                                        <p:strVal val="visible"/>
                                      </p:to>
                                    </p:set>
                                    <p:anim calcmode="lin" valueType="num">
                                      <p:cBhvr>
                                        <p:cTn id="7" dur="1000" fill="hold"/>
                                        <p:tgtEl>
                                          <p:spTgt spid="660482"/>
                                        </p:tgtEl>
                                        <p:attrNameLst>
                                          <p:attrName>ppt_w</p:attrName>
                                        </p:attrNameLst>
                                      </p:cBhvr>
                                      <p:tavLst>
                                        <p:tav tm="0">
                                          <p:val>
                                            <p:strVal val="#ppt_w*0.70"/>
                                          </p:val>
                                        </p:tav>
                                        <p:tav tm="100000">
                                          <p:val>
                                            <p:strVal val="#ppt_w"/>
                                          </p:val>
                                        </p:tav>
                                      </p:tavLst>
                                    </p:anim>
                                    <p:anim calcmode="lin" valueType="num">
                                      <p:cBhvr>
                                        <p:cTn id="8" dur="1000" fill="hold"/>
                                        <p:tgtEl>
                                          <p:spTgt spid="660482"/>
                                        </p:tgtEl>
                                        <p:attrNameLst>
                                          <p:attrName>ppt_h</p:attrName>
                                        </p:attrNameLst>
                                      </p:cBhvr>
                                      <p:tavLst>
                                        <p:tav tm="0">
                                          <p:val>
                                            <p:strVal val="#ppt_h"/>
                                          </p:val>
                                        </p:tav>
                                        <p:tav tm="100000">
                                          <p:val>
                                            <p:strVal val="#ppt_h"/>
                                          </p:val>
                                        </p:tav>
                                      </p:tavLst>
                                    </p:anim>
                                    <p:animEffect transition="in" filter="fade">
                                      <p:cBhvr>
                                        <p:cTn id="9" dur="1000"/>
                                        <p:tgtEl>
                                          <p:spTgt spid="66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04813"/>
            <a:ext cx="2287587" cy="698500"/>
          </a:xfrm>
          <a:prstGeom prst="rect">
            <a:avLst/>
          </a:prstGeom>
          <a:noFill/>
          <a:extLst>
            <a:ext uri="{909E8E84-426E-40DD-AFC4-6F175D3DCCD1}">
              <a14:hiddenFill xmlns:a14="http://schemas.microsoft.com/office/drawing/2010/main">
                <a:solidFill>
                  <a:srgbClr val="FFFFFF"/>
                </a:solidFill>
              </a14:hiddenFill>
            </a:ext>
          </a:extLst>
        </p:spPr>
      </p:pic>
      <p:pic>
        <p:nvPicPr>
          <p:cNvPr id="66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5538"/>
            <a:ext cx="8497888" cy="1525587"/>
          </a:xfrm>
          <a:prstGeom prst="rect">
            <a:avLst/>
          </a:prstGeom>
          <a:noFill/>
          <a:extLst>
            <a:ext uri="{909E8E84-426E-40DD-AFC4-6F175D3DCCD1}">
              <a14:hiddenFill xmlns:a14="http://schemas.microsoft.com/office/drawing/2010/main">
                <a:solidFill>
                  <a:srgbClr val="FFFFFF"/>
                </a:solidFill>
              </a14:hiddenFill>
            </a:ext>
          </a:extLst>
        </p:spPr>
      </p:pic>
      <p:pic>
        <p:nvPicPr>
          <p:cNvPr id="66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52725"/>
            <a:ext cx="84978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66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789363"/>
            <a:ext cx="8108950"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2530"/>
                                        </p:tgtEl>
                                        <p:attrNameLst>
                                          <p:attrName>style.visibility</p:attrName>
                                        </p:attrNameLst>
                                      </p:cBhvr>
                                      <p:to>
                                        <p:strVal val="visible"/>
                                      </p:to>
                                    </p:set>
                                    <p:animEffect transition="in" filter="box(in)">
                                      <p:cBhvr>
                                        <p:cTn id="7" dur="500"/>
                                        <p:tgtEl>
                                          <p:spTgt spid="66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62531"/>
                                        </p:tgtEl>
                                        <p:attrNameLst>
                                          <p:attrName>style.visibility</p:attrName>
                                        </p:attrNameLst>
                                      </p:cBhvr>
                                      <p:to>
                                        <p:strVal val="visible"/>
                                      </p:to>
                                    </p:set>
                                    <p:animEffect transition="in" filter="barn(inHorizontal)">
                                      <p:cBhvr>
                                        <p:cTn id="12" dur="500"/>
                                        <p:tgtEl>
                                          <p:spTgt spid="6625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662532"/>
                                        </p:tgtEl>
                                        <p:attrNameLst>
                                          <p:attrName>style.visibility</p:attrName>
                                        </p:attrNameLst>
                                      </p:cBhvr>
                                      <p:to>
                                        <p:strVal val="visible"/>
                                      </p:to>
                                    </p:set>
                                    <p:animEffect transition="in" filter="strips(downLeft)">
                                      <p:cBhvr>
                                        <p:cTn id="17" dur="500"/>
                                        <p:tgtEl>
                                          <p:spTgt spid="6625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62533"/>
                                        </p:tgtEl>
                                        <p:attrNameLst>
                                          <p:attrName>style.visibility</p:attrName>
                                        </p:attrNameLst>
                                      </p:cBhvr>
                                      <p:to>
                                        <p:strVal val="visible"/>
                                      </p:to>
                                    </p:set>
                                    <p:animEffect transition="in" filter="strips(downLeft)">
                                      <p:cBhvr>
                                        <p:cTn id="22" dur="500"/>
                                        <p:tgtEl>
                                          <p:spTgt spid="66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620713"/>
            <a:ext cx="3384550" cy="796925"/>
          </a:xfrm>
          <a:prstGeom prst="rect">
            <a:avLst/>
          </a:prstGeom>
          <a:noFill/>
          <a:extLst>
            <a:ext uri="{909E8E84-426E-40DD-AFC4-6F175D3DCCD1}">
              <a14:hiddenFill xmlns:a14="http://schemas.microsoft.com/office/drawing/2010/main">
                <a:solidFill>
                  <a:srgbClr val="FFFFFF"/>
                </a:solidFill>
              </a14:hiddenFill>
            </a:ext>
          </a:extLst>
        </p:spPr>
      </p:pic>
      <p:pic>
        <p:nvPicPr>
          <p:cNvPr id="66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8351837" cy="5513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4578"/>
                                        </p:tgtEl>
                                        <p:attrNameLst>
                                          <p:attrName>style.visibility</p:attrName>
                                        </p:attrNameLst>
                                      </p:cBhvr>
                                      <p:to>
                                        <p:strVal val="visible"/>
                                      </p:to>
                                    </p:set>
                                    <p:animEffect transition="in" filter="box(in)">
                                      <p:cBhvr>
                                        <p:cTn id="7" dur="500"/>
                                        <p:tgtEl>
                                          <p:spTgt spid="66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4579"/>
                                        </p:tgtEl>
                                        <p:attrNameLst>
                                          <p:attrName>style.visibility</p:attrName>
                                        </p:attrNameLst>
                                      </p:cBhvr>
                                      <p:to>
                                        <p:strVal val="visible"/>
                                      </p:to>
                                    </p:set>
                                    <p:anim calcmode="lin" valueType="num">
                                      <p:cBhvr additive="base">
                                        <p:cTn id="12" dur="500" fill="hold"/>
                                        <p:tgtEl>
                                          <p:spTgt spid="664579"/>
                                        </p:tgtEl>
                                        <p:attrNameLst>
                                          <p:attrName>ppt_x</p:attrName>
                                        </p:attrNameLst>
                                      </p:cBhvr>
                                      <p:tavLst>
                                        <p:tav tm="0">
                                          <p:val>
                                            <p:strVal val="#ppt_x"/>
                                          </p:val>
                                        </p:tav>
                                        <p:tav tm="100000">
                                          <p:val>
                                            <p:strVal val="#ppt_x"/>
                                          </p:val>
                                        </p:tav>
                                      </p:tavLst>
                                    </p:anim>
                                    <p:anim calcmode="lin" valueType="num">
                                      <p:cBhvr additive="base">
                                        <p:cTn id="13" dur="500" fill="hold"/>
                                        <p:tgtEl>
                                          <p:spTgt spid="66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WordArt 4"/>
          <p:cNvSpPr>
            <a:spLocks noChangeArrowheads="1" noChangeShapeType="1" noTextEdit="1"/>
          </p:cNvSpPr>
          <p:nvPr/>
        </p:nvSpPr>
        <p:spPr bwMode="auto">
          <a:xfrm>
            <a:off x="5795963" y="333375"/>
            <a:ext cx="3105150"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6- انحراف چارکی</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graphicFrame>
        <p:nvGraphicFramePr>
          <p:cNvPr id="69637" name="Object 5"/>
          <p:cNvGraphicFramePr>
            <a:graphicFrameLocks noChangeAspect="1"/>
          </p:cNvGraphicFramePr>
          <p:nvPr/>
        </p:nvGraphicFramePr>
        <p:xfrm>
          <a:off x="250825" y="1196975"/>
          <a:ext cx="3203575" cy="1398588"/>
        </p:xfrm>
        <a:graphic>
          <a:graphicData uri="http://schemas.openxmlformats.org/presentationml/2006/ole">
            <mc:AlternateContent xmlns:mc="http://schemas.openxmlformats.org/markup-compatibility/2006">
              <mc:Choice xmlns:v="urn:schemas-microsoft-com:vml" Requires="v">
                <p:oleObj spid="_x0000_s69642" name="Equation" r:id="rId3" imgW="952087" imgH="406224" progId="Equation.3">
                  <p:embed/>
                </p:oleObj>
              </mc:Choice>
              <mc:Fallback>
                <p:oleObj name="Equation" r:id="rId3" imgW="952087" imgH="406224"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3203575" cy="1398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8" name="WordArt 6"/>
          <p:cNvSpPr>
            <a:spLocks noChangeArrowheads="1" noChangeShapeType="1" noTextEdit="1"/>
          </p:cNvSpPr>
          <p:nvPr/>
        </p:nvSpPr>
        <p:spPr bwMode="auto">
          <a:xfrm>
            <a:off x="5508625" y="2924175"/>
            <a:ext cx="3171825" cy="619125"/>
          </a:xfrm>
          <a:prstGeom prst="rect">
            <a:avLst/>
          </a:prstGeom>
        </p:spPr>
        <p:txBody>
          <a:bodyPr wrap="none" fromWordArt="1">
            <a:prstTxWarp prst="textPlain">
              <a:avLst>
                <a:gd name="adj" fmla="val 50000"/>
              </a:avLst>
            </a:prstTxWarp>
          </a:bodyPr>
          <a:lstStyle/>
          <a:p>
            <a:pPr algn="ctr"/>
            <a:r>
              <a:rPr lang="fa-IR" sz="28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rPr>
              <a:t>ويژگيهاي انحراف چاركي: </a:t>
            </a:r>
            <a:endParaRPr lang="en-US" sz="28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endParaRPr>
          </a:p>
        </p:txBody>
      </p:sp>
      <p:sp>
        <p:nvSpPr>
          <p:cNvPr id="69639" name="Text Box 7"/>
          <p:cNvSpPr txBox="1">
            <a:spLocks noChangeArrowheads="1"/>
          </p:cNvSpPr>
          <p:nvPr/>
        </p:nvSpPr>
        <p:spPr bwMode="auto">
          <a:xfrm>
            <a:off x="0" y="3860800"/>
            <a:ext cx="8748713"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800">
                <a:solidFill>
                  <a:srgbClr val="000000"/>
                </a:solidFill>
                <a:latin typeface="Tahoma" panose="020B0604030504040204" pitchFamily="34" charset="0"/>
                <a:cs typeface="B Nazanin" panose="00000400000000000000" pitchFamily="2" charset="-78"/>
              </a:rPr>
              <a:t>1- اين شاخص چون ميزان پراكندگي در اطراف مركز توزيع را نشان مي دهد از شاخص دامنه با ثبات تر است.</a:t>
            </a:r>
          </a:p>
          <a:p>
            <a:r>
              <a:rPr lang="fa-IR" altLang="en-US" sz="2800">
                <a:solidFill>
                  <a:srgbClr val="000000"/>
                </a:solidFill>
                <a:latin typeface="Tahoma" panose="020B0604030504040204" pitchFamily="34" charset="0"/>
                <a:cs typeface="B Nazanin" panose="00000400000000000000" pitchFamily="2" charset="-78"/>
              </a:rPr>
              <a:t>2- اين شاخص چون شامل 25% از مشاهدات كوچك و بزرگ نيست تحت تأثير داده هاي پرت قرار نمي گيرد.</a:t>
            </a:r>
          </a:p>
          <a:p>
            <a:r>
              <a:rPr lang="fa-IR" altLang="en-US" sz="2800">
                <a:solidFill>
                  <a:srgbClr val="000000"/>
                </a:solidFill>
                <a:latin typeface="Tahoma" panose="020B0604030504040204" pitchFamily="34" charset="0"/>
                <a:cs typeface="B Nazanin" panose="00000400000000000000" pitchFamily="2" charset="-78"/>
              </a:rPr>
              <a:t>3- اين شاخص براي داده هاي كلاس بندي نيز قابل محاسبه است</a:t>
            </a:r>
            <a:r>
              <a:rPr lang="en-US" altLang="en-US" sz="2800">
                <a:solidFill>
                  <a:srgbClr val="000000"/>
                </a:solidFill>
                <a:latin typeface="Tahoma" panose="020B0604030504040204" pitchFamily="34" charset="0"/>
                <a:cs typeface="B Nazanin" panose="00000400000000000000" pitchFamily="2" charset="-78"/>
              </a:rPr>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linds(horizontal)">
                                      <p:cBhvr>
                                        <p:cTn id="7" dur="5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dissolve">
                                      <p:cBhvr>
                                        <p:cTn id="12" dur="500"/>
                                        <p:tgtEl>
                                          <p:spTgt spid="69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9638"/>
                                        </p:tgtEl>
                                        <p:attrNameLst>
                                          <p:attrName>style.visibility</p:attrName>
                                        </p:attrNameLst>
                                      </p:cBhvr>
                                      <p:to>
                                        <p:strVal val="visible"/>
                                      </p:to>
                                    </p:set>
                                    <p:anim to="" calcmode="lin" valueType="num">
                                      <p:cBhvr>
                                        <p:cTn id="17" dur="1" fill="hold"/>
                                        <p:tgtEl>
                                          <p:spTgt spid="6963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9639"/>
                                        </p:tgtEl>
                                        <p:attrNameLst>
                                          <p:attrName>style.visibility</p:attrName>
                                        </p:attrNameLst>
                                      </p:cBhvr>
                                      <p:to>
                                        <p:strVal val="visible"/>
                                      </p:to>
                                    </p:set>
                                    <p:anim to="" calcmode="lin" valueType="num">
                                      <p:cBhvr>
                                        <p:cTn id="22" dur="1" fill="hold"/>
                                        <p:tgtEl>
                                          <p:spTgt spid="696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42938"/>
            <a:ext cx="8159750" cy="5881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66626"/>
                                        </p:tgtEl>
                                        <p:attrNameLst>
                                          <p:attrName>style.visibility</p:attrName>
                                        </p:attrNameLst>
                                      </p:cBhvr>
                                      <p:to>
                                        <p:strVal val="visible"/>
                                      </p:to>
                                    </p:set>
                                    <p:animEffect transition="in" filter="diamond(in)">
                                      <p:cBhvr>
                                        <p:cTn id="7" dur="2000"/>
                                        <p:tgtEl>
                                          <p:spTgt spid="66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920037" cy="5451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8674"/>
                                        </p:tgtEl>
                                        <p:attrNameLst>
                                          <p:attrName>style.visibility</p:attrName>
                                        </p:attrNameLst>
                                      </p:cBhvr>
                                      <p:to>
                                        <p:strVal val="visible"/>
                                      </p:to>
                                    </p:set>
                                    <p:animEffect transition="in" filter="checkerboard(across)">
                                      <p:cBhvr>
                                        <p:cTn id="7" dur="500"/>
                                        <p:tgtEl>
                                          <p:spTgt spid="66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49275"/>
            <a:ext cx="7227887" cy="1704975"/>
          </a:xfrm>
          <a:prstGeom prst="rect">
            <a:avLst/>
          </a:prstGeom>
          <a:noFill/>
          <a:extLst>
            <a:ext uri="{909E8E84-426E-40DD-AFC4-6F175D3DCCD1}">
              <a14:hiddenFill xmlns:a14="http://schemas.microsoft.com/office/drawing/2010/main">
                <a:solidFill>
                  <a:srgbClr val="FFFFFF"/>
                </a:solidFill>
              </a14:hiddenFill>
            </a:ext>
          </a:extLst>
        </p:spPr>
      </p:pic>
      <p:pic>
        <p:nvPicPr>
          <p:cNvPr id="67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420938"/>
            <a:ext cx="3840163" cy="808037"/>
          </a:xfrm>
          <a:prstGeom prst="rect">
            <a:avLst/>
          </a:prstGeom>
          <a:noFill/>
          <a:extLst>
            <a:ext uri="{909E8E84-426E-40DD-AFC4-6F175D3DCCD1}">
              <a14:hiddenFill xmlns:a14="http://schemas.microsoft.com/office/drawing/2010/main">
                <a:solidFill>
                  <a:srgbClr val="FFFFFF"/>
                </a:solidFill>
              </a14:hiddenFill>
            </a:ext>
          </a:extLst>
        </p:spPr>
      </p:pic>
      <p:pic>
        <p:nvPicPr>
          <p:cNvPr id="67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357563"/>
            <a:ext cx="8496300" cy="3055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70722"/>
                                        </p:tgtEl>
                                        <p:attrNameLst>
                                          <p:attrName>style.visibility</p:attrName>
                                        </p:attrNameLst>
                                      </p:cBhvr>
                                      <p:to>
                                        <p:strVal val="visible"/>
                                      </p:to>
                                    </p:set>
                                    <p:animEffect transition="in" filter="box(in)">
                                      <p:cBhvr>
                                        <p:cTn id="7" dur="500"/>
                                        <p:tgtEl>
                                          <p:spTgt spid="67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670723"/>
                                        </p:tgtEl>
                                        <p:attrNameLst>
                                          <p:attrName>style.visibility</p:attrName>
                                        </p:attrNameLst>
                                      </p:cBhvr>
                                      <p:to>
                                        <p:strVal val="visible"/>
                                      </p:to>
                                    </p:set>
                                    <p:animEffect transition="in" filter="barn(inHorizontal)">
                                      <p:cBhvr>
                                        <p:cTn id="12" dur="500"/>
                                        <p:tgtEl>
                                          <p:spTgt spid="670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670724"/>
                                        </p:tgtEl>
                                        <p:attrNameLst>
                                          <p:attrName>style.visibility</p:attrName>
                                        </p:attrNameLst>
                                      </p:cBhvr>
                                      <p:to>
                                        <p:strVal val="visible"/>
                                      </p:to>
                                    </p:set>
                                    <p:animEffect transition="in" filter="strips(downLeft)">
                                      <p:cBhvr>
                                        <p:cTn id="17" dur="500"/>
                                        <p:tgtEl>
                                          <p:spTgt spid="67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6250"/>
            <a:ext cx="8353425" cy="3319463"/>
          </a:xfrm>
          <a:prstGeom prst="rect">
            <a:avLst/>
          </a:prstGeom>
          <a:noFill/>
          <a:extLst>
            <a:ext uri="{909E8E84-426E-40DD-AFC4-6F175D3DCCD1}">
              <a14:hiddenFill xmlns:a14="http://schemas.microsoft.com/office/drawing/2010/main">
                <a:solidFill>
                  <a:srgbClr val="FFFFFF"/>
                </a:solidFill>
              </a14:hiddenFill>
            </a:ext>
          </a:extLst>
        </p:spPr>
      </p:pic>
      <p:pic>
        <p:nvPicPr>
          <p:cNvPr id="67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16338"/>
            <a:ext cx="8569325" cy="256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72770"/>
                                        </p:tgtEl>
                                        <p:attrNameLst>
                                          <p:attrName>style.visibility</p:attrName>
                                        </p:attrNameLst>
                                      </p:cBhvr>
                                      <p:to>
                                        <p:strVal val="visible"/>
                                      </p:to>
                                    </p:set>
                                    <p:animEffect transition="in" filter="diamond(in)">
                                      <p:cBhvr>
                                        <p:cTn id="7" dur="2000"/>
                                        <p:tgtEl>
                                          <p:spTgt spid="67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72771"/>
                                        </p:tgtEl>
                                        <p:attrNameLst>
                                          <p:attrName>style.visibility</p:attrName>
                                        </p:attrNameLst>
                                      </p:cBhvr>
                                      <p:to>
                                        <p:strVal val="visible"/>
                                      </p:to>
                                    </p:set>
                                    <p:animEffect transition="in" filter="blinds(horizontal)">
                                      <p:cBhvr>
                                        <p:cTn id="12" dur="500"/>
                                        <p:tgtEl>
                                          <p:spTgt spid="67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6250"/>
            <a:ext cx="8424862" cy="559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74818"/>
                                        </p:tgtEl>
                                        <p:attrNameLst>
                                          <p:attrName>style.visibility</p:attrName>
                                        </p:attrNameLst>
                                      </p:cBhvr>
                                      <p:to>
                                        <p:strVal val="visible"/>
                                      </p:to>
                                    </p:set>
                                    <p:anim calcmode="lin" valueType="num">
                                      <p:cBhvr>
                                        <p:cTn id="7" dur="1000" fill="hold"/>
                                        <p:tgtEl>
                                          <p:spTgt spid="674818"/>
                                        </p:tgtEl>
                                        <p:attrNameLst>
                                          <p:attrName>ppt_w</p:attrName>
                                        </p:attrNameLst>
                                      </p:cBhvr>
                                      <p:tavLst>
                                        <p:tav tm="0">
                                          <p:val>
                                            <p:strVal val="#ppt_w*0.70"/>
                                          </p:val>
                                        </p:tav>
                                        <p:tav tm="100000">
                                          <p:val>
                                            <p:strVal val="#ppt_w"/>
                                          </p:val>
                                        </p:tav>
                                      </p:tavLst>
                                    </p:anim>
                                    <p:anim calcmode="lin" valueType="num">
                                      <p:cBhvr>
                                        <p:cTn id="8" dur="1000" fill="hold"/>
                                        <p:tgtEl>
                                          <p:spTgt spid="674818"/>
                                        </p:tgtEl>
                                        <p:attrNameLst>
                                          <p:attrName>ppt_h</p:attrName>
                                        </p:attrNameLst>
                                      </p:cBhvr>
                                      <p:tavLst>
                                        <p:tav tm="0">
                                          <p:val>
                                            <p:strVal val="#ppt_h"/>
                                          </p:val>
                                        </p:tav>
                                        <p:tav tm="100000">
                                          <p:val>
                                            <p:strVal val="#ppt_h"/>
                                          </p:val>
                                        </p:tav>
                                      </p:tavLst>
                                    </p:anim>
                                    <p:animEffect transition="in" filter="fade">
                                      <p:cBhvr>
                                        <p:cTn id="9" dur="1000"/>
                                        <p:tgtEl>
                                          <p:spTgt spid="67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8353425" cy="468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76866"/>
                                        </p:tgtEl>
                                        <p:attrNameLst>
                                          <p:attrName>style.visibility</p:attrName>
                                        </p:attrNameLst>
                                      </p:cBhvr>
                                      <p:to>
                                        <p:strVal val="visible"/>
                                      </p:to>
                                    </p:set>
                                    <p:animEffect transition="in" filter="box(in)">
                                      <p:cBhvr>
                                        <p:cTn id="7" dur="500"/>
                                        <p:tgtEl>
                                          <p:spTgt spid="67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8280400" cy="4202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8914"/>
                                        </p:tgtEl>
                                        <p:attrNameLst>
                                          <p:attrName>style.visibility</p:attrName>
                                        </p:attrNameLst>
                                      </p:cBhvr>
                                      <p:to>
                                        <p:strVal val="visible"/>
                                      </p:to>
                                    </p:set>
                                    <p:anim calcmode="lin" valueType="num">
                                      <p:cBhvr additive="base">
                                        <p:cTn id="7" dur="500" fill="hold"/>
                                        <p:tgtEl>
                                          <p:spTgt spid="678914"/>
                                        </p:tgtEl>
                                        <p:attrNameLst>
                                          <p:attrName>ppt_x</p:attrName>
                                        </p:attrNameLst>
                                      </p:cBhvr>
                                      <p:tavLst>
                                        <p:tav tm="0">
                                          <p:val>
                                            <p:strVal val="#ppt_x"/>
                                          </p:val>
                                        </p:tav>
                                        <p:tav tm="100000">
                                          <p:val>
                                            <p:strVal val="#ppt_x"/>
                                          </p:val>
                                        </p:tav>
                                      </p:tavLst>
                                    </p:anim>
                                    <p:anim calcmode="lin" valueType="num">
                                      <p:cBhvr additive="base">
                                        <p:cTn id="8" dur="500" fill="hold"/>
                                        <p:tgtEl>
                                          <p:spTgt spid="67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654050"/>
            <a:ext cx="6769100" cy="537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barn(inHorizontal)">
                                      <p:cBhvr>
                                        <p:cTn id="7" dur="500"/>
                                        <p:tgtEl>
                                          <p:spTgt spid="68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8280400" cy="5210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83010"/>
                                        </p:tgtEl>
                                        <p:attrNameLst>
                                          <p:attrName>style.visibility</p:attrName>
                                        </p:attrNameLst>
                                      </p:cBhvr>
                                      <p:to>
                                        <p:strVal val="visible"/>
                                      </p:to>
                                    </p:set>
                                    <p:animEffect transition="in" filter="strips(downLeft)">
                                      <p:cBhvr>
                                        <p:cTn id="7" dur="500"/>
                                        <p:tgtEl>
                                          <p:spTgt spid="68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8569325" cy="419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85058"/>
                                        </p:tgtEl>
                                        <p:attrNameLst>
                                          <p:attrName>style.visibility</p:attrName>
                                        </p:attrNameLst>
                                      </p:cBhvr>
                                      <p:to>
                                        <p:strVal val="visible"/>
                                      </p:to>
                                    </p:set>
                                    <p:animEffect transition="in" filter="barn(inHorizontal)">
                                      <p:cBhvr>
                                        <p:cTn id="7" dur="500"/>
                                        <p:tgtEl>
                                          <p:spTgt spid="68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WordArt 4"/>
          <p:cNvSpPr>
            <a:spLocks noChangeArrowheads="1" noChangeShapeType="1" noTextEdit="1"/>
          </p:cNvSpPr>
          <p:nvPr/>
        </p:nvSpPr>
        <p:spPr bwMode="auto">
          <a:xfrm>
            <a:off x="6732588" y="333375"/>
            <a:ext cx="216217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7- گشتاورها</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70662" name="Rectangle 6"/>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0661" name="Object 5"/>
          <p:cNvGraphicFramePr>
            <a:graphicFrameLocks noChangeAspect="1"/>
          </p:cNvGraphicFramePr>
          <p:nvPr/>
        </p:nvGraphicFramePr>
        <p:xfrm>
          <a:off x="250825" y="765175"/>
          <a:ext cx="4249738" cy="923925"/>
        </p:xfrm>
        <a:graphic>
          <a:graphicData uri="http://schemas.openxmlformats.org/presentationml/2006/ole">
            <mc:AlternateContent xmlns:mc="http://schemas.openxmlformats.org/markup-compatibility/2006">
              <mc:Choice xmlns:v="urn:schemas-microsoft-com:vml" Requires="v">
                <p:oleObj spid="_x0000_s70679" name="Equation" r:id="rId3" imgW="2006600" imgH="431800" progId="Equation.3">
                  <p:embed/>
                </p:oleObj>
              </mc:Choice>
              <mc:Fallback>
                <p:oleObj name="Equation" r:id="rId3" imgW="20066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765175"/>
                        <a:ext cx="4249738"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3" name="Rectangle 7"/>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664" name="Text Box 8"/>
          <p:cNvSpPr txBox="1">
            <a:spLocks noChangeArrowheads="1"/>
          </p:cNvSpPr>
          <p:nvPr/>
        </p:nvSpPr>
        <p:spPr bwMode="auto">
          <a:xfrm>
            <a:off x="4356100" y="893763"/>
            <a:ext cx="1871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a:solidFill>
                  <a:srgbClr val="000000"/>
                </a:solidFill>
              </a:rPr>
              <a:t>1,2,…</a:t>
            </a:r>
          </a:p>
        </p:txBody>
      </p:sp>
      <p:sp>
        <p:nvSpPr>
          <p:cNvPr id="70665" name="WordArt 9"/>
          <p:cNvSpPr>
            <a:spLocks noChangeArrowheads="1" noChangeShapeType="1" noTextEdit="1"/>
          </p:cNvSpPr>
          <p:nvPr/>
        </p:nvSpPr>
        <p:spPr bwMode="auto">
          <a:xfrm>
            <a:off x="5292725" y="2276475"/>
            <a:ext cx="3543300" cy="619125"/>
          </a:xfrm>
          <a:prstGeom prst="rect">
            <a:avLst/>
          </a:prstGeom>
        </p:spPr>
        <p:txBody>
          <a:bodyPr wrap="none" fromWordArt="1">
            <a:prstTxWarp prst="textPlain">
              <a:avLst>
                <a:gd name="adj" fmla="val 50000"/>
              </a:avLst>
            </a:prstTxWarp>
          </a:bodyPr>
          <a:lstStyle/>
          <a:p>
            <a:pPr algn="ctr"/>
            <a:r>
              <a:rPr lang="fa-IR" sz="28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rPr>
              <a:t>ويژگيهاي گشتاورهاي مركزي:</a:t>
            </a:r>
            <a:endParaRPr lang="en-US" sz="2800" kern="10">
              <a:ln w="9525">
                <a:solidFill>
                  <a:schemeClr val="bg2"/>
                </a:solidFill>
                <a:round/>
                <a:headEnd/>
                <a:tailEnd/>
              </a:ln>
              <a:solidFill>
                <a:srgbClr val="000000"/>
              </a:solidFill>
              <a:effectLst>
                <a:outerShdw dist="45791" dir="2021404" algn="ctr" rotWithShape="0">
                  <a:srgbClr val="B2B2B2">
                    <a:alpha val="80000"/>
                  </a:srgbClr>
                </a:outerShdw>
              </a:effectLst>
              <a:cs typeface="B Titr" panose="00000700000000000000" pitchFamily="2" charset="-78"/>
            </a:endParaRPr>
          </a:p>
        </p:txBody>
      </p:sp>
      <p:sp>
        <p:nvSpPr>
          <p:cNvPr id="70666" name="Text Box 10"/>
          <p:cNvSpPr txBox="1">
            <a:spLocks noChangeArrowheads="1"/>
          </p:cNvSpPr>
          <p:nvPr/>
        </p:nvSpPr>
        <p:spPr bwMode="auto">
          <a:xfrm>
            <a:off x="0" y="3068638"/>
            <a:ext cx="91440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800">
                <a:solidFill>
                  <a:srgbClr val="000000"/>
                </a:solidFill>
                <a:latin typeface="Tahoma" panose="020B0604030504040204" pitchFamily="34" charset="0"/>
                <a:cs typeface="B Nazanin" panose="00000400000000000000" pitchFamily="2" charset="-78"/>
              </a:rPr>
              <a:t>1-</a:t>
            </a:r>
            <a:r>
              <a:rPr lang="en-US" altLang="en-US" sz="2800">
                <a:solidFill>
                  <a:srgbClr val="000000"/>
                </a:solidFill>
                <a:latin typeface="Tahoma" panose="020B0604030504040204" pitchFamily="34" charset="0"/>
                <a:cs typeface="B Nazanin" panose="00000400000000000000" pitchFamily="2" charset="-78"/>
              </a:rPr>
              <a:t>m</a:t>
            </a:r>
            <a:r>
              <a:rPr lang="en-US" altLang="en-US" sz="2800" baseline="-25000">
                <a:solidFill>
                  <a:srgbClr val="000000"/>
                </a:solidFill>
                <a:latin typeface="Tahoma" panose="020B0604030504040204" pitchFamily="34" charset="0"/>
                <a:cs typeface="B Nazanin" panose="00000400000000000000" pitchFamily="2" charset="-78"/>
              </a:rPr>
              <a:t>1</a:t>
            </a:r>
            <a:r>
              <a:rPr lang="en-US" altLang="en-US" sz="2800">
                <a:solidFill>
                  <a:srgbClr val="000000"/>
                </a:solidFill>
                <a:latin typeface="Tahoma" panose="020B0604030504040204" pitchFamily="34" charset="0"/>
                <a:cs typeface="B Nazanin" panose="00000400000000000000" pitchFamily="2" charset="-78"/>
              </a:rPr>
              <a:t>=0   ,  r=1   </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2- </a:t>
            </a:r>
            <a:r>
              <a:rPr lang="en-US" altLang="en-US" sz="2800">
                <a:solidFill>
                  <a:srgbClr val="000000"/>
                </a:solidFill>
                <a:latin typeface="Tahoma" panose="020B0604030504040204" pitchFamily="34" charset="0"/>
                <a:cs typeface="B Nazanin" panose="00000400000000000000" pitchFamily="2" charset="-78"/>
              </a:rPr>
              <a:t>r=2  </a:t>
            </a:r>
          </a:p>
          <a:p>
            <a:pPr>
              <a:spcBef>
                <a:spcPct val="50000"/>
              </a:spcBef>
            </a:pPr>
            <a:r>
              <a:rPr lang="fa-IR" altLang="en-US" sz="2800">
                <a:solidFill>
                  <a:srgbClr val="000000"/>
                </a:solidFill>
                <a:latin typeface="Tahoma" panose="020B0604030504040204" pitchFamily="34" charset="0"/>
                <a:cs typeface="B Nazanin" panose="00000400000000000000" pitchFamily="2" charset="-78"/>
              </a:rPr>
              <a:t>3- تغيير در مبدأ يا اضافه و كم كردن مقدار ثابت به مشاهدات تغييري در</a:t>
            </a:r>
            <a:r>
              <a:rPr lang="en-US" altLang="en-US" sz="2800">
                <a:solidFill>
                  <a:srgbClr val="000000"/>
                </a:solidFill>
                <a:latin typeface="Tahoma" panose="020B0604030504040204" pitchFamily="34" charset="0"/>
                <a:cs typeface="B Nazanin" panose="00000400000000000000" pitchFamily="2" charset="-78"/>
              </a:rPr>
              <a:t>m</a:t>
            </a:r>
            <a:r>
              <a:rPr lang="en-US" altLang="en-US" sz="2800" baseline="-25000">
                <a:solidFill>
                  <a:srgbClr val="000000"/>
                </a:solidFill>
                <a:latin typeface="Tahoma" panose="020B0604030504040204" pitchFamily="34" charset="0"/>
                <a:cs typeface="B Nazanin" panose="00000400000000000000" pitchFamily="2" charset="-78"/>
              </a:rPr>
              <a:t>r </a:t>
            </a:r>
            <a:r>
              <a:rPr lang="fa-IR" altLang="en-US" sz="2800" baseline="-25000">
                <a:solidFill>
                  <a:srgbClr val="000000"/>
                </a:solidFill>
                <a:latin typeface="Tahoma" panose="020B0604030504040204" pitchFamily="34" charset="0"/>
                <a:cs typeface="B Nazanin" panose="00000400000000000000" pitchFamily="2" charset="-78"/>
              </a:rPr>
              <a:t> </a:t>
            </a:r>
            <a:r>
              <a:rPr lang="fa-IR" altLang="en-US" sz="2800">
                <a:solidFill>
                  <a:srgbClr val="000000"/>
                </a:solidFill>
                <a:latin typeface="Tahoma" panose="020B0604030504040204" pitchFamily="34" charset="0"/>
                <a:cs typeface="B Nazanin" panose="00000400000000000000" pitchFamily="2" charset="-78"/>
              </a:rPr>
              <a:t>ندارد</a:t>
            </a:r>
            <a:r>
              <a:rPr lang="en-US" altLang="en-US" sz="2800">
                <a:solidFill>
                  <a:srgbClr val="000000"/>
                </a:solidFill>
                <a:latin typeface="Tahoma" panose="020B0604030504040204" pitchFamily="34" charset="0"/>
                <a:cs typeface="B Nazanin" panose="00000400000000000000" pitchFamily="2" charset="-78"/>
              </a:rPr>
              <a:t> </a:t>
            </a:r>
            <a:endParaRPr lang="fa-IR" altLang="en-US" sz="2800">
              <a:solidFill>
                <a:srgbClr val="000000"/>
              </a:solidFill>
              <a:latin typeface="Tahoma" panose="020B0604030504040204" pitchFamily="34" charset="0"/>
              <a:cs typeface="B Nazanin" panose="00000400000000000000" pitchFamily="2" charset="-78"/>
            </a:endParaRPr>
          </a:p>
          <a:p>
            <a:pPr>
              <a:spcBef>
                <a:spcPct val="50000"/>
              </a:spcBef>
            </a:pPr>
            <a:r>
              <a:rPr lang="fa-IR" altLang="en-US" sz="2800">
                <a:solidFill>
                  <a:srgbClr val="000000"/>
                </a:solidFill>
                <a:latin typeface="Tahoma" panose="020B0604030504040204" pitchFamily="34" charset="0"/>
                <a:cs typeface="B Nazanin" panose="00000400000000000000" pitchFamily="2" charset="-78"/>
              </a:rPr>
              <a:t>4-باتغيير در مقياس يا ضرب و تقسيم كردن مقدار ثابت در مشاهدات، </a:t>
            </a:r>
            <a:r>
              <a:rPr lang="en-US" altLang="en-US" sz="2800">
                <a:solidFill>
                  <a:srgbClr val="000000"/>
                </a:solidFill>
                <a:latin typeface="Tahoma" panose="020B0604030504040204" pitchFamily="34" charset="0"/>
                <a:cs typeface="B Nazanin" panose="00000400000000000000" pitchFamily="2" charset="-78"/>
              </a:rPr>
              <a:t>m</a:t>
            </a:r>
            <a:r>
              <a:rPr lang="en-US" altLang="en-US" sz="2800" baseline="-25000">
                <a:solidFill>
                  <a:srgbClr val="000000"/>
                </a:solidFill>
                <a:latin typeface="Tahoma" panose="020B0604030504040204" pitchFamily="34" charset="0"/>
                <a:cs typeface="B Nazanin" panose="00000400000000000000" pitchFamily="2" charset="-78"/>
              </a:rPr>
              <a:t>r</a:t>
            </a:r>
            <a:r>
              <a:rPr lang="fa-IR" altLang="en-US" sz="2800">
                <a:solidFill>
                  <a:srgbClr val="000000"/>
                </a:solidFill>
                <a:latin typeface="Tahoma" panose="020B0604030504040204" pitchFamily="34" charset="0"/>
                <a:cs typeface="B Nazanin" panose="00000400000000000000" pitchFamily="2" charset="-78"/>
              </a:rPr>
              <a:t> در توان</a:t>
            </a:r>
            <a:r>
              <a:rPr lang="en-US" altLang="en-US" sz="2800">
                <a:solidFill>
                  <a:srgbClr val="000000"/>
                </a:solidFill>
                <a:latin typeface="Tahoma" panose="020B0604030504040204" pitchFamily="34" charset="0"/>
                <a:cs typeface="B Nazanin" panose="00000400000000000000" pitchFamily="2" charset="-78"/>
              </a:rPr>
              <a:t>r</a:t>
            </a:r>
            <a:r>
              <a:rPr lang="fa-IR" altLang="en-US" sz="2800">
                <a:solidFill>
                  <a:srgbClr val="000000"/>
                </a:solidFill>
                <a:latin typeface="Tahoma" panose="020B0604030504040204" pitchFamily="34" charset="0"/>
                <a:cs typeface="B Nazanin" panose="00000400000000000000" pitchFamily="2" charset="-78"/>
              </a:rPr>
              <a:t> ام مقدار ثابت ضرب يا تقسيم مي شود</a:t>
            </a:r>
            <a:r>
              <a:rPr lang="en-US" altLang="en-US" sz="2800">
                <a:solidFill>
                  <a:srgbClr val="000000"/>
                </a:solidFill>
                <a:latin typeface="Tahoma" panose="020B0604030504040204" pitchFamily="34" charset="0"/>
                <a:cs typeface="B Nazanin" panose="00000400000000000000" pitchFamily="2" charset="-78"/>
              </a:rPr>
              <a:t> </a:t>
            </a:r>
            <a:endParaRPr lang="fa-IR" altLang="en-US" sz="2800">
              <a:solidFill>
                <a:srgbClr val="000000"/>
              </a:solidFill>
              <a:latin typeface="Tahoma" panose="020B0604030504040204" pitchFamily="34" charset="0"/>
              <a:cs typeface="B Nazanin" panose="00000400000000000000" pitchFamily="2" charset="-78"/>
            </a:endParaRPr>
          </a:p>
          <a:p>
            <a:pPr>
              <a:spcBef>
                <a:spcPct val="50000"/>
              </a:spcBef>
            </a:pPr>
            <a:r>
              <a:rPr lang="fa-IR" altLang="en-US" sz="2800">
                <a:solidFill>
                  <a:srgbClr val="000000"/>
                </a:solidFill>
                <a:latin typeface="Tahoma" panose="020B0604030504040204" pitchFamily="34" charset="0"/>
                <a:cs typeface="B Nazanin" panose="00000400000000000000" pitchFamily="2" charset="-78"/>
              </a:rPr>
              <a:t>5-</a:t>
            </a:r>
            <a:endParaRPr lang="en-US" altLang="en-US" sz="2800">
              <a:solidFill>
                <a:srgbClr val="000000"/>
              </a:solidFill>
              <a:latin typeface="Tahoma" panose="020B0604030504040204" pitchFamily="34" charset="0"/>
              <a:cs typeface="B Nazanin" panose="00000400000000000000" pitchFamily="2" charset="-78"/>
            </a:endParaRPr>
          </a:p>
        </p:txBody>
      </p:sp>
      <p:sp>
        <p:nvSpPr>
          <p:cNvPr id="7066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0667" name="Object 11"/>
          <p:cNvGraphicFramePr>
            <a:graphicFrameLocks noChangeAspect="1"/>
          </p:cNvGraphicFramePr>
          <p:nvPr/>
        </p:nvGraphicFramePr>
        <p:xfrm>
          <a:off x="2822575" y="3429000"/>
          <a:ext cx="4341813" cy="1077913"/>
        </p:xfrm>
        <a:graphic>
          <a:graphicData uri="http://schemas.openxmlformats.org/presentationml/2006/ole">
            <mc:AlternateContent xmlns:mc="http://schemas.openxmlformats.org/markup-compatibility/2006">
              <mc:Choice xmlns:v="urn:schemas-microsoft-com:vml" Requires="v">
                <p:oleObj spid="_x0000_s70680" name="Equation" r:id="rId5" imgW="1497950" imgH="431613" progId="Equation.3">
                  <p:embed/>
                </p:oleObj>
              </mc:Choice>
              <mc:Fallback>
                <p:oleObj name="Equation" r:id="rId5" imgW="1497950" imgH="431613"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575" y="3429000"/>
                        <a:ext cx="4341813"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9" name="Rectangle 13"/>
          <p:cNvSpPr>
            <a:spLocks noChangeArrowheads="1"/>
          </p:cNvSpPr>
          <p:nvPr/>
        </p:nvSpPr>
        <p:spPr bwMode="auto">
          <a:xfrm>
            <a:off x="0"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671"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0670" name="Object 14"/>
          <p:cNvGraphicFramePr>
            <a:graphicFrameLocks noChangeAspect="1"/>
          </p:cNvGraphicFramePr>
          <p:nvPr/>
        </p:nvGraphicFramePr>
        <p:xfrm>
          <a:off x="5508625" y="5956300"/>
          <a:ext cx="3024188" cy="712788"/>
        </p:xfrm>
        <a:graphic>
          <a:graphicData uri="http://schemas.openxmlformats.org/presentationml/2006/ole">
            <mc:AlternateContent xmlns:mc="http://schemas.openxmlformats.org/markup-compatibility/2006">
              <mc:Choice xmlns:v="urn:schemas-microsoft-com:vml" Requires="v">
                <p:oleObj spid="_x0000_s70681" name="Equation" r:id="rId7" imgW="1143000" imgH="241300" progId="Equation.3">
                  <p:embed/>
                </p:oleObj>
              </mc:Choice>
              <mc:Fallback>
                <p:oleObj name="Equation" r:id="rId7" imgW="1143000" imgH="2413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5956300"/>
                        <a:ext cx="3024188"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ppt_w</p:attrName>
                                        </p:attrNameLst>
                                      </p:cBhvr>
                                      <p:tavLst>
                                        <p:tav tm="0">
                                          <p:val>
                                            <p:strVal val="#ppt_w*0.70"/>
                                          </p:val>
                                        </p:tav>
                                        <p:tav tm="100000">
                                          <p:val>
                                            <p:strVal val="#ppt_w"/>
                                          </p:val>
                                        </p:tav>
                                      </p:tavLst>
                                    </p:anim>
                                    <p:anim calcmode="lin" valueType="num">
                                      <p:cBhvr>
                                        <p:cTn id="8" dur="1000" fill="hold"/>
                                        <p:tgtEl>
                                          <p:spTgt spid="70660"/>
                                        </p:tgtEl>
                                        <p:attrNameLst>
                                          <p:attrName>ppt_h</p:attrName>
                                        </p:attrNameLst>
                                      </p:cBhvr>
                                      <p:tavLst>
                                        <p:tav tm="0">
                                          <p:val>
                                            <p:strVal val="#ppt_h"/>
                                          </p:val>
                                        </p:tav>
                                        <p:tav tm="100000">
                                          <p:val>
                                            <p:strVal val="#ppt_h"/>
                                          </p:val>
                                        </p:tav>
                                      </p:tavLst>
                                    </p:anim>
                                    <p:animEffect transition="in" filter="fade">
                                      <p:cBhvr>
                                        <p:cTn id="9" dur="1000"/>
                                        <p:tgtEl>
                                          <p:spTgt spid="706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70664"/>
                                        </p:tgtEl>
                                        <p:attrNameLst>
                                          <p:attrName>style.visibility</p:attrName>
                                        </p:attrNameLst>
                                      </p:cBhvr>
                                      <p:to>
                                        <p:strVal val="visible"/>
                                      </p:to>
                                    </p:set>
                                    <p:animEffect transition="in" filter="fade">
                                      <p:cBhvr>
                                        <p:cTn id="14" dur="2000"/>
                                        <p:tgtEl>
                                          <p:spTgt spid="70664"/>
                                        </p:tgtEl>
                                      </p:cBhvr>
                                    </p:animEffect>
                                    <p:anim calcmode="lin" valueType="num">
                                      <p:cBhvr>
                                        <p:cTn id="15" dur="2000" fill="hold"/>
                                        <p:tgtEl>
                                          <p:spTgt spid="70664"/>
                                        </p:tgtEl>
                                        <p:attrNameLst>
                                          <p:attrName>style.rotation</p:attrName>
                                        </p:attrNameLst>
                                      </p:cBhvr>
                                      <p:tavLst>
                                        <p:tav tm="0">
                                          <p:val>
                                            <p:fltVal val="720"/>
                                          </p:val>
                                        </p:tav>
                                        <p:tav tm="100000">
                                          <p:val>
                                            <p:fltVal val="0"/>
                                          </p:val>
                                        </p:tav>
                                      </p:tavLst>
                                    </p:anim>
                                    <p:anim calcmode="lin" valueType="num">
                                      <p:cBhvr>
                                        <p:cTn id="16" dur="2000" fill="hold"/>
                                        <p:tgtEl>
                                          <p:spTgt spid="70664"/>
                                        </p:tgtEl>
                                        <p:attrNameLst>
                                          <p:attrName>ppt_h</p:attrName>
                                        </p:attrNameLst>
                                      </p:cBhvr>
                                      <p:tavLst>
                                        <p:tav tm="0">
                                          <p:val>
                                            <p:fltVal val="0"/>
                                          </p:val>
                                        </p:tav>
                                        <p:tav tm="100000">
                                          <p:val>
                                            <p:strVal val="#ppt_h"/>
                                          </p:val>
                                        </p:tav>
                                      </p:tavLst>
                                    </p:anim>
                                    <p:anim calcmode="lin" valueType="num">
                                      <p:cBhvr>
                                        <p:cTn id="17" dur="2000" fill="hold"/>
                                        <p:tgtEl>
                                          <p:spTgt spid="70664"/>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fade">
                                      <p:cBhvr>
                                        <p:cTn id="20" dur="2000"/>
                                        <p:tgtEl>
                                          <p:spTgt spid="70661"/>
                                        </p:tgtEl>
                                      </p:cBhvr>
                                    </p:animEffect>
                                    <p:anim calcmode="lin" valueType="num">
                                      <p:cBhvr>
                                        <p:cTn id="21" dur="2000" fill="hold"/>
                                        <p:tgtEl>
                                          <p:spTgt spid="70661"/>
                                        </p:tgtEl>
                                        <p:attrNameLst>
                                          <p:attrName>style.rotation</p:attrName>
                                        </p:attrNameLst>
                                      </p:cBhvr>
                                      <p:tavLst>
                                        <p:tav tm="0">
                                          <p:val>
                                            <p:fltVal val="720"/>
                                          </p:val>
                                        </p:tav>
                                        <p:tav tm="100000">
                                          <p:val>
                                            <p:fltVal val="0"/>
                                          </p:val>
                                        </p:tav>
                                      </p:tavLst>
                                    </p:anim>
                                    <p:anim calcmode="lin" valueType="num">
                                      <p:cBhvr>
                                        <p:cTn id="22" dur="2000" fill="hold"/>
                                        <p:tgtEl>
                                          <p:spTgt spid="70661"/>
                                        </p:tgtEl>
                                        <p:attrNameLst>
                                          <p:attrName>ppt_h</p:attrName>
                                        </p:attrNameLst>
                                      </p:cBhvr>
                                      <p:tavLst>
                                        <p:tav tm="0">
                                          <p:val>
                                            <p:fltVal val="0"/>
                                          </p:val>
                                        </p:tav>
                                        <p:tav tm="100000">
                                          <p:val>
                                            <p:strVal val="#ppt_h"/>
                                          </p:val>
                                        </p:tav>
                                      </p:tavLst>
                                    </p:anim>
                                    <p:anim calcmode="lin" valueType="num">
                                      <p:cBhvr>
                                        <p:cTn id="23" dur="2000" fill="hold"/>
                                        <p:tgtEl>
                                          <p:spTgt spid="70661"/>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70665"/>
                                        </p:tgtEl>
                                        <p:attrNameLst>
                                          <p:attrName>style.visibility</p:attrName>
                                        </p:attrNameLst>
                                      </p:cBhvr>
                                      <p:to>
                                        <p:strVal val="visible"/>
                                      </p:to>
                                    </p:set>
                                    <p:anim calcmode="lin" valueType="num">
                                      <p:cBhvr>
                                        <p:cTn id="28" dur="1000" fill="hold"/>
                                        <p:tgtEl>
                                          <p:spTgt spid="70665"/>
                                        </p:tgtEl>
                                        <p:attrNameLst>
                                          <p:attrName>ppt_x</p:attrName>
                                        </p:attrNameLst>
                                      </p:cBhvr>
                                      <p:tavLst>
                                        <p:tav tm="0">
                                          <p:val>
                                            <p:strVal val="#ppt_x-.2"/>
                                          </p:val>
                                        </p:tav>
                                        <p:tav tm="100000">
                                          <p:val>
                                            <p:strVal val="#ppt_x"/>
                                          </p:val>
                                        </p:tav>
                                      </p:tavLst>
                                    </p:anim>
                                    <p:anim calcmode="lin" valueType="num">
                                      <p:cBhvr>
                                        <p:cTn id="29" dur="1000" fill="hold"/>
                                        <p:tgtEl>
                                          <p:spTgt spid="7066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06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0666"/>
                                        </p:tgtEl>
                                        <p:attrNameLst>
                                          <p:attrName>style.visibility</p:attrName>
                                        </p:attrNameLst>
                                      </p:cBhvr>
                                      <p:to>
                                        <p:strVal val="visible"/>
                                      </p:to>
                                    </p:set>
                                    <p:animEffect transition="in" filter="fade">
                                      <p:cBhvr>
                                        <p:cTn id="35" dur="1000"/>
                                        <p:tgtEl>
                                          <p:spTgt spid="70666"/>
                                        </p:tgtEl>
                                      </p:cBhvr>
                                    </p:animEffect>
                                    <p:anim calcmode="lin" valueType="num">
                                      <p:cBhvr>
                                        <p:cTn id="36" dur="1000" fill="hold"/>
                                        <p:tgtEl>
                                          <p:spTgt spid="70666"/>
                                        </p:tgtEl>
                                        <p:attrNameLst>
                                          <p:attrName>ppt_x</p:attrName>
                                        </p:attrNameLst>
                                      </p:cBhvr>
                                      <p:tavLst>
                                        <p:tav tm="0">
                                          <p:val>
                                            <p:strVal val="#ppt_x"/>
                                          </p:val>
                                        </p:tav>
                                        <p:tav tm="100000">
                                          <p:val>
                                            <p:strVal val="#ppt_x"/>
                                          </p:val>
                                        </p:tav>
                                      </p:tavLst>
                                    </p:anim>
                                    <p:anim calcmode="lin" valueType="num">
                                      <p:cBhvr>
                                        <p:cTn id="37" dur="900" decel="100000" fill="hold"/>
                                        <p:tgtEl>
                                          <p:spTgt spid="7066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0666"/>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70667"/>
                                        </p:tgtEl>
                                        <p:attrNameLst>
                                          <p:attrName>style.visibility</p:attrName>
                                        </p:attrNameLst>
                                      </p:cBhvr>
                                      <p:to>
                                        <p:strVal val="visible"/>
                                      </p:to>
                                    </p:set>
                                    <p:animEffect transition="in" filter="fade">
                                      <p:cBhvr>
                                        <p:cTn id="41" dur="1000"/>
                                        <p:tgtEl>
                                          <p:spTgt spid="70667"/>
                                        </p:tgtEl>
                                      </p:cBhvr>
                                    </p:animEffect>
                                    <p:anim calcmode="lin" valueType="num">
                                      <p:cBhvr>
                                        <p:cTn id="42" dur="1000" fill="hold"/>
                                        <p:tgtEl>
                                          <p:spTgt spid="70667"/>
                                        </p:tgtEl>
                                        <p:attrNameLst>
                                          <p:attrName>ppt_x</p:attrName>
                                        </p:attrNameLst>
                                      </p:cBhvr>
                                      <p:tavLst>
                                        <p:tav tm="0">
                                          <p:val>
                                            <p:strVal val="#ppt_x"/>
                                          </p:val>
                                        </p:tav>
                                        <p:tav tm="100000">
                                          <p:val>
                                            <p:strVal val="#ppt_x"/>
                                          </p:val>
                                        </p:tav>
                                      </p:tavLst>
                                    </p:anim>
                                    <p:anim calcmode="lin" valueType="num">
                                      <p:cBhvr>
                                        <p:cTn id="43" dur="900" decel="100000" fill="hold"/>
                                        <p:tgtEl>
                                          <p:spTgt spid="7066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0667"/>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70670"/>
                                        </p:tgtEl>
                                        <p:attrNameLst>
                                          <p:attrName>style.visibility</p:attrName>
                                        </p:attrNameLst>
                                      </p:cBhvr>
                                      <p:to>
                                        <p:strVal val="visible"/>
                                      </p:to>
                                    </p:set>
                                    <p:animEffect transition="in" filter="fade">
                                      <p:cBhvr>
                                        <p:cTn id="47" dur="1000"/>
                                        <p:tgtEl>
                                          <p:spTgt spid="70670"/>
                                        </p:tgtEl>
                                      </p:cBhvr>
                                    </p:animEffect>
                                    <p:anim calcmode="lin" valueType="num">
                                      <p:cBhvr>
                                        <p:cTn id="48" dur="1000" fill="hold"/>
                                        <p:tgtEl>
                                          <p:spTgt spid="70670"/>
                                        </p:tgtEl>
                                        <p:attrNameLst>
                                          <p:attrName>ppt_x</p:attrName>
                                        </p:attrNameLst>
                                      </p:cBhvr>
                                      <p:tavLst>
                                        <p:tav tm="0">
                                          <p:val>
                                            <p:strVal val="#ppt_x"/>
                                          </p:val>
                                        </p:tav>
                                        <p:tav tm="100000">
                                          <p:val>
                                            <p:strVal val="#ppt_x"/>
                                          </p:val>
                                        </p:tav>
                                      </p:tavLst>
                                    </p:anim>
                                    <p:anim calcmode="lin" valueType="num">
                                      <p:cBhvr>
                                        <p:cTn id="49" dur="900" decel="100000" fill="hold"/>
                                        <p:tgtEl>
                                          <p:spTgt spid="7067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06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p:bldP spid="7066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WordArt 2"/>
          <p:cNvSpPr>
            <a:spLocks noChangeArrowheads="1" noChangeShapeType="1" noTextEdit="1"/>
          </p:cNvSpPr>
          <p:nvPr/>
        </p:nvSpPr>
        <p:spPr bwMode="auto">
          <a:xfrm>
            <a:off x="2627313" y="2205038"/>
            <a:ext cx="3689350" cy="1836737"/>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پایان فصل 8</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87106"/>
                                        </p:tgtEl>
                                        <p:attrNameLst>
                                          <p:attrName>style.visibility</p:attrName>
                                        </p:attrNameLst>
                                      </p:cBhvr>
                                      <p:to>
                                        <p:strVal val="visible"/>
                                      </p:to>
                                    </p:set>
                                    <p:anim calcmode="lin" valueType="num">
                                      <p:cBhvr>
                                        <p:cTn id="7" dur="500" fill="hold"/>
                                        <p:tgtEl>
                                          <p:spTgt spid="687106"/>
                                        </p:tgtEl>
                                        <p:attrNameLst>
                                          <p:attrName>ppt_w</p:attrName>
                                        </p:attrNameLst>
                                      </p:cBhvr>
                                      <p:tavLst>
                                        <p:tav tm="0">
                                          <p:val>
                                            <p:fltVal val="0"/>
                                          </p:val>
                                        </p:tav>
                                        <p:tav tm="100000">
                                          <p:val>
                                            <p:strVal val="#ppt_w"/>
                                          </p:val>
                                        </p:tav>
                                      </p:tavLst>
                                    </p:anim>
                                    <p:anim calcmode="lin" valueType="num">
                                      <p:cBhvr>
                                        <p:cTn id="8" dur="500" fill="hold"/>
                                        <p:tgtEl>
                                          <p:spTgt spid="687106"/>
                                        </p:tgtEl>
                                        <p:attrNameLst>
                                          <p:attrName>ppt_h</p:attrName>
                                        </p:attrNameLst>
                                      </p:cBhvr>
                                      <p:tavLst>
                                        <p:tav tm="0">
                                          <p:val>
                                            <p:fltVal val="0"/>
                                          </p:val>
                                        </p:tav>
                                        <p:tav tm="100000">
                                          <p:val>
                                            <p:strVal val="#ppt_h"/>
                                          </p:val>
                                        </p:tav>
                                      </p:tavLst>
                                    </p:anim>
                                    <p:animEffect transition="in" filter="fade">
                                      <p:cBhvr>
                                        <p:cTn id="9" dur="500"/>
                                        <p:tgtEl>
                                          <p:spTgt spid="68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4213" y="1125538"/>
            <a:ext cx="7772400" cy="2303462"/>
          </a:xfrm>
          <a:noFill/>
        </p:spPr>
        <p:txBody>
          <a:bodyPr/>
          <a:lstStyle/>
          <a:p>
            <a:r>
              <a:rPr lang="fa-IR" altLang="en-US" sz="8000">
                <a:solidFill>
                  <a:srgbClr val="FF9933"/>
                </a:solidFill>
                <a:cs typeface="B Esfehan" panose="00000700000000000000" pitchFamily="2" charset="-78"/>
              </a:rPr>
              <a:t>آمار و احتمالات مهندسي</a:t>
            </a:r>
            <a:endParaRPr lang="en-US" altLang="en-US" sz="8000">
              <a:solidFill>
                <a:srgbClr val="FF9933"/>
              </a:solidFill>
              <a:cs typeface="B Esfehan" panose="00000700000000000000" pitchFamily="2" charset="-78"/>
            </a:endParaRPr>
          </a:p>
        </p:txBody>
      </p:sp>
      <p:sp>
        <p:nvSpPr>
          <p:cNvPr id="28676" name="Text Box 4"/>
          <p:cNvSpPr txBox="1">
            <a:spLocks noChangeArrowheads="1"/>
          </p:cNvSpPr>
          <p:nvPr/>
        </p:nvSpPr>
        <p:spPr bwMode="auto">
          <a:xfrm>
            <a:off x="2484438" y="5300663"/>
            <a:ext cx="4464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altLang="en-US" sz="4000" dirty="0" smtClean="0">
                <a:solidFill>
                  <a:srgbClr val="00FF00"/>
                </a:solidFill>
                <a:latin typeface="Verdana" panose="020B0604030504040204" pitchFamily="34" charset="0"/>
                <a:cs typeface="B Titr" panose="00000700000000000000" pitchFamily="2" charset="-78"/>
              </a:rPr>
              <a:t>بهزاد رضایی</a:t>
            </a:r>
            <a:endParaRPr lang="en-US" altLang="en-US" sz="4000" dirty="0">
              <a:solidFill>
                <a:srgbClr val="00FF00"/>
              </a:solidFill>
              <a:latin typeface="Verdana" panose="020B0604030504040204" pitchFamily="34" charset="0"/>
              <a:cs typeface="B Titr" panose="0000070000000000000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xit" presetSubtype="0" decel="100000" fill="hold" grpId="1" nodeType="clickEffect">
                                  <p:stCondLst>
                                    <p:cond delay="0"/>
                                  </p:stCondLst>
                                  <p:childTnLst>
                                    <p:anim calcmode="lin" valueType="num">
                                      <p:cBhvr>
                                        <p:cTn id="14" dur="500" fill="hold"/>
                                        <p:tgtEl>
                                          <p:spTgt spid="28674"/>
                                        </p:tgtEl>
                                        <p:attrNameLst>
                                          <p:attrName>ppt_h</p:attrName>
                                        </p:attrNameLst>
                                      </p:cBhvr>
                                      <p:tavLst>
                                        <p:tav tm="0">
                                          <p:val>
                                            <p:strVal val="ppt_h"/>
                                          </p:val>
                                        </p:tav>
                                        <p:tav tm="50000">
                                          <p:val>
                                            <p:strVal val="ppt_h/20"/>
                                          </p:val>
                                        </p:tav>
                                        <p:tav tm="100000">
                                          <p:val>
                                            <p:strVal val="ppt_h/20"/>
                                          </p:val>
                                        </p:tav>
                                      </p:tavLst>
                                    </p:anim>
                                    <p:anim calcmode="lin" valueType="num">
                                      <p:cBhvr>
                                        <p:cTn id="15" dur="500" fill="hold"/>
                                        <p:tgtEl>
                                          <p:spTgt spid="28674"/>
                                        </p:tgtEl>
                                        <p:attrNameLst>
                                          <p:attrName>ppt_w</p:attrName>
                                        </p:attrNameLst>
                                      </p:cBhvr>
                                      <p:tavLst>
                                        <p:tav tm="0">
                                          <p:val>
                                            <p:strVal val="ppt_w"/>
                                          </p:val>
                                        </p:tav>
                                        <p:tav tm="50000">
                                          <p:val>
                                            <p:strVal val="ppt_w+.3"/>
                                          </p:val>
                                        </p:tav>
                                        <p:tav tm="100000">
                                          <p:val>
                                            <p:strVal val="ppt_w+.3"/>
                                          </p:val>
                                        </p:tav>
                                      </p:tavLst>
                                    </p:anim>
                                    <p:anim calcmode="lin" valueType="num">
                                      <p:cBhvr>
                                        <p:cTn id="16" dur="500" fill="hold"/>
                                        <p:tgtEl>
                                          <p:spTgt spid="28674"/>
                                        </p:tgtEl>
                                        <p:attrNameLst>
                                          <p:attrName>ppt_x</p:attrName>
                                        </p:attrNameLst>
                                      </p:cBhvr>
                                      <p:tavLst>
                                        <p:tav tm="0">
                                          <p:val>
                                            <p:strVal val="ppt_x"/>
                                          </p:val>
                                        </p:tav>
                                        <p:tav tm="50000">
                                          <p:val>
                                            <p:strVal val="ppt_x"/>
                                          </p:val>
                                        </p:tav>
                                        <p:tav tm="100000">
                                          <p:val>
                                            <p:strVal val="ppt_x-.3"/>
                                          </p:val>
                                        </p:tav>
                                      </p:tavLst>
                                    </p:anim>
                                    <p:anim calcmode="lin" valueType="num">
                                      <p:cBhvr>
                                        <p:cTn id="17" dur="500" fill="hold"/>
                                        <p:tgtEl>
                                          <p:spTgt spid="28674"/>
                                        </p:tgtEl>
                                        <p:attrNameLst>
                                          <p:attrName>ppt_y</p:attrName>
                                        </p:attrNameLst>
                                      </p:cBhvr>
                                      <p:tavLst>
                                        <p:tav tm="0">
                                          <p:val>
                                            <p:strVal val="ppt_y"/>
                                          </p:val>
                                        </p:tav>
                                        <p:tav tm="100000">
                                          <p:val>
                                            <p:strVal val="ppt_y"/>
                                          </p:val>
                                        </p:tav>
                                      </p:tavLst>
                                    </p:anim>
                                    <p:set>
                                      <p:cBhvr>
                                        <p:cTn id="18" dur="1" fill="hold">
                                          <p:stCondLst>
                                            <p:cond delay="499"/>
                                          </p:stCondLst>
                                        </p:cTn>
                                        <p:tgtEl>
                                          <p:spTgt spid="2867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8676"/>
                                        </p:tgtEl>
                                        <p:attrNameLst>
                                          <p:attrName>style.visibility</p:attrName>
                                        </p:attrNameLst>
                                      </p:cBhvr>
                                      <p:to>
                                        <p:strVal val="visible"/>
                                      </p:to>
                                    </p:set>
                                    <p:animEffect transition="in" filter="diamond(in)">
                                      <p:cBhvr>
                                        <p:cTn id="23"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4" grpId="1"/>
      <p:bldP spid="2867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WordArt 4"/>
          <p:cNvSpPr>
            <a:spLocks noChangeArrowheads="1" noChangeShapeType="1" noTextEdit="1"/>
          </p:cNvSpPr>
          <p:nvPr/>
        </p:nvSpPr>
        <p:spPr bwMode="auto">
          <a:xfrm>
            <a:off x="5508625" y="260350"/>
            <a:ext cx="3371850"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جدول توزیع فراوانی</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71685" name="Text Box 5"/>
          <p:cNvSpPr txBox="1">
            <a:spLocks noChangeArrowheads="1"/>
          </p:cNvSpPr>
          <p:nvPr/>
        </p:nvSpPr>
        <p:spPr bwMode="auto">
          <a:xfrm>
            <a:off x="468313" y="1268413"/>
            <a:ext cx="8207375"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rgbClr val="00FF00"/>
                </a:solidFill>
                <a:cs typeface="B Titr" panose="00000700000000000000" pitchFamily="2" charset="-78"/>
              </a:rPr>
              <a:t>طول کلاس :</a:t>
            </a:r>
          </a:p>
          <a:p>
            <a:pPr>
              <a:spcBef>
                <a:spcPct val="50000"/>
              </a:spcBef>
            </a:pPr>
            <a:endParaRPr lang="fa-IR" altLang="en-US" sz="2400">
              <a:solidFill>
                <a:srgbClr val="0000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محاسبه ميانگين و واريانس در جدول توزيع فراواني :.</a:t>
            </a:r>
            <a:endParaRPr lang="en-US" altLang="en-US" sz="2400" b="1">
              <a:solidFill>
                <a:srgbClr val="00FF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میانگین حسابی</a:t>
            </a:r>
          </a:p>
          <a:p>
            <a:pPr>
              <a:spcBef>
                <a:spcPct val="50000"/>
              </a:spcBef>
            </a:pPr>
            <a:endParaRPr lang="fa-IR" altLang="en-US" sz="2400" b="1">
              <a:solidFill>
                <a:srgbClr val="00FF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میانگین هندسی</a:t>
            </a:r>
          </a:p>
          <a:p>
            <a:pPr>
              <a:spcBef>
                <a:spcPct val="50000"/>
              </a:spcBef>
            </a:pPr>
            <a:endParaRPr lang="fa-IR" altLang="en-US" sz="2400" b="1">
              <a:solidFill>
                <a:srgbClr val="00FF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میانگین هارمونیک</a:t>
            </a:r>
          </a:p>
          <a:p>
            <a:pPr>
              <a:spcBef>
                <a:spcPct val="50000"/>
              </a:spcBef>
            </a:pPr>
            <a:endParaRPr lang="fa-IR" altLang="en-US" sz="2400" b="1">
              <a:solidFill>
                <a:srgbClr val="00FF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واریانس</a:t>
            </a:r>
            <a:endParaRPr lang="en-US" altLang="en-US" sz="2400" b="1">
              <a:solidFill>
                <a:srgbClr val="00FF00"/>
              </a:solidFill>
              <a:cs typeface="B Nazanin" panose="00000400000000000000" pitchFamily="2" charset="-78"/>
            </a:endParaRPr>
          </a:p>
        </p:txBody>
      </p:sp>
      <p:sp>
        <p:nvSpPr>
          <p:cNvPr id="7168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86" name="Object 6"/>
          <p:cNvGraphicFramePr>
            <a:graphicFrameLocks noChangeAspect="1"/>
          </p:cNvGraphicFramePr>
          <p:nvPr/>
        </p:nvGraphicFramePr>
        <p:xfrm>
          <a:off x="250825" y="1700213"/>
          <a:ext cx="3384550" cy="463550"/>
        </p:xfrm>
        <a:graphic>
          <a:graphicData uri="http://schemas.openxmlformats.org/presentationml/2006/ole">
            <mc:AlternateContent xmlns:mc="http://schemas.openxmlformats.org/markup-compatibility/2006">
              <mc:Choice xmlns:v="urn:schemas-microsoft-com:vml" Requires="v">
                <p:oleObj spid="_x0000_s71712" name="Equation" r:id="rId3" imgW="1663700" imgH="228600" progId="Equation.3">
                  <p:embed/>
                </p:oleObj>
              </mc:Choice>
              <mc:Fallback>
                <p:oleObj name="Equation" r:id="rId3" imgW="1663700" imgH="228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338455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9" name="WordArt 9"/>
          <p:cNvSpPr>
            <a:spLocks noChangeArrowheads="1" noChangeShapeType="1" noTextEdit="1"/>
          </p:cNvSpPr>
          <p:nvPr/>
        </p:nvSpPr>
        <p:spPr bwMode="auto">
          <a:xfrm>
            <a:off x="3563938" y="1773238"/>
            <a:ext cx="1079500" cy="2365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en-US" sz="3600" kern="10">
                <a:ln w="9525">
                  <a:solidFill>
                    <a:srgbClr val="000000"/>
                  </a:solidFill>
                  <a:round/>
                  <a:headEnd/>
                  <a:tailEnd/>
                </a:ln>
                <a:solidFill>
                  <a:srgbClr val="000000"/>
                </a:solidFill>
              </a:rPr>
              <a:t>1,2,...,k</a:t>
            </a:r>
          </a:p>
        </p:txBody>
      </p:sp>
      <p:sp>
        <p:nvSpPr>
          <p:cNvPr id="7169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90" name="Object 10"/>
          <p:cNvGraphicFramePr>
            <a:graphicFrameLocks noChangeAspect="1"/>
          </p:cNvGraphicFramePr>
          <p:nvPr/>
        </p:nvGraphicFramePr>
        <p:xfrm>
          <a:off x="323850" y="2924175"/>
          <a:ext cx="1511300" cy="817563"/>
        </p:xfrm>
        <a:graphic>
          <a:graphicData uri="http://schemas.openxmlformats.org/presentationml/2006/ole">
            <mc:AlternateContent xmlns:mc="http://schemas.openxmlformats.org/markup-compatibility/2006">
              <mc:Choice xmlns:v="urn:schemas-microsoft-com:vml" Requires="v">
                <p:oleObj spid="_x0000_s71713" name="Equation" r:id="rId5" imgW="799753" imgH="431613" progId="Equation.3">
                  <p:embed/>
                </p:oleObj>
              </mc:Choice>
              <mc:Fallback>
                <p:oleObj name="Equation" r:id="rId5" imgW="799753" imgH="431613"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924175"/>
                        <a:ext cx="1511300"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2" name="Rectangle 12"/>
          <p:cNvSpPr>
            <a:spLocks noChangeArrowheads="1"/>
          </p:cNvSpPr>
          <p:nvPr/>
        </p:nvSpPr>
        <p:spPr bwMode="auto">
          <a:xfrm>
            <a:off x="0"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694" name="Rectangle 14"/>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93" name="Object 13"/>
          <p:cNvGraphicFramePr>
            <a:graphicFrameLocks noChangeAspect="1"/>
          </p:cNvGraphicFramePr>
          <p:nvPr/>
        </p:nvGraphicFramePr>
        <p:xfrm>
          <a:off x="250825" y="4005263"/>
          <a:ext cx="2449513" cy="596900"/>
        </p:xfrm>
        <a:graphic>
          <a:graphicData uri="http://schemas.openxmlformats.org/presentationml/2006/ole">
            <mc:AlternateContent xmlns:mc="http://schemas.openxmlformats.org/markup-compatibility/2006">
              <mc:Choice xmlns:v="urn:schemas-microsoft-com:vml" Requires="v">
                <p:oleObj spid="_x0000_s71714" name="Equation" r:id="rId7" imgW="1206500" imgH="292100" progId="Equation.3">
                  <p:embed/>
                </p:oleObj>
              </mc:Choice>
              <mc:Fallback>
                <p:oleObj name="Equation" r:id="rId7" imgW="1206500" imgH="2921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005263"/>
                        <a:ext cx="2449513"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5" name="Rectangle 15"/>
          <p:cNvSpPr>
            <a:spLocks noChangeArrowheads="1"/>
          </p:cNvSpPr>
          <p:nvPr/>
        </p:nvSpPr>
        <p:spPr bwMode="auto">
          <a:xfrm>
            <a:off x="0" y="356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697" name="Rectangle 17"/>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96" name="Object 16"/>
          <p:cNvGraphicFramePr>
            <a:graphicFrameLocks noChangeAspect="1"/>
          </p:cNvGraphicFramePr>
          <p:nvPr/>
        </p:nvGraphicFramePr>
        <p:xfrm>
          <a:off x="323850" y="4652963"/>
          <a:ext cx="1368425" cy="1263650"/>
        </p:xfrm>
        <a:graphic>
          <a:graphicData uri="http://schemas.openxmlformats.org/presentationml/2006/ole">
            <mc:AlternateContent xmlns:mc="http://schemas.openxmlformats.org/markup-compatibility/2006">
              <mc:Choice xmlns:v="urn:schemas-microsoft-com:vml" Requires="v">
                <p:oleObj spid="_x0000_s71715" name="Equation" r:id="rId9" imgW="685502" imgH="634725" progId="Equation.3">
                  <p:embed/>
                </p:oleObj>
              </mc:Choice>
              <mc:Fallback>
                <p:oleObj name="Equation" r:id="rId9" imgW="685502" imgH="634725"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4652963"/>
                        <a:ext cx="1368425"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8" name="Rectangle 18"/>
          <p:cNvSpPr>
            <a:spLocks noChangeArrowheads="1"/>
          </p:cNvSpPr>
          <p:nvPr/>
        </p:nvSpPr>
        <p:spPr bwMode="auto">
          <a:xfrm>
            <a:off x="0" y="3714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700" name="Rectangle 20"/>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99" name="Object 19"/>
          <p:cNvGraphicFramePr>
            <a:graphicFrameLocks noChangeAspect="1"/>
          </p:cNvGraphicFramePr>
          <p:nvPr/>
        </p:nvGraphicFramePr>
        <p:xfrm>
          <a:off x="323850" y="5989638"/>
          <a:ext cx="2519363" cy="868362"/>
        </p:xfrm>
        <a:graphic>
          <a:graphicData uri="http://schemas.openxmlformats.org/presentationml/2006/ole">
            <mc:AlternateContent xmlns:mc="http://schemas.openxmlformats.org/markup-compatibility/2006">
              <mc:Choice xmlns:v="urn:schemas-microsoft-com:vml" Requires="v">
                <p:oleObj spid="_x0000_s71716" name="Equation" r:id="rId11" imgW="1269449" imgH="431613" progId="Equation.3">
                  <p:embed/>
                </p:oleObj>
              </mc:Choice>
              <mc:Fallback>
                <p:oleObj name="Equation" r:id="rId11" imgW="1269449" imgH="431613"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850" y="5989638"/>
                        <a:ext cx="2519363"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01" name="Rectangle 21"/>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2000"/>
                                        <p:tgtEl>
                                          <p:spTgt spid="71684"/>
                                        </p:tgtEl>
                                      </p:cBhvr>
                                    </p:animEffect>
                                    <p:anim calcmode="lin" valueType="num">
                                      <p:cBhvr>
                                        <p:cTn id="8" dur="2000" fill="hold"/>
                                        <p:tgtEl>
                                          <p:spTgt spid="71684"/>
                                        </p:tgtEl>
                                        <p:attrNameLst>
                                          <p:attrName>style.rotation</p:attrName>
                                        </p:attrNameLst>
                                      </p:cBhvr>
                                      <p:tavLst>
                                        <p:tav tm="0">
                                          <p:val>
                                            <p:fltVal val="720"/>
                                          </p:val>
                                        </p:tav>
                                        <p:tav tm="100000">
                                          <p:val>
                                            <p:fltVal val="0"/>
                                          </p:val>
                                        </p:tav>
                                      </p:tavLst>
                                    </p:anim>
                                    <p:anim calcmode="lin" valueType="num">
                                      <p:cBhvr>
                                        <p:cTn id="9" dur="2000" fill="hold"/>
                                        <p:tgtEl>
                                          <p:spTgt spid="71684"/>
                                        </p:tgtEl>
                                        <p:attrNameLst>
                                          <p:attrName>ppt_h</p:attrName>
                                        </p:attrNameLst>
                                      </p:cBhvr>
                                      <p:tavLst>
                                        <p:tav tm="0">
                                          <p:val>
                                            <p:fltVal val="0"/>
                                          </p:val>
                                        </p:tav>
                                        <p:tav tm="100000">
                                          <p:val>
                                            <p:strVal val="#ppt_h"/>
                                          </p:val>
                                        </p:tav>
                                      </p:tavLst>
                                    </p:anim>
                                    <p:anim calcmode="lin" valueType="num">
                                      <p:cBhvr>
                                        <p:cTn id="10" dur="2000" fill="hold"/>
                                        <p:tgtEl>
                                          <p:spTgt spid="7168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1685"/>
                                        </p:tgtEl>
                                        <p:attrNameLst>
                                          <p:attrName>style.visibility</p:attrName>
                                        </p:attrNameLst>
                                      </p:cBhvr>
                                      <p:to>
                                        <p:strVal val="visible"/>
                                      </p:to>
                                    </p:set>
                                    <p:animEffect transition="in" filter="blinds(horizontal)">
                                      <p:cBhvr>
                                        <p:cTn id="15" dur="500"/>
                                        <p:tgtEl>
                                          <p:spTgt spid="716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71686"/>
                                        </p:tgtEl>
                                        <p:attrNameLst>
                                          <p:attrName>style.visibility</p:attrName>
                                        </p:attrNameLst>
                                      </p:cBhvr>
                                      <p:to>
                                        <p:strVal val="visible"/>
                                      </p:to>
                                    </p:set>
                                    <p:anim calcmode="lin" valueType="num">
                                      <p:cBhvr>
                                        <p:cTn id="20" dur="1000" fill="hold"/>
                                        <p:tgtEl>
                                          <p:spTgt spid="71686"/>
                                        </p:tgtEl>
                                        <p:attrNameLst>
                                          <p:attrName>ppt_x</p:attrName>
                                        </p:attrNameLst>
                                      </p:cBhvr>
                                      <p:tavLst>
                                        <p:tav tm="0">
                                          <p:val>
                                            <p:strVal val="#ppt_x-.2"/>
                                          </p:val>
                                        </p:tav>
                                        <p:tav tm="100000">
                                          <p:val>
                                            <p:strVal val="#ppt_x"/>
                                          </p:val>
                                        </p:tav>
                                      </p:tavLst>
                                    </p:anim>
                                    <p:anim calcmode="lin" valueType="num">
                                      <p:cBhvr>
                                        <p:cTn id="21" dur="1000" fill="hold"/>
                                        <p:tgtEl>
                                          <p:spTgt spid="7168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1686"/>
                                        </p:tgtEl>
                                      </p:cBhvr>
                                    </p:animEffect>
                                  </p:childTnLst>
                                </p:cTn>
                              </p:par>
                              <p:par>
                                <p:cTn id="23" presetID="29" presetClass="entr" presetSubtype="0" fill="hold" nodeType="withEffect">
                                  <p:stCondLst>
                                    <p:cond delay="0"/>
                                  </p:stCondLst>
                                  <p:childTnLst>
                                    <p:set>
                                      <p:cBhvr>
                                        <p:cTn id="24" dur="1" fill="hold">
                                          <p:stCondLst>
                                            <p:cond delay="0"/>
                                          </p:stCondLst>
                                        </p:cTn>
                                        <p:tgtEl>
                                          <p:spTgt spid="71689"/>
                                        </p:tgtEl>
                                        <p:attrNameLst>
                                          <p:attrName>style.visibility</p:attrName>
                                        </p:attrNameLst>
                                      </p:cBhvr>
                                      <p:to>
                                        <p:strVal val="visible"/>
                                      </p:to>
                                    </p:set>
                                    <p:anim calcmode="lin" valueType="num">
                                      <p:cBhvr>
                                        <p:cTn id="25" dur="1000" fill="hold"/>
                                        <p:tgtEl>
                                          <p:spTgt spid="71689"/>
                                        </p:tgtEl>
                                        <p:attrNameLst>
                                          <p:attrName>ppt_x</p:attrName>
                                        </p:attrNameLst>
                                      </p:cBhvr>
                                      <p:tavLst>
                                        <p:tav tm="0">
                                          <p:val>
                                            <p:strVal val="#ppt_x-.2"/>
                                          </p:val>
                                        </p:tav>
                                        <p:tav tm="100000">
                                          <p:val>
                                            <p:strVal val="#ppt_x"/>
                                          </p:val>
                                        </p:tav>
                                      </p:tavLst>
                                    </p:anim>
                                    <p:anim calcmode="lin" valueType="num">
                                      <p:cBhvr>
                                        <p:cTn id="26"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89"/>
                                        </p:tgtEl>
                                      </p:cBhvr>
                                    </p:animEffect>
                                  </p:childTnLst>
                                </p:cTn>
                              </p:par>
                              <p:par>
                                <p:cTn id="28" presetID="29" presetClass="entr" presetSubtype="0" fill="hold" nodeType="withEffect">
                                  <p:stCondLst>
                                    <p:cond delay="0"/>
                                  </p:stCondLst>
                                  <p:childTnLst>
                                    <p:set>
                                      <p:cBhvr>
                                        <p:cTn id="29" dur="1" fill="hold">
                                          <p:stCondLst>
                                            <p:cond delay="0"/>
                                          </p:stCondLst>
                                        </p:cTn>
                                        <p:tgtEl>
                                          <p:spTgt spid="71693"/>
                                        </p:tgtEl>
                                        <p:attrNameLst>
                                          <p:attrName>style.visibility</p:attrName>
                                        </p:attrNameLst>
                                      </p:cBhvr>
                                      <p:to>
                                        <p:strVal val="visible"/>
                                      </p:to>
                                    </p:set>
                                    <p:anim calcmode="lin" valueType="num">
                                      <p:cBhvr>
                                        <p:cTn id="30" dur="1000" fill="hold"/>
                                        <p:tgtEl>
                                          <p:spTgt spid="71693"/>
                                        </p:tgtEl>
                                        <p:attrNameLst>
                                          <p:attrName>ppt_x</p:attrName>
                                        </p:attrNameLst>
                                      </p:cBhvr>
                                      <p:tavLst>
                                        <p:tav tm="0">
                                          <p:val>
                                            <p:strVal val="#ppt_x-.2"/>
                                          </p:val>
                                        </p:tav>
                                        <p:tav tm="100000">
                                          <p:val>
                                            <p:strVal val="#ppt_x"/>
                                          </p:val>
                                        </p:tav>
                                      </p:tavLst>
                                    </p:anim>
                                    <p:anim calcmode="lin" valueType="num">
                                      <p:cBhvr>
                                        <p:cTn id="31"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1693"/>
                                        </p:tgtEl>
                                      </p:cBhvr>
                                    </p:animEffect>
                                  </p:childTnLst>
                                </p:cTn>
                              </p:par>
                              <p:par>
                                <p:cTn id="33" presetID="29" presetClass="entr" presetSubtype="0" fill="hold" nodeType="withEffect">
                                  <p:stCondLst>
                                    <p:cond delay="0"/>
                                  </p:stCondLst>
                                  <p:childTnLst>
                                    <p:set>
                                      <p:cBhvr>
                                        <p:cTn id="34" dur="1" fill="hold">
                                          <p:stCondLst>
                                            <p:cond delay="0"/>
                                          </p:stCondLst>
                                        </p:cTn>
                                        <p:tgtEl>
                                          <p:spTgt spid="71690"/>
                                        </p:tgtEl>
                                        <p:attrNameLst>
                                          <p:attrName>style.visibility</p:attrName>
                                        </p:attrNameLst>
                                      </p:cBhvr>
                                      <p:to>
                                        <p:strVal val="visible"/>
                                      </p:to>
                                    </p:set>
                                    <p:anim calcmode="lin" valueType="num">
                                      <p:cBhvr>
                                        <p:cTn id="35" dur="1000" fill="hold"/>
                                        <p:tgtEl>
                                          <p:spTgt spid="71690"/>
                                        </p:tgtEl>
                                        <p:attrNameLst>
                                          <p:attrName>ppt_x</p:attrName>
                                        </p:attrNameLst>
                                      </p:cBhvr>
                                      <p:tavLst>
                                        <p:tav tm="0">
                                          <p:val>
                                            <p:strVal val="#ppt_x-.2"/>
                                          </p:val>
                                        </p:tav>
                                        <p:tav tm="100000">
                                          <p:val>
                                            <p:strVal val="#ppt_x"/>
                                          </p:val>
                                        </p:tav>
                                      </p:tavLst>
                                    </p:anim>
                                    <p:anim calcmode="lin" valueType="num">
                                      <p:cBhvr>
                                        <p:cTn id="36" dur="1000" fill="hold"/>
                                        <p:tgtEl>
                                          <p:spTgt spid="7169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690"/>
                                        </p:tgtEl>
                                      </p:cBhvr>
                                    </p:animEffect>
                                  </p:childTnLst>
                                </p:cTn>
                              </p:par>
                              <p:par>
                                <p:cTn id="38" presetID="29" presetClass="entr" presetSubtype="0" fill="hold" nodeType="withEffect">
                                  <p:stCondLst>
                                    <p:cond delay="0"/>
                                  </p:stCondLst>
                                  <p:childTnLst>
                                    <p:set>
                                      <p:cBhvr>
                                        <p:cTn id="39" dur="1" fill="hold">
                                          <p:stCondLst>
                                            <p:cond delay="0"/>
                                          </p:stCondLst>
                                        </p:cTn>
                                        <p:tgtEl>
                                          <p:spTgt spid="71696"/>
                                        </p:tgtEl>
                                        <p:attrNameLst>
                                          <p:attrName>style.visibility</p:attrName>
                                        </p:attrNameLst>
                                      </p:cBhvr>
                                      <p:to>
                                        <p:strVal val="visible"/>
                                      </p:to>
                                    </p:set>
                                    <p:anim calcmode="lin" valueType="num">
                                      <p:cBhvr>
                                        <p:cTn id="40" dur="1000" fill="hold"/>
                                        <p:tgtEl>
                                          <p:spTgt spid="71696"/>
                                        </p:tgtEl>
                                        <p:attrNameLst>
                                          <p:attrName>ppt_x</p:attrName>
                                        </p:attrNameLst>
                                      </p:cBhvr>
                                      <p:tavLst>
                                        <p:tav tm="0">
                                          <p:val>
                                            <p:strVal val="#ppt_x-.2"/>
                                          </p:val>
                                        </p:tav>
                                        <p:tav tm="100000">
                                          <p:val>
                                            <p:strVal val="#ppt_x"/>
                                          </p:val>
                                        </p:tav>
                                      </p:tavLst>
                                    </p:anim>
                                    <p:anim calcmode="lin" valueType="num">
                                      <p:cBhvr>
                                        <p:cTn id="41"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1696"/>
                                        </p:tgtEl>
                                      </p:cBhvr>
                                    </p:animEffect>
                                  </p:childTnLst>
                                </p:cTn>
                              </p:par>
                              <p:par>
                                <p:cTn id="43" presetID="29" presetClass="entr" presetSubtype="0" fill="hold" nodeType="withEffect">
                                  <p:stCondLst>
                                    <p:cond delay="0"/>
                                  </p:stCondLst>
                                  <p:childTnLst>
                                    <p:set>
                                      <p:cBhvr>
                                        <p:cTn id="44" dur="1" fill="hold">
                                          <p:stCondLst>
                                            <p:cond delay="0"/>
                                          </p:stCondLst>
                                        </p:cTn>
                                        <p:tgtEl>
                                          <p:spTgt spid="71699"/>
                                        </p:tgtEl>
                                        <p:attrNameLst>
                                          <p:attrName>style.visibility</p:attrName>
                                        </p:attrNameLst>
                                      </p:cBhvr>
                                      <p:to>
                                        <p:strVal val="visible"/>
                                      </p:to>
                                    </p:set>
                                    <p:anim calcmode="lin" valueType="num">
                                      <p:cBhvr>
                                        <p:cTn id="45" dur="1000" fill="hold"/>
                                        <p:tgtEl>
                                          <p:spTgt spid="71699"/>
                                        </p:tgtEl>
                                        <p:attrNameLst>
                                          <p:attrName>ppt_x</p:attrName>
                                        </p:attrNameLst>
                                      </p:cBhvr>
                                      <p:tavLst>
                                        <p:tav tm="0">
                                          <p:val>
                                            <p:strVal val="#ppt_x-.2"/>
                                          </p:val>
                                        </p:tav>
                                        <p:tav tm="100000">
                                          <p:val>
                                            <p:strVal val="#ppt_x"/>
                                          </p:val>
                                        </p:tav>
                                      </p:tavLst>
                                    </p:anim>
                                    <p:anim calcmode="lin" valueType="num">
                                      <p:cBhvr>
                                        <p:cTn id="46" dur="1000" fill="hold"/>
                                        <p:tgtEl>
                                          <p:spTgt spid="7169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1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323850" y="1125538"/>
            <a:ext cx="88201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rgbClr val="00FF00"/>
                </a:solidFill>
                <a:cs typeface="B Nazanin" panose="00000400000000000000" pitchFamily="2" charset="-78"/>
              </a:rPr>
              <a:t>محاسبه نما در جدول توزيع فراواني</a:t>
            </a:r>
            <a:endParaRPr lang="en-US" altLang="en-US" sz="2400" b="1">
              <a:solidFill>
                <a:srgbClr val="00FF00"/>
              </a:solidFill>
              <a:cs typeface="B Nazanin" panose="00000400000000000000" pitchFamily="2" charset="-78"/>
            </a:endParaRPr>
          </a:p>
          <a:p>
            <a:pPr>
              <a:spcBef>
                <a:spcPct val="50000"/>
              </a:spcBef>
            </a:pPr>
            <a:r>
              <a:rPr lang="en-US" altLang="en-US" sz="2400" b="1">
                <a:solidFill>
                  <a:srgbClr val="00FF00"/>
                </a:solidFill>
                <a:cs typeface="B Nazanin" panose="00000400000000000000" pitchFamily="2" charset="-78"/>
              </a:rPr>
              <a:t> </a:t>
            </a:r>
          </a:p>
          <a:p>
            <a:pPr>
              <a:spcBef>
                <a:spcPct val="50000"/>
              </a:spcBef>
            </a:pPr>
            <a:endParaRPr lang="en-US" altLang="en-US" sz="2400" b="1">
              <a:solidFill>
                <a:srgbClr val="00FF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محاسبه ميانه در جدول توزيع فراواني</a:t>
            </a:r>
          </a:p>
          <a:p>
            <a:pPr>
              <a:spcBef>
                <a:spcPct val="50000"/>
              </a:spcBef>
            </a:pPr>
            <a:endParaRPr lang="fa-IR" altLang="en-US" sz="2400" b="1">
              <a:solidFill>
                <a:srgbClr val="00FF00"/>
              </a:solidFill>
              <a:cs typeface="B Nazanin" panose="00000400000000000000" pitchFamily="2" charset="-78"/>
            </a:endParaRPr>
          </a:p>
          <a:p>
            <a:pPr>
              <a:spcBef>
                <a:spcPct val="50000"/>
              </a:spcBef>
            </a:pPr>
            <a:endParaRPr lang="fa-IR" altLang="en-US" sz="2400" b="1">
              <a:solidFill>
                <a:srgbClr val="00FF00"/>
              </a:solidFill>
              <a:cs typeface="B Nazanin" panose="00000400000000000000" pitchFamily="2" charset="-78"/>
            </a:endParaRPr>
          </a:p>
          <a:p>
            <a:pPr>
              <a:spcBef>
                <a:spcPct val="50000"/>
              </a:spcBef>
            </a:pPr>
            <a:r>
              <a:rPr lang="fa-IR" altLang="en-US" sz="2400" b="1">
                <a:solidFill>
                  <a:srgbClr val="00FF00"/>
                </a:solidFill>
                <a:cs typeface="B Nazanin" panose="00000400000000000000" pitchFamily="2" charset="-78"/>
              </a:rPr>
              <a:t>محاسبه چارك ها در جدول توزيع فراواني</a:t>
            </a:r>
            <a:r>
              <a:rPr lang="en-US" altLang="en-US" sz="2400">
                <a:solidFill>
                  <a:srgbClr val="00FF00"/>
                </a:solidFill>
                <a:cs typeface="B Nazanin" panose="00000400000000000000" pitchFamily="2" charset="-78"/>
              </a:rPr>
              <a:t>  </a:t>
            </a:r>
          </a:p>
        </p:txBody>
      </p:sp>
      <p:sp>
        <p:nvSpPr>
          <p:cNvPr id="14336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365" name="Object 5"/>
          <p:cNvGraphicFramePr>
            <a:graphicFrameLocks noChangeAspect="1"/>
          </p:cNvGraphicFramePr>
          <p:nvPr/>
        </p:nvGraphicFramePr>
        <p:xfrm>
          <a:off x="539750" y="1628775"/>
          <a:ext cx="2700338" cy="863600"/>
        </p:xfrm>
        <a:graphic>
          <a:graphicData uri="http://schemas.openxmlformats.org/presentationml/2006/ole">
            <mc:AlternateContent xmlns:mc="http://schemas.openxmlformats.org/markup-compatibility/2006">
              <mc:Choice xmlns:v="urn:schemas-microsoft-com:vml" Requires="v">
                <p:oleObj spid="_x0000_s143382" name="Equation" r:id="rId3" imgW="1231366" imgH="431613" progId="Equation.3">
                  <p:embed/>
                </p:oleObj>
              </mc:Choice>
              <mc:Fallback>
                <p:oleObj name="Equation" r:id="rId3" imgW="1231366"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27003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7" name="Rectangle 7"/>
          <p:cNvSpPr>
            <a:spLocks noChangeArrowheads="1"/>
          </p:cNvSpPr>
          <p:nvPr/>
        </p:nvSpPr>
        <p:spPr bwMode="auto">
          <a:xfrm>
            <a:off x="0" y="38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369"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368" name="Object 8"/>
          <p:cNvGraphicFramePr>
            <a:graphicFrameLocks noChangeAspect="1"/>
          </p:cNvGraphicFramePr>
          <p:nvPr/>
        </p:nvGraphicFramePr>
        <p:xfrm>
          <a:off x="468313" y="3213100"/>
          <a:ext cx="2700337" cy="1016000"/>
        </p:xfrm>
        <a:graphic>
          <a:graphicData uri="http://schemas.openxmlformats.org/presentationml/2006/ole">
            <mc:AlternateContent xmlns:mc="http://schemas.openxmlformats.org/markup-compatibility/2006">
              <mc:Choice xmlns:v="urn:schemas-microsoft-com:vml" Requires="v">
                <p:oleObj spid="_x0000_s143383" name="Equation" r:id="rId5" imgW="1206500" imgH="457200" progId="Equation.3">
                  <p:embed/>
                </p:oleObj>
              </mc:Choice>
              <mc:Fallback>
                <p:oleObj name="Equation" r:id="rId5" imgW="12065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213100"/>
                        <a:ext cx="2700337"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72" name="Rectangle 12"/>
          <p:cNvSpPr>
            <a:spLocks noChangeArrowheads="1"/>
          </p:cNvSpPr>
          <p:nvPr/>
        </p:nvSpPr>
        <p:spPr bwMode="auto">
          <a:xfrm>
            <a:off x="0" y="3190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371" name="Object 11"/>
          <p:cNvGraphicFramePr>
            <a:graphicFrameLocks noChangeAspect="1"/>
          </p:cNvGraphicFramePr>
          <p:nvPr/>
        </p:nvGraphicFramePr>
        <p:xfrm>
          <a:off x="468313" y="4868863"/>
          <a:ext cx="2700337" cy="985837"/>
        </p:xfrm>
        <a:graphic>
          <a:graphicData uri="http://schemas.openxmlformats.org/presentationml/2006/ole">
            <mc:AlternateContent xmlns:mc="http://schemas.openxmlformats.org/markup-compatibility/2006">
              <mc:Choice xmlns:v="urn:schemas-microsoft-com:vml" Requires="v">
                <p:oleObj spid="_x0000_s143384" name="Equation" r:id="rId7" imgW="1371600" imgH="495300" progId="Equation.3">
                  <p:embed/>
                </p:oleObj>
              </mc:Choice>
              <mc:Fallback>
                <p:oleObj name="Equation" r:id="rId7" imgW="1371600" imgH="4953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868863"/>
                        <a:ext cx="2700337"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73" name="Rectangle 13"/>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to="" calcmode="lin" valueType="num">
                                      <p:cBhvr>
                                        <p:cTn id="7" dur="1" fill="hold"/>
                                        <p:tgtEl>
                                          <p:spTgt spid="14336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fade">
                                      <p:cBhvr>
                                        <p:cTn id="12" dur="1000"/>
                                        <p:tgtEl>
                                          <p:spTgt spid="143365"/>
                                        </p:tgtEl>
                                      </p:cBhvr>
                                    </p:animEffect>
                                    <p:anim calcmode="lin" valueType="num">
                                      <p:cBhvr>
                                        <p:cTn id="13" dur="1000" fill="hold"/>
                                        <p:tgtEl>
                                          <p:spTgt spid="143365"/>
                                        </p:tgtEl>
                                        <p:attrNameLst>
                                          <p:attrName>ppt_x</p:attrName>
                                        </p:attrNameLst>
                                      </p:cBhvr>
                                      <p:tavLst>
                                        <p:tav tm="0">
                                          <p:val>
                                            <p:strVal val="#ppt_x"/>
                                          </p:val>
                                        </p:tav>
                                        <p:tav tm="100000">
                                          <p:val>
                                            <p:strVal val="#ppt_x"/>
                                          </p:val>
                                        </p:tav>
                                      </p:tavLst>
                                    </p:anim>
                                    <p:anim calcmode="lin" valueType="num">
                                      <p:cBhvr>
                                        <p:cTn id="14" dur="900" decel="100000" fill="hold"/>
                                        <p:tgtEl>
                                          <p:spTgt spid="14336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43365"/>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43371"/>
                                        </p:tgtEl>
                                        <p:attrNameLst>
                                          <p:attrName>style.visibility</p:attrName>
                                        </p:attrNameLst>
                                      </p:cBhvr>
                                      <p:to>
                                        <p:strVal val="visible"/>
                                      </p:to>
                                    </p:set>
                                    <p:animEffect transition="in" filter="fade">
                                      <p:cBhvr>
                                        <p:cTn id="18" dur="1000"/>
                                        <p:tgtEl>
                                          <p:spTgt spid="143371"/>
                                        </p:tgtEl>
                                      </p:cBhvr>
                                    </p:animEffect>
                                    <p:anim calcmode="lin" valueType="num">
                                      <p:cBhvr>
                                        <p:cTn id="19" dur="1000" fill="hold"/>
                                        <p:tgtEl>
                                          <p:spTgt spid="143371"/>
                                        </p:tgtEl>
                                        <p:attrNameLst>
                                          <p:attrName>ppt_x</p:attrName>
                                        </p:attrNameLst>
                                      </p:cBhvr>
                                      <p:tavLst>
                                        <p:tav tm="0">
                                          <p:val>
                                            <p:strVal val="#ppt_x"/>
                                          </p:val>
                                        </p:tav>
                                        <p:tav tm="100000">
                                          <p:val>
                                            <p:strVal val="#ppt_x"/>
                                          </p:val>
                                        </p:tav>
                                      </p:tavLst>
                                    </p:anim>
                                    <p:anim calcmode="lin" valueType="num">
                                      <p:cBhvr>
                                        <p:cTn id="20" dur="900" decel="100000" fill="hold"/>
                                        <p:tgtEl>
                                          <p:spTgt spid="14337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43371"/>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43368"/>
                                        </p:tgtEl>
                                        <p:attrNameLst>
                                          <p:attrName>style.visibility</p:attrName>
                                        </p:attrNameLst>
                                      </p:cBhvr>
                                      <p:to>
                                        <p:strVal val="visible"/>
                                      </p:to>
                                    </p:set>
                                    <p:animEffect transition="in" filter="fade">
                                      <p:cBhvr>
                                        <p:cTn id="24" dur="1000"/>
                                        <p:tgtEl>
                                          <p:spTgt spid="143368"/>
                                        </p:tgtEl>
                                      </p:cBhvr>
                                    </p:animEffect>
                                    <p:anim calcmode="lin" valueType="num">
                                      <p:cBhvr>
                                        <p:cTn id="25" dur="1000" fill="hold"/>
                                        <p:tgtEl>
                                          <p:spTgt spid="143368"/>
                                        </p:tgtEl>
                                        <p:attrNameLst>
                                          <p:attrName>ppt_x</p:attrName>
                                        </p:attrNameLst>
                                      </p:cBhvr>
                                      <p:tavLst>
                                        <p:tav tm="0">
                                          <p:val>
                                            <p:strVal val="#ppt_x"/>
                                          </p:val>
                                        </p:tav>
                                        <p:tav tm="100000">
                                          <p:val>
                                            <p:strVal val="#ppt_x"/>
                                          </p:val>
                                        </p:tav>
                                      </p:tavLst>
                                    </p:anim>
                                    <p:anim calcmode="lin" valueType="num">
                                      <p:cBhvr>
                                        <p:cTn id="26" dur="900" decel="100000" fill="hold"/>
                                        <p:tgtEl>
                                          <p:spTgt spid="14336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33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8" name="WordArt 4"/>
          <p:cNvSpPr>
            <a:spLocks noChangeArrowheads="1" noChangeShapeType="1" noTextEdit="1"/>
          </p:cNvSpPr>
          <p:nvPr/>
        </p:nvSpPr>
        <p:spPr bwMode="auto">
          <a:xfrm>
            <a:off x="7019925" y="2997200"/>
            <a:ext cx="1893888" cy="1125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نمودارها:</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144389" name="Text Box 5"/>
          <p:cNvSpPr txBox="1">
            <a:spLocks noChangeArrowheads="1"/>
          </p:cNvSpPr>
          <p:nvPr/>
        </p:nvSpPr>
        <p:spPr bwMode="auto">
          <a:xfrm>
            <a:off x="0" y="1052513"/>
            <a:ext cx="65532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3600" b="1">
                <a:solidFill>
                  <a:srgbClr val="000000"/>
                </a:solidFill>
                <a:cs typeface="B Nazanin" panose="00000400000000000000" pitchFamily="2" charset="-78"/>
              </a:rPr>
              <a:t>1-نمودار نقطه ای</a:t>
            </a:r>
          </a:p>
          <a:p>
            <a:pPr>
              <a:spcBef>
                <a:spcPct val="50000"/>
              </a:spcBef>
            </a:pPr>
            <a:r>
              <a:rPr lang="fa-IR" altLang="en-US" sz="3600" b="1">
                <a:solidFill>
                  <a:srgbClr val="000000"/>
                </a:solidFill>
                <a:cs typeface="B Nazanin" panose="00000400000000000000" pitchFamily="2" charset="-78"/>
              </a:rPr>
              <a:t>2- نمودار دایره ای</a:t>
            </a:r>
          </a:p>
          <a:p>
            <a:pPr>
              <a:spcBef>
                <a:spcPct val="50000"/>
              </a:spcBef>
            </a:pPr>
            <a:r>
              <a:rPr lang="fa-IR" altLang="en-US" sz="3600" b="1">
                <a:solidFill>
                  <a:srgbClr val="000000"/>
                </a:solidFill>
                <a:cs typeface="B Nazanin" panose="00000400000000000000" pitchFamily="2" charset="-78"/>
              </a:rPr>
              <a:t>3-نمودار میله ای</a:t>
            </a:r>
          </a:p>
          <a:p>
            <a:pPr>
              <a:spcBef>
                <a:spcPct val="50000"/>
              </a:spcBef>
            </a:pPr>
            <a:r>
              <a:rPr lang="fa-IR" altLang="en-US" sz="3600" b="1">
                <a:solidFill>
                  <a:srgbClr val="000000"/>
                </a:solidFill>
                <a:cs typeface="B Nazanin" panose="00000400000000000000" pitchFamily="2" charset="-78"/>
              </a:rPr>
              <a:t>4- نمودار مستطیلی</a:t>
            </a:r>
          </a:p>
          <a:p>
            <a:pPr>
              <a:spcBef>
                <a:spcPct val="50000"/>
              </a:spcBef>
            </a:pPr>
            <a:r>
              <a:rPr lang="fa-IR" altLang="en-US" sz="3600" b="1">
                <a:solidFill>
                  <a:srgbClr val="000000"/>
                </a:solidFill>
                <a:cs typeface="B Nazanin" panose="00000400000000000000" pitchFamily="2" charset="-78"/>
              </a:rPr>
              <a:t>5- نمودار چندضلعی فراوانی</a:t>
            </a:r>
          </a:p>
          <a:p>
            <a:pPr>
              <a:spcBef>
                <a:spcPct val="50000"/>
              </a:spcBef>
            </a:pPr>
            <a:r>
              <a:rPr lang="fa-IR" altLang="en-US" sz="3600" b="1">
                <a:solidFill>
                  <a:srgbClr val="000000"/>
                </a:solidFill>
                <a:cs typeface="B Nazanin" panose="00000400000000000000" pitchFamily="2" charset="-78"/>
              </a:rPr>
              <a:t>6- نمودار چند ضلعی تجمعی</a:t>
            </a:r>
            <a:endParaRPr lang="en-US" altLang="en-US" sz="3600" b="1">
              <a:solidFill>
                <a:srgbClr val="000000"/>
              </a:solidFill>
              <a:cs typeface="B Nazanin" panose="00000400000000000000" pitchFamily="2" charset="-78"/>
            </a:endParaRPr>
          </a:p>
        </p:txBody>
      </p:sp>
      <p:sp>
        <p:nvSpPr>
          <p:cNvPr id="144390" name="AutoShape 6"/>
          <p:cNvSpPr>
            <a:spLocks/>
          </p:cNvSpPr>
          <p:nvPr/>
        </p:nvSpPr>
        <p:spPr bwMode="auto">
          <a:xfrm>
            <a:off x="6443663" y="981075"/>
            <a:ext cx="504825" cy="5040313"/>
          </a:xfrm>
          <a:prstGeom prst="rightBrace">
            <a:avLst>
              <a:gd name="adj1" fmla="val 60691"/>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00"/>
              </a:solidFill>
            </a:endParaRPr>
          </a:p>
        </p:txBody>
      </p:sp>
      <p:sp>
        <p:nvSpPr>
          <p:cNvPr id="14439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439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anim calcmode="lin" valueType="num">
                                      <p:cBhvr>
                                        <p:cTn id="7" dur="1000" fill="hold"/>
                                        <p:tgtEl>
                                          <p:spTgt spid="144388"/>
                                        </p:tgtEl>
                                        <p:attrNameLst>
                                          <p:attrName>ppt_w</p:attrName>
                                        </p:attrNameLst>
                                      </p:cBhvr>
                                      <p:tavLst>
                                        <p:tav tm="0">
                                          <p:val>
                                            <p:strVal val="#ppt_w*0.70"/>
                                          </p:val>
                                        </p:tav>
                                        <p:tav tm="100000">
                                          <p:val>
                                            <p:strVal val="#ppt_w"/>
                                          </p:val>
                                        </p:tav>
                                      </p:tavLst>
                                    </p:anim>
                                    <p:anim calcmode="lin" valueType="num">
                                      <p:cBhvr>
                                        <p:cTn id="8" dur="1000" fill="hold"/>
                                        <p:tgtEl>
                                          <p:spTgt spid="144388"/>
                                        </p:tgtEl>
                                        <p:attrNameLst>
                                          <p:attrName>ppt_h</p:attrName>
                                        </p:attrNameLst>
                                      </p:cBhvr>
                                      <p:tavLst>
                                        <p:tav tm="0">
                                          <p:val>
                                            <p:strVal val="#ppt_h"/>
                                          </p:val>
                                        </p:tav>
                                        <p:tav tm="100000">
                                          <p:val>
                                            <p:strVal val="#ppt_h"/>
                                          </p:val>
                                        </p:tav>
                                      </p:tavLst>
                                    </p:anim>
                                    <p:animEffect transition="in" filter="fade">
                                      <p:cBhvr>
                                        <p:cTn id="9" dur="1000"/>
                                        <p:tgtEl>
                                          <p:spTgt spid="144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44390"/>
                                        </p:tgtEl>
                                        <p:attrNameLst>
                                          <p:attrName>style.visibility</p:attrName>
                                        </p:attrNameLst>
                                      </p:cBhvr>
                                      <p:to>
                                        <p:strVal val="visible"/>
                                      </p:to>
                                    </p:set>
                                    <p:animEffect transition="in" filter="dissolve">
                                      <p:cBhvr>
                                        <p:cTn id="14" dur="500"/>
                                        <p:tgtEl>
                                          <p:spTgt spid="1443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4389"/>
                                        </p:tgtEl>
                                        <p:attrNameLst>
                                          <p:attrName>style.visibility</p:attrName>
                                        </p:attrNameLst>
                                      </p:cBhvr>
                                      <p:to>
                                        <p:strVal val="visible"/>
                                      </p:to>
                                    </p:set>
                                    <p:animEffect transition="in" filter="dissolve">
                                      <p:cBhvr>
                                        <p:cTn id="19" dur="5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2" name="WordArt 4"/>
          <p:cNvSpPr>
            <a:spLocks noChangeArrowheads="1" noChangeShapeType="1" noTextEdit="1"/>
          </p:cNvSpPr>
          <p:nvPr/>
        </p:nvSpPr>
        <p:spPr bwMode="auto">
          <a:xfrm>
            <a:off x="7596188" y="44450"/>
            <a:ext cx="117157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چولگي</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145413" name="Text Box 5"/>
          <p:cNvSpPr txBox="1">
            <a:spLocks noChangeArrowheads="1"/>
          </p:cNvSpPr>
          <p:nvPr/>
        </p:nvSpPr>
        <p:spPr bwMode="auto">
          <a:xfrm>
            <a:off x="1908175" y="981075"/>
            <a:ext cx="6985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rgbClr val="000000"/>
                </a:solidFill>
                <a:cs typeface="B Nazanin" panose="00000400000000000000" pitchFamily="2" charset="-78"/>
              </a:rPr>
              <a:t>معيارهاي محاسبه ميزان چولگي عبارتند از:</a:t>
            </a:r>
            <a:r>
              <a:rPr lang="en-US" altLang="en-US" sz="2400" b="1">
                <a:solidFill>
                  <a:srgbClr val="000000"/>
                </a:solidFill>
                <a:cs typeface="B Nazanin" panose="00000400000000000000" pitchFamily="2" charset="-78"/>
              </a:rPr>
              <a:t> </a:t>
            </a:r>
          </a:p>
          <a:p>
            <a:pPr>
              <a:spcBef>
                <a:spcPct val="50000"/>
              </a:spcBef>
            </a:pPr>
            <a:r>
              <a:rPr lang="fa-IR" altLang="en-US" sz="2400" b="1">
                <a:solidFill>
                  <a:srgbClr val="000000"/>
                </a:solidFill>
                <a:cs typeface="B Nazanin" panose="00000400000000000000" pitchFamily="2" charset="-78"/>
              </a:rPr>
              <a:t>1- ضريب چولگي پيرسن</a:t>
            </a:r>
            <a:endParaRPr lang="en-US" altLang="en-US" sz="2400" b="1">
              <a:solidFill>
                <a:srgbClr val="000000"/>
              </a:solidFill>
              <a:cs typeface="B Nazanin" panose="00000400000000000000" pitchFamily="2" charset="-78"/>
            </a:endParaRPr>
          </a:p>
          <a:p>
            <a:pPr>
              <a:spcBef>
                <a:spcPct val="50000"/>
              </a:spcBef>
            </a:pPr>
            <a:endParaRPr lang="en-US" altLang="en-US" sz="2400" b="1">
              <a:solidFill>
                <a:srgbClr val="000000"/>
              </a:solidFill>
              <a:cs typeface="B Nazanin" panose="00000400000000000000" pitchFamily="2" charset="-78"/>
            </a:endParaRPr>
          </a:p>
          <a:p>
            <a:pPr>
              <a:spcBef>
                <a:spcPct val="50000"/>
              </a:spcBef>
            </a:pPr>
            <a:r>
              <a:rPr lang="fa-IR" altLang="en-US" sz="2400" b="1">
                <a:solidFill>
                  <a:srgbClr val="000000"/>
                </a:solidFill>
                <a:cs typeface="B Nazanin" panose="00000400000000000000" pitchFamily="2" charset="-78"/>
              </a:rPr>
              <a:t>2- ضريب چولگي بر اساس گشتاور مركزي مرتبه سوم</a:t>
            </a:r>
            <a:endParaRPr lang="en-US" altLang="en-US" sz="2400" b="1">
              <a:solidFill>
                <a:srgbClr val="000000"/>
              </a:solidFill>
              <a:cs typeface="B Nazanin" panose="00000400000000000000" pitchFamily="2" charset="-78"/>
            </a:endParaRPr>
          </a:p>
        </p:txBody>
      </p:sp>
      <p:sp>
        <p:nvSpPr>
          <p:cNvPr id="145415"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5414" name="Object 6"/>
          <p:cNvGraphicFramePr>
            <a:graphicFrameLocks noChangeAspect="1"/>
          </p:cNvGraphicFramePr>
          <p:nvPr/>
        </p:nvGraphicFramePr>
        <p:xfrm>
          <a:off x="288925" y="908050"/>
          <a:ext cx="2195513" cy="1071563"/>
        </p:xfrm>
        <a:graphic>
          <a:graphicData uri="http://schemas.openxmlformats.org/presentationml/2006/ole">
            <mc:AlternateContent xmlns:mc="http://schemas.openxmlformats.org/markup-compatibility/2006">
              <mc:Choice xmlns:v="urn:schemas-microsoft-com:vml" Requires="v">
                <p:oleObj spid="_x0000_s145453" name="Equation" r:id="rId3" imgW="774364" imgH="380835" progId="Equation.3">
                  <p:embed/>
                </p:oleObj>
              </mc:Choice>
              <mc:Fallback>
                <p:oleObj name="Equation" r:id="rId3" imgW="774364" imgH="380835"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908050"/>
                        <a:ext cx="2195513"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5417" name="Object 9"/>
          <p:cNvGraphicFramePr>
            <a:graphicFrameLocks noChangeAspect="1"/>
          </p:cNvGraphicFramePr>
          <p:nvPr/>
        </p:nvGraphicFramePr>
        <p:xfrm>
          <a:off x="466725" y="2060575"/>
          <a:ext cx="1225550" cy="1033463"/>
        </p:xfrm>
        <a:graphic>
          <a:graphicData uri="http://schemas.openxmlformats.org/presentationml/2006/ole">
            <mc:AlternateContent xmlns:mc="http://schemas.openxmlformats.org/markup-compatibility/2006">
              <mc:Choice xmlns:v="urn:schemas-microsoft-com:vml" Requires="v">
                <p:oleObj spid="_x0000_s145454" name="Equation" r:id="rId5" imgW="482391" imgH="406224" progId="Equation.3">
                  <p:embed/>
                </p:oleObj>
              </mc:Choice>
              <mc:Fallback>
                <p:oleObj name="Equation" r:id="rId5" imgW="482391" imgH="406224"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060575"/>
                        <a:ext cx="1225550"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9" name="Rectangle 11"/>
          <p:cNvSpPr>
            <a:spLocks noChangeArrowheads="1"/>
          </p:cNvSpPr>
          <p:nvPr/>
        </p:nvSpPr>
        <p:spPr bwMode="auto">
          <a:xfrm>
            <a:off x="0" y="409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5420" name="WordArt 12"/>
          <p:cNvSpPr>
            <a:spLocks noChangeArrowheads="1" noChangeShapeType="1" noTextEdit="1"/>
          </p:cNvSpPr>
          <p:nvPr/>
        </p:nvSpPr>
        <p:spPr bwMode="auto">
          <a:xfrm>
            <a:off x="7092950" y="3141663"/>
            <a:ext cx="155257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برجستگي</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145422" name="Rectangle 1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5421" name="Object 13"/>
          <p:cNvGraphicFramePr>
            <a:graphicFrameLocks noChangeAspect="1"/>
          </p:cNvGraphicFramePr>
          <p:nvPr/>
        </p:nvGraphicFramePr>
        <p:xfrm>
          <a:off x="0" y="2997200"/>
          <a:ext cx="3995738" cy="1911350"/>
        </p:xfrm>
        <a:graphic>
          <a:graphicData uri="http://schemas.openxmlformats.org/presentationml/2006/ole">
            <mc:AlternateContent xmlns:mc="http://schemas.openxmlformats.org/markup-compatibility/2006">
              <mc:Choice xmlns:v="urn:schemas-microsoft-com:vml" Requires="v">
                <p:oleObj spid="_x0000_s145455" name="Equation" r:id="rId7" imgW="2146300" imgH="1066800" progId="Equation.3">
                  <p:embed/>
                </p:oleObj>
              </mc:Choice>
              <mc:Fallback>
                <p:oleObj name="Equation" r:id="rId7" imgW="2146300" imgH="10668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997200"/>
                        <a:ext cx="3995738" cy="191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3" name="Rectangle 15"/>
          <p:cNvSpPr>
            <a:spLocks noChangeArrowheads="1"/>
          </p:cNvSpPr>
          <p:nvPr/>
        </p:nvSpPr>
        <p:spPr bwMode="auto">
          <a:xfrm>
            <a:off x="0" y="3862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5424" name="Text Box 16"/>
          <p:cNvSpPr txBox="1">
            <a:spLocks noChangeArrowheads="1"/>
          </p:cNvSpPr>
          <p:nvPr/>
        </p:nvSpPr>
        <p:spPr bwMode="auto">
          <a:xfrm>
            <a:off x="6227763" y="4124325"/>
            <a:ext cx="259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rgbClr val="000000"/>
                </a:solidFill>
                <a:cs typeface="B Nazanin" panose="00000400000000000000" pitchFamily="2" charset="-78"/>
              </a:rPr>
              <a:t>ویژگی های برجستکی:</a:t>
            </a:r>
            <a:endParaRPr lang="en-US" altLang="en-US" sz="2400" b="1">
              <a:solidFill>
                <a:srgbClr val="000000"/>
              </a:solidFill>
              <a:cs typeface="B Nazanin" panose="00000400000000000000" pitchFamily="2" charset="-78"/>
            </a:endParaRPr>
          </a:p>
        </p:txBody>
      </p:sp>
      <p:sp>
        <p:nvSpPr>
          <p:cNvPr id="145425" name="Text Box 17"/>
          <p:cNvSpPr txBox="1">
            <a:spLocks noChangeArrowheads="1"/>
          </p:cNvSpPr>
          <p:nvPr/>
        </p:nvSpPr>
        <p:spPr bwMode="auto">
          <a:xfrm>
            <a:off x="323850" y="4591050"/>
            <a:ext cx="874871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000" b="1">
                <a:solidFill>
                  <a:srgbClr val="000000"/>
                </a:solidFill>
                <a:cs typeface="B Nazanin" panose="00000400000000000000" pitchFamily="2" charset="-78"/>
              </a:rPr>
              <a:t>1- مستقل از واحد</a:t>
            </a:r>
          </a:p>
          <a:p>
            <a:pPr>
              <a:spcBef>
                <a:spcPct val="50000"/>
              </a:spcBef>
            </a:pPr>
            <a:r>
              <a:rPr lang="fa-IR" altLang="en-US" sz="2000" b="1">
                <a:solidFill>
                  <a:srgbClr val="000000"/>
                </a:solidFill>
                <a:cs typeface="B Nazanin" panose="00000400000000000000" pitchFamily="2" charset="-78"/>
              </a:rPr>
              <a:t>2-</a:t>
            </a:r>
            <a:r>
              <a:rPr lang="en-US" altLang="en-US" sz="2000" b="1">
                <a:solidFill>
                  <a:srgbClr val="000000"/>
                </a:solidFill>
                <a:cs typeface="B Nazanin" panose="00000400000000000000" pitchFamily="2" charset="-78"/>
              </a:rPr>
              <a:t>k=0 </a:t>
            </a:r>
            <a:r>
              <a:rPr lang="fa-IR" altLang="en-US" sz="2000" b="1">
                <a:solidFill>
                  <a:srgbClr val="000000"/>
                </a:solidFill>
                <a:cs typeface="B Nazanin" panose="00000400000000000000" pitchFamily="2" charset="-78"/>
              </a:rPr>
              <a:t>ميزان برجستگي صفر است و منحني چندضلعي فراواني بر منحني نرمال منطبق است.</a:t>
            </a:r>
          </a:p>
          <a:p>
            <a:pPr>
              <a:spcBef>
                <a:spcPct val="50000"/>
              </a:spcBef>
            </a:pPr>
            <a:r>
              <a:rPr lang="fa-IR" altLang="en-US" sz="2000" b="1">
                <a:solidFill>
                  <a:srgbClr val="000000"/>
                </a:solidFill>
                <a:cs typeface="B Nazanin" panose="00000400000000000000" pitchFamily="2" charset="-78"/>
              </a:rPr>
              <a:t>3-</a:t>
            </a:r>
            <a:r>
              <a:rPr lang="en-US" altLang="en-US" sz="2000" b="1">
                <a:solidFill>
                  <a:srgbClr val="000000"/>
                </a:solidFill>
                <a:cs typeface="B Nazanin" panose="00000400000000000000" pitchFamily="2" charset="-78"/>
              </a:rPr>
              <a:t>k&gt;0</a:t>
            </a:r>
            <a:r>
              <a:rPr lang="fa-IR" altLang="en-US" sz="2000" b="1">
                <a:solidFill>
                  <a:srgbClr val="000000"/>
                </a:solidFill>
                <a:cs typeface="B Nazanin" panose="00000400000000000000" pitchFamily="2" charset="-78"/>
              </a:rPr>
              <a:t> منحني چندضلعي فراواني در مقايسه با منحني نرمال داراي برجستگي است.</a:t>
            </a:r>
            <a:r>
              <a:rPr lang="en-US" altLang="en-US" sz="2000" b="1">
                <a:solidFill>
                  <a:srgbClr val="000000"/>
                </a:solidFill>
                <a:cs typeface="B Nazanin" panose="00000400000000000000" pitchFamily="2" charset="-78"/>
              </a:rPr>
              <a:t> </a:t>
            </a:r>
            <a:endParaRPr lang="fa-IR" altLang="en-US" sz="2000" b="1">
              <a:solidFill>
                <a:srgbClr val="000000"/>
              </a:solidFill>
              <a:cs typeface="B Nazanin" panose="00000400000000000000" pitchFamily="2" charset="-78"/>
            </a:endParaRPr>
          </a:p>
          <a:p>
            <a:pPr>
              <a:spcBef>
                <a:spcPct val="50000"/>
              </a:spcBef>
            </a:pPr>
            <a:r>
              <a:rPr lang="fa-IR" altLang="en-US" sz="2000" b="1">
                <a:solidFill>
                  <a:srgbClr val="000000"/>
                </a:solidFill>
                <a:cs typeface="B Nazanin" panose="00000400000000000000" pitchFamily="2" charset="-78"/>
              </a:rPr>
              <a:t>4-</a:t>
            </a:r>
            <a:r>
              <a:rPr lang="en-US" altLang="en-US" sz="2000" b="1">
                <a:solidFill>
                  <a:srgbClr val="000000"/>
                </a:solidFill>
                <a:cs typeface="B Nazanin" panose="00000400000000000000" pitchFamily="2" charset="-78"/>
              </a:rPr>
              <a:t>k&lt;0</a:t>
            </a:r>
            <a:r>
              <a:rPr lang="fa-IR" altLang="en-US" sz="2000" b="1">
                <a:solidFill>
                  <a:srgbClr val="000000"/>
                </a:solidFill>
                <a:cs typeface="B Nazanin" panose="00000400000000000000" pitchFamily="2" charset="-78"/>
              </a:rPr>
              <a:t> منحني چندضلعي فراواني در مقايسه با منحني نرمال داراي پخي است.</a:t>
            </a:r>
            <a:r>
              <a:rPr lang="en-US" altLang="en-US" sz="2000" b="1">
                <a:solidFill>
                  <a:srgbClr val="000000"/>
                </a:solidFill>
                <a:cs typeface="B Nazanin" panose="00000400000000000000" pitchFamily="2" charset="-78"/>
              </a:rPr>
              <a:t> </a:t>
            </a:r>
            <a:endParaRPr lang="fa-IR" altLang="en-US" sz="2000" b="1">
              <a:solidFill>
                <a:srgbClr val="000000"/>
              </a:solidFill>
              <a:cs typeface="B Nazanin" panose="00000400000000000000" pitchFamily="2" charset="-78"/>
            </a:endParaRPr>
          </a:p>
        </p:txBody>
      </p:sp>
      <p:grpSp>
        <p:nvGrpSpPr>
          <p:cNvPr id="145426" name="Group 18"/>
          <p:cNvGrpSpPr>
            <a:grpSpLocks noChangeAspect="1"/>
          </p:cNvGrpSpPr>
          <p:nvPr/>
        </p:nvGrpSpPr>
        <p:grpSpPr bwMode="auto">
          <a:xfrm>
            <a:off x="0" y="6340475"/>
            <a:ext cx="1619250" cy="517525"/>
            <a:chOff x="5400" y="9470"/>
            <a:chExt cx="4500" cy="1870"/>
          </a:xfrm>
        </p:grpSpPr>
        <p:sp>
          <p:nvSpPr>
            <p:cNvPr id="145427" name="AutoShape 19"/>
            <p:cNvSpPr>
              <a:spLocks noChangeAspect="1" noChangeArrowheads="1"/>
            </p:cNvSpPr>
            <p:nvPr/>
          </p:nvSpPr>
          <p:spPr bwMode="auto">
            <a:xfrm>
              <a:off x="5400" y="9470"/>
              <a:ext cx="4500" cy="187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428" name="Rectangle 20"/>
            <p:cNvSpPr>
              <a:spLocks noChangeArrowheads="1"/>
            </p:cNvSpPr>
            <p:nvPr/>
          </p:nvSpPr>
          <p:spPr bwMode="auto">
            <a:xfrm>
              <a:off x="7095" y="9720"/>
              <a:ext cx="168" cy="52"/>
            </a:xfrm>
            <a:prstGeom prst="rect">
              <a:avLst/>
            </a:prstGeom>
            <a:noFill/>
            <a:ln>
              <a:noFill/>
            </a:ln>
            <a:effectLst/>
            <a:extLst>
              <a:ext uri="{909E8E84-426E-40DD-AFC4-6F175D3DCCD1}">
                <a14:hiddenFill xmlns:a14="http://schemas.microsoft.com/office/drawing/2010/main">
                  <a:solidFill>
                    <a:srgbClr val="DC008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74747"/>
                    </a:outerShdw>
                  </a:effectLst>
                </a14:hiddenEffects>
              </a:ext>
            </a:extLst>
          </p:spPr>
          <p:txBody>
            <a:bodyPr anchor="ctr"/>
            <a:lstStyle/>
            <a:p>
              <a:endParaRPr lang="en-US"/>
            </a:p>
          </p:txBody>
        </p:sp>
        <p:sp>
          <p:nvSpPr>
            <p:cNvPr id="145429" name="Freeform 21"/>
            <p:cNvSpPr>
              <a:spLocks/>
            </p:cNvSpPr>
            <p:nvPr/>
          </p:nvSpPr>
          <p:spPr bwMode="auto">
            <a:xfrm>
              <a:off x="7580" y="9826"/>
              <a:ext cx="1800" cy="891"/>
            </a:xfrm>
            <a:custGeom>
              <a:avLst/>
              <a:gdLst>
                <a:gd name="T0" fmla="*/ 997 w 998"/>
                <a:gd name="T1" fmla="*/ 1097 h 1098"/>
                <a:gd name="T2" fmla="*/ 891 w 998"/>
                <a:gd name="T3" fmla="*/ 1080 h 1098"/>
                <a:gd name="T4" fmla="*/ 837 w 998"/>
                <a:gd name="T5" fmla="*/ 1070 h 1098"/>
                <a:gd name="T6" fmla="*/ 787 w 998"/>
                <a:gd name="T7" fmla="*/ 1052 h 1098"/>
                <a:gd name="T8" fmla="*/ 735 w 998"/>
                <a:gd name="T9" fmla="*/ 1027 h 1098"/>
                <a:gd name="T10" fmla="*/ 681 w 998"/>
                <a:gd name="T11" fmla="*/ 992 h 1098"/>
                <a:gd name="T12" fmla="*/ 628 w 998"/>
                <a:gd name="T13" fmla="*/ 947 h 1098"/>
                <a:gd name="T14" fmla="*/ 525 w 998"/>
                <a:gd name="T15" fmla="*/ 819 h 1098"/>
                <a:gd name="T16" fmla="*/ 420 w 998"/>
                <a:gd name="T17" fmla="*/ 642 h 1098"/>
                <a:gd name="T18" fmla="*/ 312 w 998"/>
                <a:gd name="T19" fmla="*/ 429 h 1098"/>
                <a:gd name="T20" fmla="*/ 264 w 998"/>
                <a:gd name="T21" fmla="*/ 317 h 1098"/>
                <a:gd name="T22" fmla="*/ 210 w 998"/>
                <a:gd name="T23" fmla="*/ 216 h 1098"/>
                <a:gd name="T24" fmla="*/ 156 w 998"/>
                <a:gd name="T25" fmla="*/ 128 h 1098"/>
                <a:gd name="T26" fmla="*/ 104 w 998"/>
                <a:gd name="T27" fmla="*/ 60 h 1098"/>
                <a:gd name="T28" fmla="*/ 50 w 998"/>
                <a:gd name="T29" fmla="*/ 17 h 1098"/>
                <a:gd name="T30" fmla="*/ 0 w 998"/>
                <a:gd name="T31"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1098">
                  <a:moveTo>
                    <a:pt x="997" y="1097"/>
                  </a:moveTo>
                  <a:lnTo>
                    <a:pt x="891" y="1080"/>
                  </a:lnTo>
                  <a:lnTo>
                    <a:pt x="837" y="1070"/>
                  </a:lnTo>
                  <a:lnTo>
                    <a:pt x="787" y="1052"/>
                  </a:lnTo>
                  <a:lnTo>
                    <a:pt x="735" y="1027"/>
                  </a:lnTo>
                  <a:lnTo>
                    <a:pt x="681" y="992"/>
                  </a:lnTo>
                  <a:lnTo>
                    <a:pt x="628" y="947"/>
                  </a:lnTo>
                  <a:lnTo>
                    <a:pt x="525" y="819"/>
                  </a:lnTo>
                  <a:lnTo>
                    <a:pt x="420" y="642"/>
                  </a:lnTo>
                  <a:lnTo>
                    <a:pt x="312" y="429"/>
                  </a:lnTo>
                  <a:lnTo>
                    <a:pt x="264" y="317"/>
                  </a:lnTo>
                  <a:lnTo>
                    <a:pt x="210" y="216"/>
                  </a:lnTo>
                  <a:lnTo>
                    <a:pt x="156" y="128"/>
                  </a:lnTo>
                  <a:lnTo>
                    <a:pt x="104" y="60"/>
                  </a:lnTo>
                  <a:lnTo>
                    <a:pt x="50" y="17"/>
                  </a:lnTo>
                  <a:lnTo>
                    <a:pt x="0" y="0"/>
                  </a:lnTo>
                </a:path>
              </a:pathLst>
            </a:custGeom>
            <a:noFill/>
            <a:ln w="25400" cap="rnd">
              <a:solidFill>
                <a:srgbClr val="000000"/>
              </a:solidFill>
              <a:round/>
              <a:headEnd/>
              <a:tailEn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145430" name="Freeform 22"/>
            <p:cNvSpPr>
              <a:spLocks/>
            </p:cNvSpPr>
            <p:nvPr/>
          </p:nvSpPr>
          <p:spPr bwMode="auto">
            <a:xfrm>
              <a:off x="5780" y="9826"/>
              <a:ext cx="1800" cy="891"/>
            </a:xfrm>
            <a:custGeom>
              <a:avLst/>
              <a:gdLst>
                <a:gd name="T0" fmla="*/ 0 w 995"/>
                <a:gd name="T1" fmla="*/ 1097 h 1098"/>
                <a:gd name="T2" fmla="*/ 102 w 995"/>
                <a:gd name="T3" fmla="*/ 1080 h 1098"/>
                <a:gd name="T4" fmla="*/ 156 w 995"/>
                <a:gd name="T5" fmla="*/ 1070 h 1098"/>
                <a:gd name="T6" fmla="*/ 208 w 995"/>
                <a:gd name="T7" fmla="*/ 1052 h 1098"/>
                <a:gd name="T8" fmla="*/ 261 w 995"/>
                <a:gd name="T9" fmla="*/ 1027 h 1098"/>
                <a:gd name="T10" fmla="*/ 312 w 995"/>
                <a:gd name="T11" fmla="*/ 992 h 1098"/>
                <a:gd name="T12" fmla="*/ 364 w 995"/>
                <a:gd name="T13" fmla="*/ 947 h 1098"/>
                <a:gd name="T14" fmla="*/ 471 w 995"/>
                <a:gd name="T15" fmla="*/ 819 h 1098"/>
                <a:gd name="T16" fmla="*/ 573 w 995"/>
                <a:gd name="T17" fmla="*/ 642 h 1098"/>
                <a:gd name="T18" fmla="*/ 679 w 995"/>
                <a:gd name="T19" fmla="*/ 429 h 1098"/>
                <a:gd name="T20" fmla="*/ 733 w 995"/>
                <a:gd name="T21" fmla="*/ 317 h 1098"/>
                <a:gd name="T22" fmla="*/ 786 w 995"/>
                <a:gd name="T23" fmla="*/ 216 h 1098"/>
                <a:gd name="T24" fmla="*/ 835 w 995"/>
                <a:gd name="T25" fmla="*/ 128 h 1098"/>
                <a:gd name="T26" fmla="*/ 888 w 995"/>
                <a:gd name="T27" fmla="*/ 60 h 1098"/>
                <a:gd name="T28" fmla="*/ 942 w 995"/>
                <a:gd name="T29" fmla="*/ 17 h 1098"/>
                <a:gd name="T30" fmla="*/ 994 w 995"/>
                <a:gd name="T31"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5" h="1098">
                  <a:moveTo>
                    <a:pt x="0" y="1097"/>
                  </a:moveTo>
                  <a:lnTo>
                    <a:pt x="102" y="1080"/>
                  </a:lnTo>
                  <a:lnTo>
                    <a:pt x="156" y="1070"/>
                  </a:lnTo>
                  <a:lnTo>
                    <a:pt x="208" y="1052"/>
                  </a:lnTo>
                  <a:lnTo>
                    <a:pt x="261" y="1027"/>
                  </a:lnTo>
                  <a:lnTo>
                    <a:pt x="312" y="992"/>
                  </a:lnTo>
                  <a:lnTo>
                    <a:pt x="364" y="947"/>
                  </a:lnTo>
                  <a:lnTo>
                    <a:pt x="471" y="819"/>
                  </a:lnTo>
                  <a:lnTo>
                    <a:pt x="573" y="642"/>
                  </a:lnTo>
                  <a:lnTo>
                    <a:pt x="679" y="429"/>
                  </a:lnTo>
                  <a:lnTo>
                    <a:pt x="733" y="317"/>
                  </a:lnTo>
                  <a:lnTo>
                    <a:pt x="786" y="216"/>
                  </a:lnTo>
                  <a:lnTo>
                    <a:pt x="835" y="128"/>
                  </a:lnTo>
                  <a:lnTo>
                    <a:pt x="888" y="60"/>
                  </a:lnTo>
                  <a:lnTo>
                    <a:pt x="942" y="17"/>
                  </a:lnTo>
                  <a:lnTo>
                    <a:pt x="994" y="0"/>
                  </a:lnTo>
                </a:path>
              </a:pathLst>
            </a:custGeom>
            <a:noFill/>
            <a:ln w="25400" cap="rnd">
              <a:solidFill>
                <a:srgbClr val="000000"/>
              </a:solidFill>
              <a:round/>
              <a:headEnd/>
              <a:tailEn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145431" name="Line 23"/>
            <p:cNvSpPr>
              <a:spLocks noChangeShapeType="1"/>
            </p:cNvSpPr>
            <p:nvPr/>
          </p:nvSpPr>
          <p:spPr bwMode="auto">
            <a:xfrm>
              <a:off x="5580" y="10800"/>
              <a:ext cx="396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32" name="Line 24"/>
            <p:cNvSpPr>
              <a:spLocks noChangeShapeType="1"/>
            </p:cNvSpPr>
            <p:nvPr/>
          </p:nvSpPr>
          <p:spPr bwMode="auto">
            <a:xfrm>
              <a:off x="7517" y="9470"/>
              <a:ext cx="0" cy="11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45433" name="Group 25"/>
          <p:cNvGrpSpPr>
            <a:grpSpLocks noChangeAspect="1"/>
          </p:cNvGrpSpPr>
          <p:nvPr/>
        </p:nvGrpSpPr>
        <p:grpSpPr bwMode="auto">
          <a:xfrm>
            <a:off x="0" y="5084763"/>
            <a:ext cx="1258888" cy="1258887"/>
            <a:chOff x="5405" y="4458"/>
            <a:chExt cx="5661" cy="5664"/>
          </a:xfrm>
        </p:grpSpPr>
        <p:sp>
          <p:nvSpPr>
            <p:cNvPr id="145434" name="AutoShape 26"/>
            <p:cNvSpPr>
              <a:spLocks noChangeAspect="1" noChangeArrowheads="1"/>
            </p:cNvSpPr>
            <p:nvPr/>
          </p:nvSpPr>
          <p:spPr bwMode="auto">
            <a:xfrm>
              <a:off x="5405" y="4458"/>
              <a:ext cx="5661" cy="5664"/>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435" name="Rectangle 27"/>
            <p:cNvSpPr>
              <a:spLocks noChangeArrowheads="1"/>
            </p:cNvSpPr>
            <p:nvPr/>
          </p:nvSpPr>
          <p:spPr bwMode="auto">
            <a:xfrm>
              <a:off x="7615" y="6518"/>
              <a:ext cx="168" cy="158"/>
            </a:xfrm>
            <a:prstGeom prst="rect">
              <a:avLst/>
            </a:prstGeom>
            <a:noFill/>
            <a:ln>
              <a:noFill/>
            </a:ln>
            <a:effectLst/>
            <a:extLst>
              <a:ext uri="{909E8E84-426E-40DD-AFC4-6F175D3DCCD1}">
                <a14:hiddenFill xmlns:a14="http://schemas.microsoft.com/office/drawing/2010/main">
                  <a:solidFill>
                    <a:srgbClr val="DC008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74747"/>
                    </a:outerShdw>
                  </a:effectLst>
                </a14:hiddenEffects>
              </a:ext>
            </a:extLst>
          </p:spPr>
          <p:txBody>
            <a:bodyPr anchor="ctr"/>
            <a:lstStyle/>
            <a:p>
              <a:endParaRPr lang="en-US"/>
            </a:p>
          </p:txBody>
        </p:sp>
        <p:sp>
          <p:nvSpPr>
            <p:cNvPr id="145436" name="Freeform 28"/>
            <p:cNvSpPr>
              <a:spLocks/>
            </p:cNvSpPr>
            <p:nvPr/>
          </p:nvSpPr>
          <p:spPr bwMode="auto">
            <a:xfrm>
              <a:off x="8493" y="4973"/>
              <a:ext cx="1544" cy="4119"/>
            </a:xfrm>
            <a:custGeom>
              <a:avLst/>
              <a:gdLst>
                <a:gd name="T0" fmla="*/ 997 w 998"/>
                <a:gd name="T1" fmla="*/ 1097 h 1098"/>
                <a:gd name="T2" fmla="*/ 891 w 998"/>
                <a:gd name="T3" fmla="*/ 1080 h 1098"/>
                <a:gd name="T4" fmla="*/ 837 w 998"/>
                <a:gd name="T5" fmla="*/ 1070 h 1098"/>
                <a:gd name="T6" fmla="*/ 787 w 998"/>
                <a:gd name="T7" fmla="*/ 1052 h 1098"/>
                <a:gd name="T8" fmla="*/ 735 w 998"/>
                <a:gd name="T9" fmla="*/ 1027 h 1098"/>
                <a:gd name="T10" fmla="*/ 681 w 998"/>
                <a:gd name="T11" fmla="*/ 992 h 1098"/>
                <a:gd name="T12" fmla="*/ 628 w 998"/>
                <a:gd name="T13" fmla="*/ 947 h 1098"/>
                <a:gd name="T14" fmla="*/ 525 w 998"/>
                <a:gd name="T15" fmla="*/ 819 h 1098"/>
                <a:gd name="T16" fmla="*/ 420 w 998"/>
                <a:gd name="T17" fmla="*/ 642 h 1098"/>
                <a:gd name="T18" fmla="*/ 312 w 998"/>
                <a:gd name="T19" fmla="*/ 429 h 1098"/>
                <a:gd name="T20" fmla="*/ 264 w 998"/>
                <a:gd name="T21" fmla="*/ 317 h 1098"/>
                <a:gd name="T22" fmla="*/ 210 w 998"/>
                <a:gd name="T23" fmla="*/ 216 h 1098"/>
                <a:gd name="T24" fmla="*/ 156 w 998"/>
                <a:gd name="T25" fmla="*/ 128 h 1098"/>
                <a:gd name="T26" fmla="*/ 104 w 998"/>
                <a:gd name="T27" fmla="*/ 60 h 1098"/>
                <a:gd name="T28" fmla="*/ 50 w 998"/>
                <a:gd name="T29" fmla="*/ 17 h 1098"/>
                <a:gd name="T30" fmla="*/ 0 w 998"/>
                <a:gd name="T31"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1098">
                  <a:moveTo>
                    <a:pt x="997" y="1097"/>
                  </a:moveTo>
                  <a:lnTo>
                    <a:pt x="891" y="1080"/>
                  </a:lnTo>
                  <a:lnTo>
                    <a:pt x="837" y="1070"/>
                  </a:lnTo>
                  <a:lnTo>
                    <a:pt x="787" y="1052"/>
                  </a:lnTo>
                  <a:lnTo>
                    <a:pt x="735" y="1027"/>
                  </a:lnTo>
                  <a:lnTo>
                    <a:pt x="681" y="992"/>
                  </a:lnTo>
                  <a:lnTo>
                    <a:pt x="628" y="947"/>
                  </a:lnTo>
                  <a:lnTo>
                    <a:pt x="525" y="819"/>
                  </a:lnTo>
                  <a:lnTo>
                    <a:pt x="420" y="642"/>
                  </a:lnTo>
                  <a:lnTo>
                    <a:pt x="312" y="429"/>
                  </a:lnTo>
                  <a:lnTo>
                    <a:pt x="264" y="317"/>
                  </a:lnTo>
                  <a:lnTo>
                    <a:pt x="210" y="216"/>
                  </a:lnTo>
                  <a:lnTo>
                    <a:pt x="156" y="128"/>
                  </a:lnTo>
                  <a:lnTo>
                    <a:pt x="104" y="60"/>
                  </a:lnTo>
                  <a:lnTo>
                    <a:pt x="50" y="17"/>
                  </a:lnTo>
                  <a:lnTo>
                    <a:pt x="0" y="0"/>
                  </a:lnTo>
                </a:path>
              </a:pathLst>
            </a:custGeom>
            <a:noFill/>
            <a:ln w="19050" cap="rnd">
              <a:solidFill>
                <a:srgbClr val="000000"/>
              </a:solidFill>
              <a:round/>
              <a:headEnd/>
              <a:tailEn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145437" name="Freeform 29"/>
            <p:cNvSpPr>
              <a:spLocks/>
            </p:cNvSpPr>
            <p:nvPr/>
          </p:nvSpPr>
          <p:spPr bwMode="auto">
            <a:xfrm>
              <a:off x="6434" y="4973"/>
              <a:ext cx="2059" cy="4119"/>
            </a:xfrm>
            <a:custGeom>
              <a:avLst/>
              <a:gdLst>
                <a:gd name="T0" fmla="*/ 0 w 995"/>
                <a:gd name="T1" fmla="*/ 1097 h 1098"/>
                <a:gd name="T2" fmla="*/ 102 w 995"/>
                <a:gd name="T3" fmla="*/ 1080 h 1098"/>
                <a:gd name="T4" fmla="*/ 156 w 995"/>
                <a:gd name="T5" fmla="*/ 1070 h 1098"/>
                <a:gd name="T6" fmla="*/ 208 w 995"/>
                <a:gd name="T7" fmla="*/ 1052 h 1098"/>
                <a:gd name="T8" fmla="*/ 261 w 995"/>
                <a:gd name="T9" fmla="*/ 1027 h 1098"/>
                <a:gd name="T10" fmla="*/ 312 w 995"/>
                <a:gd name="T11" fmla="*/ 992 h 1098"/>
                <a:gd name="T12" fmla="*/ 364 w 995"/>
                <a:gd name="T13" fmla="*/ 947 h 1098"/>
                <a:gd name="T14" fmla="*/ 471 w 995"/>
                <a:gd name="T15" fmla="*/ 819 h 1098"/>
                <a:gd name="T16" fmla="*/ 573 w 995"/>
                <a:gd name="T17" fmla="*/ 642 h 1098"/>
                <a:gd name="T18" fmla="*/ 679 w 995"/>
                <a:gd name="T19" fmla="*/ 429 h 1098"/>
                <a:gd name="T20" fmla="*/ 733 w 995"/>
                <a:gd name="T21" fmla="*/ 317 h 1098"/>
                <a:gd name="T22" fmla="*/ 786 w 995"/>
                <a:gd name="T23" fmla="*/ 216 h 1098"/>
                <a:gd name="T24" fmla="*/ 835 w 995"/>
                <a:gd name="T25" fmla="*/ 128 h 1098"/>
                <a:gd name="T26" fmla="*/ 888 w 995"/>
                <a:gd name="T27" fmla="*/ 60 h 1098"/>
                <a:gd name="T28" fmla="*/ 942 w 995"/>
                <a:gd name="T29" fmla="*/ 17 h 1098"/>
                <a:gd name="T30" fmla="*/ 994 w 995"/>
                <a:gd name="T31"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5" h="1098">
                  <a:moveTo>
                    <a:pt x="0" y="1097"/>
                  </a:moveTo>
                  <a:lnTo>
                    <a:pt x="102" y="1080"/>
                  </a:lnTo>
                  <a:lnTo>
                    <a:pt x="156" y="1070"/>
                  </a:lnTo>
                  <a:lnTo>
                    <a:pt x="208" y="1052"/>
                  </a:lnTo>
                  <a:lnTo>
                    <a:pt x="261" y="1027"/>
                  </a:lnTo>
                  <a:lnTo>
                    <a:pt x="312" y="992"/>
                  </a:lnTo>
                  <a:lnTo>
                    <a:pt x="364" y="947"/>
                  </a:lnTo>
                  <a:lnTo>
                    <a:pt x="471" y="819"/>
                  </a:lnTo>
                  <a:lnTo>
                    <a:pt x="573" y="642"/>
                  </a:lnTo>
                  <a:lnTo>
                    <a:pt x="679" y="429"/>
                  </a:lnTo>
                  <a:lnTo>
                    <a:pt x="733" y="317"/>
                  </a:lnTo>
                  <a:lnTo>
                    <a:pt x="786" y="216"/>
                  </a:lnTo>
                  <a:lnTo>
                    <a:pt x="835" y="128"/>
                  </a:lnTo>
                  <a:lnTo>
                    <a:pt x="888" y="60"/>
                  </a:lnTo>
                  <a:lnTo>
                    <a:pt x="942" y="17"/>
                  </a:lnTo>
                  <a:lnTo>
                    <a:pt x="994" y="0"/>
                  </a:lnTo>
                </a:path>
              </a:pathLst>
            </a:custGeom>
            <a:noFill/>
            <a:ln w="19050" cap="rnd">
              <a:solidFill>
                <a:srgbClr val="000000"/>
              </a:solidFill>
              <a:round/>
              <a:headEnd/>
              <a:tailEn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145438" name="Line 30"/>
            <p:cNvSpPr>
              <a:spLocks noChangeShapeType="1"/>
            </p:cNvSpPr>
            <p:nvPr/>
          </p:nvSpPr>
          <p:spPr bwMode="auto">
            <a:xfrm>
              <a:off x="8037" y="5760"/>
              <a:ext cx="0" cy="35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439" name="Line 31"/>
            <p:cNvSpPr>
              <a:spLocks noChangeShapeType="1"/>
            </p:cNvSpPr>
            <p:nvPr/>
          </p:nvSpPr>
          <p:spPr bwMode="auto">
            <a:xfrm flipV="1">
              <a:off x="5920" y="9607"/>
              <a:ext cx="432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5440" name="Group 32"/>
          <p:cNvGrpSpPr>
            <a:grpSpLocks noChangeAspect="1"/>
          </p:cNvGrpSpPr>
          <p:nvPr/>
        </p:nvGrpSpPr>
        <p:grpSpPr bwMode="auto">
          <a:xfrm>
            <a:off x="115888" y="4365625"/>
            <a:ext cx="1112837" cy="623888"/>
            <a:chOff x="2770" y="496"/>
            <a:chExt cx="4429" cy="2532"/>
          </a:xfrm>
        </p:grpSpPr>
        <p:sp>
          <p:nvSpPr>
            <p:cNvPr id="145441" name="AutoShape 33"/>
            <p:cNvSpPr>
              <a:spLocks noChangeAspect="1" noChangeArrowheads="1"/>
            </p:cNvSpPr>
            <p:nvPr/>
          </p:nvSpPr>
          <p:spPr bwMode="auto">
            <a:xfrm>
              <a:off x="2770" y="496"/>
              <a:ext cx="4429" cy="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5442" name="Rectangle 34"/>
            <p:cNvSpPr>
              <a:spLocks noChangeArrowheads="1"/>
            </p:cNvSpPr>
            <p:nvPr/>
          </p:nvSpPr>
          <p:spPr bwMode="auto">
            <a:xfrm>
              <a:off x="4447" y="1059"/>
              <a:ext cx="226" cy="113"/>
            </a:xfrm>
            <a:prstGeom prst="rect">
              <a:avLst/>
            </a:prstGeom>
            <a:noFill/>
            <a:ln>
              <a:noFill/>
            </a:ln>
            <a:effectLst/>
            <a:extLst>
              <a:ext uri="{909E8E84-426E-40DD-AFC4-6F175D3DCCD1}">
                <a14:hiddenFill xmlns:a14="http://schemas.microsoft.com/office/drawing/2010/main">
                  <a:solidFill>
                    <a:srgbClr val="DC008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74747"/>
                    </a:outerShdw>
                  </a:effectLst>
                </a14:hiddenEffects>
              </a:ext>
            </a:extLst>
          </p:spPr>
          <p:txBody>
            <a:bodyPr anchor="ctr"/>
            <a:lstStyle/>
            <a:p>
              <a:endParaRPr lang="en-US"/>
            </a:p>
          </p:txBody>
        </p:sp>
        <p:sp>
          <p:nvSpPr>
            <p:cNvPr id="145443" name="Freeform 35"/>
            <p:cNvSpPr>
              <a:spLocks/>
            </p:cNvSpPr>
            <p:nvPr/>
          </p:nvSpPr>
          <p:spPr bwMode="auto">
            <a:xfrm>
              <a:off x="4996" y="532"/>
              <a:ext cx="2170" cy="2440"/>
            </a:xfrm>
            <a:custGeom>
              <a:avLst/>
              <a:gdLst>
                <a:gd name="T0" fmla="*/ 997 w 998"/>
                <a:gd name="T1" fmla="*/ 1097 h 1098"/>
                <a:gd name="T2" fmla="*/ 891 w 998"/>
                <a:gd name="T3" fmla="*/ 1080 h 1098"/>
                <a:gd name="T4" fmla="*/ 837 w 998"/>
                <a:gd name="T5" fmla="*/ 1070 h 1098"/>
                <a:gd name="T6" fmla="*/ 787 w 998"/>
                <a:gd name="T7" fmla="*/ 1052 h 1098"/>
                <a:gd name="T8" fmla="*/ 735 w 998"/>
                <a:gd name="T9" fmla="*/ 1027 h 1098"/>
                <a:gd name="T10" fmla="*/ 681 w 998"/>
                <a:gd name="T11" fmla="*/ 992 h 1098"/>
                <a:gd name="T12" fmla="*/ 628 w 998"/>
                <a:gd name="T13" fmla="*/ 947 h 1098"/>
                <a:gd name="T14" fmla="*/ 525 w 998"/>
                <a:gd name="T15" fmla="*/ 819 h 1098"/>
                <a:gd name="T16" fmla="*/ 420 w 998"/>
                <a:gd name="T17" fmla="*/ 642 h 1098"/>
                <a:gd name="T18" fmla="*/ 312 w 998"/>
                <a:gd name="T19" fmla="*/ 429 h 1098"/>
                <a:gd name="T20" fmla="*/ 264 w 998"/>
                <a:gd name="T21" fmla="*/ 317 h 1098"/>
                <a:gd name="T22" fmla="*/ 210 w 998"/>
                <a:gd name="T23" fmla="*/ 216 h 1098"/>
                <a:gd name="T24" fmla="*/ 156 w 998"/>
                <a:gd name="T25" fmla="*/ 128 h 1098"/>
                <a:gd name="T26" fmla="*/ 104 w 998"/>
                <a:gd name="T27" fmla="*/ 60 h 1098"/>
                <a:gd name="T28" fmla="*/ 50 w 998"/>
                <a:gd name="T29" fmla="*/ 17 h 1098"/>
                <a:gd name="T30" fmla="*/ 0 w 998"/>
                <a:gd name="T31"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1098">
                  <a:moveTo>
                    <a:pt x="997" y="1097"/>
                  </a:moveTo>
                  <a:lnTo>
                    <a:pt x="891" y="1080"/>
                  </a:lnTo>
                  <a:lnTo>
                    <a:pt x="837" y="1070"/>
                  </a:lnTo>
                  <a:lnTo>
                    <a:pt x="787" y="1052"/>
                  </a:lnTo>
                  <a:lnTo>
                    <a:pt x="735" y="1027"/>
                  </a:lnTo>
                  <a:lnTo>
                    <a:pt x="681" y="992"/>
                  </a:lnTo>
                  <a:lnTo>
                    <a:pt x="628" y="947"/>
                  </a:lnTo>
                  <a:lnTo>
                    <a:pt x="525" y="819"/>
                  </a:lnTo>
                  <a:lnTo>
                    <a:pt x="420" y="642"/>
                  </a:lnTo>
                  <a:lnTo>
                    <a:pt x="312" y="429"/>
                  </a:lnTo>
                  <a:lnTo>
                    <a:pt x="264" y="317"/>
                  </a:lnTo>
                  <a:lnTo>
                    <a:pt x="210" y="216"/>
                  </a:lnTo>
                  <a:lnTo>
                    <a:pt x="156" y="128"/>
                  </a:lnTo>
                  <a:lnTo>
                    <a:pt x="104" y="60"/>
                  </a:lnTo>
                  <a:lnTo>
                    <a:pt x="50" y="17"/>
                  </a:lnTo>
                  <a:lnTo>
                    <a:pt x="0" y="0"/>
                  </a:lnTo>
                </a:path>
              </a:pathLst>
            </a:custGeom>
            <a:noFill/>
            <a:ln w="190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145444" name="Freeform 36"/>
            <p:cNvSpPr>
              <a:spLocks/>
            </p:cNvSpPr>
            <p:nvPr/>
          </p:nvSpPr>
          <p:spPr bwMode="auto">
            <a:xfrm>
              <a:off x="2770" y="496"/>
              <a:ext cx="2164" cy="2442"/>
            </a:xfrm>
            <a:custGeom>
              <a:avLst/>
              <a:gdLst>
                <a:gd name="T0" fmla="*/ 0 w 995"/>
                <a:gd name="T1" fmla="*/ 1097 h 1098"/>
                <a:gd name="T2" fmla="*/ 102 w 995"/>
                <a:gd name="T3" fmla="*/ 1080 h 1098"/>
                <a:gd name="T4" fmla="*/ 156 w 995"/>
                <a:gd name="T5" fmla="*/ 1070 h 1098"/>
                <a:gd name="T6" fmla="*/ 208 w 995"/>
                <a:gd name="T7" fmla="*/ 1052 h 1098"/>
                <a:gd name="T8" fmla="*/ 261 w 995"/>
                <a:gd name="T9" fmla="*/ 1027 h 1098"/>
                <a:gd name="T10" fmla="*/ 312 w 995"/>
                <a:gd name="T11" fmla="*/ 992 h 1098"/>
                <a:gd name="T12" fmla="*/ 364 w 995"/>
                <a:gd name="T13" fmla="*/ 947 h 1098"/>
                <a:gd name="T14" fmla="*/ 471 w 995"/>
                <a:gd name="T15" fmla="*/ 819 h 1098"/>
                <a:gd name="T16" fmla="*/ 573 w 995"/>
                <a:gd name="T17" fmla="*/ 642 h 1098"/>
                <a:gd name="T18" fmla="*/ 679 w 995"/>
                <a:gd name="T19" fmla="*/ 429 h 1098"/>
                <a:gd name="T20" fmla="*/ 733 w 995"/>
                <a:gd name="T21" fmla="*/ 317 h 1098"/>
                <a:gd name="T22" fmla="*/ 786 w 995"/>
                <a:gd name="T23" fmla="*/ 216 h 1098"/>
                <a:gd name="T24" fmla="*/ 835 w 995"/>
                <a:gd name="T25" fmla="*/ 128 h 1098"/>
                <a:gd name="T26" fmla="*/ 888 w 995"/>
                <a:gd name="T27" fmla="*/ 60 h 1098"/>
                <a:gd name="T28" fmla="*/ 942 w 995"/>
                <a:gd name="T29" fmla="*/ 17 h 1098"/>
                <a:gd name="T30" fmla="*/ 994 w 995"/>
                <a:gd name="T31"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5" h="1098">
                  <a:moveTo>
                    <a:pt x="0" y="1097"/>
                  </a:moveTo>
                  <a:lnTo>
                    <a:pt x="102" y="1080"/>
                  </a:lnTo>
                  <a:lnTo>
                    <a:pt x="156" y="1070"/>
                  </a:lnTo>
                  <a:lnTo>
                    <a:pt x="208" y="1052"/>
                  </a:lnTo>
                  <a:lnTo>
                    <a:pt x="261" y="1027"/>
                  </a:lnTo>
                  <a:lnTo>
                    <a:pt x="312" y="992"/>
                  </a:lnTo>
                  <a:lnTo>
                    <a:pt x="364" y="947"/>
                  </a:lnTo>
                  <a:lnTo>
                    <a:pt x="471" y="819"/>
                  </a:lnTo>
                  <a:lnTo>
                    <a:pt x="573" y="642"/>
                  </a:lnTo>
                  <a:lnTo>
                    <a:pt x="679" y="429"/>
                  </a:lnTo>
                  <a:lnTo>
                    <a:pt x="733" y="317"/>
                  </a:lnTo>
                  <a:lnTo>
                    <a:pt x="786" y="216"/>
                  </a:lnTo>
                  <a:lnTo>
                    <a:pt x="835" y="128"/>
                  </a:lnTo>
                  <a:lnTo>
                    <a:pt x="888" y="60"/>
                  </a:lnTo>
                  <a:lnTo>
                    <a:pt x="942" y="17"/>
                  </a:lnTo>
                  <a:lnTo>
                    <a:pt x="994" y="0"/>
                  </a:lnTo>
                </a:path>
              </a:pathLst>
            </a:custGeom>
            <a:noFill/>
            <a:ln w="1905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145445" name="Line 37"/>
            <p:cNvSpPr>
              <a:spLocks noChangeShapeType="1"/>
            </p:cNvSpPr>
            <p:nvPr/>
          </p:nvSpPr>
          <p:spPr bwMode="auto">
            <a:xfrm>
              <a:off x="5021" y="610"/>
              <a:ext cx="0" cy="239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nchor="ctr"/>
            <a:lstStyle/>
            <a:p>
              <a:endParaRPr lang="en-US"/>
            </a:p>
          </p:txBody>
        </p:sp>
      </p:grpSp>
      <p:sp>
        <p:nvSpPr>
          <p:cNvPr id="145446" name="Line 38"/>
          <p:cNvSpPr>
            <a:spLocks noChangeShapeType="1"/>
          </p:cNvSpPr>
          <p:nvPr/>
        </p:nvSpPr>
        <p:spPr bwMode="auto">
          <a:xfrm flipV="1">
            <a:off x="115888" y="5014913"/>
            <a:ext cx="11430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plus(in)">
                                      <p:cBhvr>
                                        <p:cTn id="7" dur="2000"/>
                                        <p:tgtEl>
                                          <p:spTgt spid="14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45413"/>
                                        </p:tgtEl>
                                        <p:attrNameLst>
                                          <p:attrName>style.visibility</p:attrName>
                                        </p:attrNameLst>
                                      </p:cBhvr>
                                      <p:to>
                                        <p:strVal val="visible"/>
                                      </p:to>
                                    </p:set>
                                    <p:anim calcmode="lin" valueType="num">
                                      <p:cBhvr>
                                        <p:cTn id="12" dur="1000" fill="hold"/>
                                        <p:tgtEl>
                                          <p:spTgt spid="145413"/>
                                        </p:tgtEl>
                                        <p:attrNameLst>
                                          <p:attrName>ppt_w</p:attrName>
                                        </p:attrNameLst>
                                      </p:cBhvr>
                                      <p:tavLst>
                                        <p:tav tm="0">
                                          <p:val>
                                            <p:fltVal val="0"/>
                                          </p:val>
                                        </p:tav>
                                        <p:tav tm="100000">
                                          <p:val>
                                            <p:strVal val="#ppt_w"/>
                                          </p:val>
                                        </p:tav>
                                      </p:tavLst>
                                    </p:anim>
                                    <p:anim calcmode="lin" valueType="num">
                                      <p:cBhvr>
                                        <p:cTn id="13" dur="1000" fill="hold"/>
                                        <p:tgtEl>
                                          <p:spTgt spid="145413"/>
                                        </p:tgtEl>
                                        <p:attrNameLst>
                                          <p:attrName>ppt_h</p:attrName>
                                        </p:attrNameLst>
                                      </p:cBhvr>
                                      <p:tavLst>
                                        <p:tav tm="0">
                                          <p:val>
                                            <p:fltVal val="0"/>
                                          </p:val>
                                        </p:tav>
                                        <p:tav tm="100000">
                                          <p:val>
                                            <p:strVal val="#ppt_h"/>
                                          </p:val>
                                        </p:tav>
                                      </p:tavLst>
                                    </p:anim>
                                    <p:anim calcmode="lin" valueType="num">
                                      <p:cBhvr>
                                        <p:cTn id="14" dur="1000" fill="hold"/>
                                        <p:tgtEl>
                                          <p:spTgt spid="1454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54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145414"/>
                                        </p:tgtEl>
                                        <p:attrNameLst>
                                          <p:attrName>style.visibility</p:attrName>
                                        </p:attrNameLst>
                                      </p:cBhvr>
                                      <p:to>
                                        <p:strVal val="visible"/>
                                      </p:to>
                                    </p:set>
                                    <p:animEffect transition="in" filter="fade">
                                      <p:cBhvr>
                                        <p:cTn id="20" dur="1000"/>
                                        <p:tgtEl>
                                          <p:spTgt spid="145414"/>
                                        </p:tgtEl>
                                      </p:cBhvr>
                                    </p:animEffect>
                                    <p:anim calcmode="lin" valueType="num">
                                      <p:cBhvr>
                                        <p:cTn id="21" dur="1000" fill="hold"/>
                                        <p:tgtEl>
                                          <p:spTgt spid="145414"/>
                                        </p:tgtEl>
                                        <p:attrNameLst>
                                          <p:attrName>ppt_x</p:attrName>
                                        </p:attrNameLst>
                                      </p:cBhvr>
                                      <p:tavLst>
                                        <p:tav tm="0">
                                          <p:val>
                                            <p:strVal val="#ppt_x"/>
                                          </p:val>
                                        </p:tav>
                                        <p:tav tm="100000">
                                          <p:val>
                                            <p:strVal val="#ppt_x"/>
                                          </p:val>
                                        </p:tav>
                                      </p:tavLst>
                                    </p:anim>
                                    <p:anim calcmode="lin" valueType="num">
                                      <p:cBhvr>
                                        <p:cTn id="22" dur="900" decel="100000" fill="hold"/>
                                        <p:tgtEl>
                                          <p:spTgt spid="14541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45414"/>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145417"/>
                                        </p:tgtEl>
                                        <p:attrNameLst>
                                          <p:attrName>style.visibility</p:attrName>
                                        </p:attrNameLst>
                                      </p:cBhvr>
                                      <p:to>
                                        <p:strVal val="visible"/>
                                      </p:to>
                                    </p:set>
                                    <p:animEffect transition="in" filter="fade">
                                      <p:cBhvr>
                                        <p:cTn id="26" dur="1000"/>
                                        <p:tgtEl>
                                          <p:spTgt spid="145417"/>
                                        </p:tgtEl>
                                      </p:cBhvr>
                                    </p:animEffect>
                                    <p:anim calcmode="lin" valueType="num">
                                      <p:cBhvr>
                                        <p:cTn id="27" dur="1000" fill="hold"/>
                                        <p:tgtEl>
                                          <p:spTgt spid="145417"/>
                                        </p:tgtEl>
                                        <p:attrNameLst>
                                          <p:attrName>ppt_x</p:attrName>
                                        </p:attrNameLst>
                                      </p:cBhvr>
                                      <p:tavLst>
                                        <p:tav tm="0">
                                          <p:val>
                                            <p:strVal val="#ppt_x"/>
                                          </p:val>
                                        </p:tav>
                                        <p:tav tm="100000">
                                          <p:val>
                                            <p:strVal val="#ppt_x"/>
                                          </p:val>
                                        </p:tav>
                                      </p:tavLst>
                                    </p:anim>
                                    <p:anim calcmode="lin" valueType="num">
                                      <p:cBhvr>
                                        <p:cTn id="28" dur="900" decel="100000" fill="hold"/>
                                        <p:tgtEl>
                                          <p:spTgt spid="1454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45417"/>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145420"/>
                                        </p:tgtEl>
                                        <p:attrNameLst>
                                          <p:attrName>style.visibility</p:attrName>
                                        </p:attrNameLst>
                                      </p:cBhvr>
                                      <p:to>
                                        <p:strVal val="visible"/>
                                      </p:to>
                                    </p:set>
                                    <p:anim calcmode="lin" valueType="num">
                                      <p:cBhvr>
                                        <p:cTn id="34" dur="1000" fill="hold"/>
                                        <p:tgtEl>
                                          <p:spTgt spid="145420"/>
                                        </p:tgtEl>
                                        <p:attrNameLst>
                                          <p:attrName>ppt_x</p:attrName>
                                        </p:attrNameLst>
                                      </p:cBhvr>
                                      <p:tavLst>
                                        <p:tav tm="0">
                                          <p:val>
                                            <p:strVal val="#ppt_x-.2"/>
                                          </p:val>
                                        </p:tav>
                                        <p:tav tm="100000">
                                          <p:val>
                                            <p:strVal val="#ppt_x"/>
                                          </p:val>
                                        </p:tav>
                                      </p:tavLst>
                                    </p:anim>
                                    <p:anim calcmode="lin" valueType="num">
                                      <p:cBhvr>
                                        <p:cTn id="35" dur="1000" fill="hold"/>
                                        <p:tgtEl>
                                          <p:spTgt spid="14542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54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145421"/>
                                        </p:tgtEl>
                                        <p:attrNameLst>
                                          <p:attrName>style.visibility</p:attrName>
                                        </p:attrNameLst>
                                      </p:cBhvr>
                                      <p:to>
                                        <p:strVal val="visible"/>
                                      </p:to>
                                    </p:set>
                                    <p:anim calcmode="lin" valueType="num">
                                      <p:cBhvr>
                                        <p:cTn id="41" dur="1000" fill="hold"/>
                                        <p:tgtEl>
                                          <p:spTgt spid="145421"/>
                                        </p:tgtEl>
                                        <p:attrNameLst>
                                          <p:attrName>ppt_w</p:attrName>
                                        </p:attrNameLst>
                                      </p:cBhvr>
                                      <p:tavLst>
                                        <p:tav tm="0">
                                          <p:val>
                                            <p:strVal val="#ppt_w*0.70"/>
                                          </p:val>
                                        </p:tav>
                                        <p:tav tm="100000">
                                          <p:val>
                                            <p:strVal val="#ppt_w"/>
                                          </p:val>
                                        </p:tav>
                                      </p:tavLst>
                                    </p:anim>
                                    <p:anim calcmode="lin" valueType="num">
                                      <p:cBhvr>
                                        <p:cTn id="42" dur="1000" fill="hold"/>
                                        <p:tgtEl>
                                          <p:spTgt spid="145421"/>
                                        </p:tgtEl>
                                        <p:attrNameLst>
                                          <p:attrName>ppt_h</p:attrName>
                                        </p:attrNameLst>
                                      </p:cBhvr>
                                      <p:tavLst>
                                        <p:tav tm="0">
                                          <p:val>
                                            <p:strVal val="#ppt_h"/>
                                          </p:val>
                                        </p:tav>
                                        <p:tav tm="100000">
                                          <p:val>
                                            <p:strVal val="#ppt_h"/>
                                          </p:val>
                                        </p:tav>
                                      </p:tavLst>
                                    </p:anim>
                                    <p:animEffect transition="in" filter="fade">
                                      <p:cBhvr>
                                        <p:cTn id="43" dur="1000"/>
                                        <p:tgtEl>
                                          <p:spTgt spid="1454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45424"/>
                                        </p:tgtEl>
                                        <p:attrNameLst>
                                          <p:attrName>style.visibility</p:attrName>
                                        </p:attrNameLst>
                                      </p:cBhvr>
                                      <p:to>
                                        <p:strVal val="visible"/>
                                      </p:to>
                                    </p:set>
                                    <p:animEffect transition="in" filter="dissolve">
                                      <p:cBhvr>
                                        <p:cTn id="48" dur="500"/>
                                        <p:tgtEl>
                                          <p:spTgt spid="1454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45425"/>
                                        </p:tgtEl>
                                        <p:attrNameLst>
                                          <p:attrName>style.visibility</p:attrName>
                                        </p:attrNameLst>
                                      </p:cBhvr>
                                      <p:to>
                                        <p:strVal val="visible"/>
                                      </p:to>
                                    </p:set>
                                    <p:anim to="" calcmode="lin" valueType="num">
                                      <p:cBhvr>
                                        <p:cTn id="53" dur="1" fill="hold"/>
                                        <p:tgtEl>
                                          <p:spTgt spid="145425"/>
                                        </p:tgtEl>
                                        <p:attrNameLst>
                                          <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3" presetClass="entr" presetSubtype="16" fill="hold" nodeType="clickEffect">
                                  <p:stCondLst>
                                    <p:cond delay="0"/>
                                  </p:stCondLst>
                                  <p:childTnLst>
                                    <p:set>
                                      <p:cBhvr>
                                        <p:cTn id="57" dur="1" fill="hold">
                                          <p:stCondLst>
                                            <p:cond delay="0"/>
                                          </p:stCondLst>
                                        </p:cTn>
                                        <p:tgtEl>
                                          <p:spTgt spid="145440"/>
                                        </p:tgtEl>
                                        <p:attrNameLst>
                                          <p:attrName>style.visibility</p:attrName>
                                        </p:attrNameLst>
                                      </p:cBhvr>
                                      <p:to>
                                        <p:strVal val="visible"/>
                                      </p:to>
                                    </p:set>
                                    <p:animEffect transition="in" filter="plus(in)">
                                      <p:cBhvr>
                                        <p:cTn id="58" dur="2000"/>
                                        <p:tgtEl>
                                          <p:spTgt spid="145440"/>
                                        </p:tgtEl>
                                      </p:cBhvr>
                                    </p:animEffect>
                                  </p:childTnLst>
                                </p:cTn>
                              </p:par>
                              <p:par>
                                <p:cTn id="59" presetID="13" presetClass="entr" presetSubtype="16" fill="hold" nodeType="withEffect">
                                  <p:stCondLst>
                                    <p:cond delay="0"/>
                                  </p:stCondLst>
                                  <p:childTnLst>
                                    <p:set>
                                      <p:cBhvr>
                                        <p:cTn id="60" dur="1" fill="hold">
                                          <p:stCondLst>
                                            <p:cond delay="0"/>
                                          </p:stCondLst>
                                        </p:cTn>
                                        <p:tgtEl>
                                          <p:spTgt spid="145446"/>
                                        </p:tgtEl>
                                        <p:attrNameLst>
                                          <p:attrName>style.visibility</p:attrName>
                                        </p:attrNameLst>
                                      </p:cBhvr>
                                      <p:to>
                                        <p:strVal val="visible"/>
                                      </p:to>
                                    </p:set>
                                    <p:animEffect transition="in" filter="plus(in)">
                                      <p:cBhvr>
                                        <p:cTn id="61" dur="2000"/>
                                        <p:tgtEl>
                                          <p:spTgt spid="145446"/>
                                        </p:tgtEl>
                                      </p:cBhvr>
                                    </p:animEffect>
                                  </p:childTnLst>
                                </p:cTn>
                              </p:par>
                              <p:par>
                                <p:cTn id="62" presetID="13" presetClass="entr" presetSubtype="16" fill="hold" nodeType="withEffect">
                                  <p:stCondLst>
                                    <p:cond delay="0"/>
                                  </p:stCondLst>
                                  <p:childTnLst>
                                    <p:set>
                                      <p:cBhvr>
                                        <p:cTn id="63" dur="1" fill="hold">
                                          <p:stCondLst>
                                            <p:cond delay="0"/>
                                          </p:stCondLst>
                                        </p:cTn>
                                        <p:tgtEl>
                                          <p:spTgt spid="145433"/>
                                        </p:tgtEl>
                                        <p:attrNameLst>
                                          <p:attrName>style.visibility</p:attrName>
                                        </p:attrNameLst>
                                      </p:cBhvr>
                                      <p:to>
                                        <p:strVal val="visible"/>
                                      </p:to>
                                    </p:set>
                                    <p:animEffect transition="in" filter="plus(in)">
                                      <p:cBhvr>
                                        <p:cTn id="64" dur="2000"/>
                                        <p:tgtEl>
                                          <p:spTgt spid="145433"/>
                                        </p:tgtEl>
                                      </p:cBhvr>
                                    </p:animEffect>
                                  </p:childTnLst>
                                </p:cTn>
                              </p:par>
                              <p:par>
                                <p:cTn id="65" presetID="13" presetClass="entr" presetSubtype="16" fill="hold" nodeType="withEffect">
                                  <p:stCondLst>
                                    <p:cond delay="0"/>
                                  </p:stCondLst>
                                  <p:childTnLst>
                                    <p:set>
                                      <p:cBhvr>
                                        <p:cTn id="66" dur="1" fill="hold">
                                          <p:stCondLst>
                                            <p:cond delay="0"/>
                                          </p:stCondLst>
                                        </p:cTn>
                                        <p:tgtEl>
                                          <p:spTgt spid="145426"/>
                                        </p:tgtEl>
                                        <p:attrNameLst>
                                          <p:attrName>style.visibility</p:attrName>
                                        </p:attrNameLst>
                                      </p:cBhvr>
                                      <p:to>
                                        <p:strVal val="visible"/>
                                      </p:to>
                                    </p:set>
                                    <p:animEffect transition="in" filter="plus(in)">
                                      <p:cBhvr>
                                        <p:cTn id="67" dur="2000"/>
                                        <p:tgtEl>
                                          <p:spTgt spid="14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P spid="145424" grpId="0"/>
      <p:bldP spid="14542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6" name="WordArt 4"/>
          <p:cNvSpPr>
            <a:spLocks noChangeArrowheads="1" noChangeShapeType="1" noTextEdit="1"/>
          </p:cNvSpPr>
          <p:nvPr/>
        </p:nvSpPr>
        <p:spPr bwMode="auto">
          <a:xfrm>
            <a:off x="7308850" y="260350"/>
            <a:ext cx="157162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كدگذاري</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146437" name="Text Box 5"/>
          <p:cNvSpPr txBox="1">
            <a:spLocks noChangeArrowheads="1"/>
          </p:cNvSpPr>
          <p:nvPr/>
        </p:nvSpPr>
        <p:spPr bwMode="auto">
          <a:xfrm>
            <a:off x="0" y="1268413"/>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000" b="1">
                <a:solidFill>
                  <a:srgbClr val="00FF00"/>
                </a:solidFill>
                <a:cs typeface="B Nazanin" panose="00000400000000000000" pitchFamily="2" charset="-78"/>
              </a:rPr>
              <a:t>كدگذاري مجموعه اي داده ها عبارت از عملياتي است كه طي آن از هر مشاهده عدد ثابتي را كم (اضافه) كرده و نتيجه را بر عدد ثابتي تقسيم (ضرب) مي­نمايند.</a:t>
            </a:r>
            <a:r>
              <a:rPr lang="en-US" altLang="en-US" sz="2000" b="1">
                <a:solidFill>
                  <a:srgbClr val="00FF00"/>
                </a:solidFill>
                <a:cs typeface="B Nazanin" panose="00000400000000000000" pitchFamily="2" charset="-78"/>
              </a:rPr>
              <a:t> </a:t>
            </a:r>
          </a:p>
        </p:txBody>
      </p:sp>
      <p:sp>
        <p:nvSpPr>
          <p:cNvPr id="146438" name="WordArt 6"/>
          <p:cNvSpPr>
            <a:spLocks noChangeArrowheads="1" noChangeShapeType="1" noTextEdit="1"/>
          </p:cNvSpPr>
          <p:nvPr/>
        </p:nvSpPr>
        <p:spPr bwMode="auto">
          <a:xfrm>
            <a:off x="5435600" y="2619375"/>
            <a:ext cx="349567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جامعه آماري دوبعدي</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146451" name="Rectangle 19"/>
          <p:cNvSpPr>
            <a:spLocks noChangeArrowheads="1"/>
          </p:cNvSpPr>
          <p:nvPr/>
        </p:nvSpPr>
        <p:spPr bwMode="auto">
          <a:xfrm>
            <a:off x="1531938" y="2652713"/>
            <a:ext cx="3063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57" name="Rectangle 25"/>
          <p:cNvSpPr>
            <a:spLocks noChangeArrowheads="1"/>
          </p:cNvSpPr>
          <p:nvPr/>
        </p:nvSpPr>
        <p:spPr bwMode="auto">
          <a:xfrm>
            <a:off x="1531938" y="2652713"/>
            <a:ext cx="390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59" name="Rectangle 27"/>
          <p:cNvSpPr>
            <a:spLocks noChangeArrowheads="1"/>
          </p:cNvSpPr>
          <p:nvPr/>
        </p:nvSpPr>
        <p:spPr bwMode="auto">
          <a:xfrm>
            <a:off x="1531938" y="2652713"/>
            <a:ext cx="3063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61" name="Rectangle 29"/>
          <p:cNvSpPr>
            <a:spLocks noChangeArrowheads="1"/>
          </p:cNvSpPr>
          <p:nvPr/>
        </p:nvSpPr>
        <p:spPr bwMode="auto">
          <a:xfrm>
            <a:off x="1531938" y="2652713"/>
            <a:ext cx="35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63" name="Rectangle 31"/>
          <p:cNvSpPr>
            <a:spLocks noChangeArrowheads="1"/>
          </p:cNvSpPr>
          <p:nvPr/>
        </p:nvSpPr>
        <p:spPr bwMode="auto">
          <a:xfrm>
            <a:off x="1531938" y="2652713"/>
            <a:ext cx="35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65" name="Rectangle 33"/>
          <p:cNvSpPr>
            <a:spLocks noChangeArrowheads="1"/>
          </p:cNvSpPr>
          <p:nvPr/>
        </p:nvSpPr>
        <p:spPr bwMode="auto">
          <a:xfrm>
            <a:off x="1531938" y="2652713"/>
            <a:ext cx="35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68" name="Rectangle 36"/>
          <p:cNvSpPr>
            <a:spLocks noChangeArrowheads="1"/>
          </p:cNvSpPr>
          <p:nvPr/>
        </p:nvSpPr>
        <p:spPr bwMode="auto">
          <a:xfrm>
            <a:off x="1531938" y="2652713"/>
            <a:ext cx="390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70" name="Rectangle 38"/>
          <p:cNvSpPr>
            <a:spLocks noChangeArrowheads="1"/>
          </p:cNvSpPr>
          <p:nvPr/>
        </p:nvSpPr>
        <p:spPr bwMode="auto">
          <a:xfrm>
            <a:off x="1531938" y="2652713"/>
            <a:ext cx="3063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72" name="Rectangle 40"/>
          <p:cNvSpPr>
            <a:spLocks noChangeArrowheads="1"/>
          </p:cNvSpPr>
          <p:nvPr/>
        </p:nvSpPr>
        <p:spPr bwMode="auto">
          <a:xfrm>
            <a:off x="1531938" y="2652713"/>
            <a:ext cx="35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6474" name="Rectangle 42"/>
          <p:cNvSpPr>
            <a:spLocks noChangeArrowheads="1"/>
          </p:cNvSpPr>
          <p:nvPr/>
        </p:nvSpPr>
        <p:spPr bwMode="auto">
          <a:xfrm>
            <a:off x="1531938" y="2652713"/>
            <a:ext cx="355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6540" name="Group 108"/>
          <p:cNvGraphicFramePr>
            <a:graphicFrameLocks noGrp="1"/>
          </p:cNvGraphicFramePr>
          <p:nvPr>
            <p:ph/>
          </p:nvPr>
        </p:nvGraphicFramePr>
        <p:xfrm>
          <a:off x="1546225" y="4076700"/>
          <a:ext cx="5905500" cy="1944688"/>
        </p:xfrm>
        <a:graphic>
          <a:graphicData uri="http://schemas.openxmlformats.org/drawingml/2006/table">
            <a:tbl>
              <a:tblPr rtl="1"/>
              <a:tblGrid>
                <a:gridCol w="984250">
                  <a:extLst>
                    <a:ext uri="{9D8B030D-6E8A-4147-A177-3AD203B41FA5}">
                      <a16:colId xmlns:a16="http://schemas.microsoft.com/office/drawing/2014/main" val="2340615293"/>
                    </a:ext>
                  </a:extLst>
                </a:gridCol>
                <a:gridCol w="984250">
                  <a:extLst>
                    <a:ext uri="{9D8B030D-6E8A-4147-A177-3AD203B41FA5}">
                      <a16:colId xmlns:a16="http://schemas.microsoft.com/office/drawing/2014/main" val="437192447"/>
                    </a:ext>
                  </a:extLst>
                </a:gridCol>
                <a:gridCol w="984250">
                  <a:extLst>
                    <a:ext uri="{9D8B030D-6E8A-4147-A177-3AD203B41FA5}">
                      <a16:colId xmlns:a16="http://schemas.microsoft.com/office/drawing/2014/main" val="3824055094"/>
                    </a:ext>
                  </a:extLst>
                </a:gridCol>
                <a:gridCol w="984250">
                  <a:extLst>
                    <a:ext uri="{9D8B030D-6E8A-4147-A177-3AD203B41FA5}">
                      <a16:colId xmlns:a16="http://schemas.microsoft.com/office/drawing/2014/main" val="1205983558"/>
                    </a:ext>
                  </a:extLst>
                </a:gridCol>
                <a:gridCol w="984250">
                  <a:extLst>
                    <a:ext uri="{9D8B030D-6E8A-4147-A177-3AD203B41FA5}">
                      <a16:colId xmlns:a16="http://schemas.microsoft.com/office/drawing/2014/main" val="1931725604"/>
                    </a:ext>
                  </a:extLst>
                </a:gridCol>
                <a:gridCol w="984250">
                  <a:extLst>
                    <a:ext uri="{9D8B030D-6E8A-4147-A177-3AD203B41FA5}">
                      <a16:colId xmlns:a16="http://schemas.microsoft.com/office/drawing/2014/main" val="3236675178"/>
                    </a:ext>
                  </a:extLst>
                </a:gridCol>
              </a:tblGrid>
              <a:tr h="647700">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8565030"/>
                  </a:ext>
                </a:extLst>
              </a:tr>
              <a:tr h="647700">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X</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n</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X</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3</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X</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2</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X</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1</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X</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i</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65459"/>
                  </a:ext>
                </a:extLst>
              </a:tr>
              <a:tr h="649288">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Y</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n</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Y</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3</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Y</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2</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Y</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1</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115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spcBef>
                          <a:spcPct val="20000"/>
                        </a:spcBef>
                        <a:buClr>
                          <a:schemeClr val="tx2"/>
                        </a:buClr>
                        <a:buSzPct val="115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spcBef>
                          <a:spcPct val="20000"/>
                        </a:spcBef>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spcBef>
                          <a:spcPct val="20000"/>
                        </a:spcBef>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algn="r" rtl="1" fontAlgn="base">
                        <a:spcBef>
                          <a:spcPct val="20000"/>
                        </a:spcBef>
                        <a:spcAft>
                          <a:spcPct val="0"/>
                        </a:spcAft>
                        <a:buClr>
                          <a:schemeClr val="tx2"/>
                        </a:buClr>
                        <a:buSzPct val="115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115000"/>
                        <a:buFont typeface="Wingdings" panose="05000000000000000000" pitchFamily="2" charset="2"/>
                        <a:buNone/>
                        <a:tabLst/>
                      </a:pPr>
                      <a:r>
                        <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Y</a:t>
                      </a:r>
                      <a:r>
                        <a:rPr kumimoji="0" lang="en-US" altLang="en-US" sz="2800" b="0" i="0" u="none" strike="noStrike" cap="none" normalizeH="0" baseline="-2500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i</a:t>
                      </a:r>
                      <a:endParaRPr kumimoji="0" lang="en-US" altLang="en-US" sz="2800" b="0" i="0" u="none" strike="noStrike" cap="none" normalizeH="0" baseline="0" smtClean="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422618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p:cTn id="7" dur="1000" fill="hold"/>
                                        <p:tgtEl>
                                          <p:spTgt spid="146436"/>
                                        </p:tgtEl>
                                        <p:attrNameLst>
                                          <p:attrName>ppt_x</p:attrName>
                                        </p:attrNameLst>
                                      </p:cBhvr>
                                      <p:tavLst>
                                        <p:tav tm="0">
                                          <p:val>
                                            <p:strVal val="#ppt_x-.2"/>
                                          </p:val>
                                        </p:tav>
                                        <p:tav tm="100000">
                                          <p:val>
                                            <p:strVal val="#ppt_x"/>
                                          </p:val>
                                        </p:tav>
                                      </p:tavLst>
                                    </p:anim>
                                    <p:anim calcmode="lin" valueType="num">
                                      <p:cBhvr>
                                        <p:cTn id="8" dur="1000" fill="hold"/>
                                        <p:tgtEl>
                                          <p:spTgt spid="1464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64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46437"/>
                                        </p:tgtEl>
                                        <p:attrNameLst>
                                          <p:attrName>style.visibility</p:attrName>
                                        </p:attrNameLst>
                                      </p:cBhvr>
                                      <p:to>
                                        <p:strVal val="visible"/>
                                      </p:to>
                                    </p:set>
                                    <p:animEffect transition="in" filter="plus(in)">
                                      <p:cBhvr>
                                        <p:cTn id="14" dur="2000"/>
                                        <p:tgtEl>
                                          <p:spTgt spid="1464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146438"/>
                                        </p:tgtEl>
                                        <p:attrNameLst>
                                          <p:attrName>style.visibility</p:attrName>
                                        </p:attrNameLst>
                                      </p:cBhvr>
                                      <p:to>
                                        <p:strVal val="visible"/>
                                      </p:to>
                                    </p:set>
                                    <p:animEffect transition="in" filter="fade">
                                      <p:cBhvr>
                                        <p:cTn id="19" dur="2000"/>
                                        <p:tgtEl>
                                          <p:spTgt spid="146438"/>
                                        </p:tgtEl>
                                      </p:cBhvr>
                                    </p:animEffect>
                                    <p:anim calcmode="lin" valueType="num">
                                      <p:cBhvr>
                                        <p:cTn id="20" dur="2000" fill="hold"/>
                                        <p:tgtEl>
                                          <p:spTgt spid="146438"/>
                                        </p:tgtEl>
                                        <p:attrNameLst>
                                          <p:attrName>style.rotation</p:attrName>
                                        </p:attrNameLst>
                                      </p:cBhvr>
                                      <p:tavLst>
                                        <p:tav tm="0">
                                          <p:val>
                                            <p:fltVal val="720"/>
                                          </p:val>
                                        </p:tav>
                                        <p:tav tm="100000">
                                          <p:val>
                                            <p:fltVal val="0"/>
                                          </p:val>
                                        </p:tav>
                                      </p:tavLst>
                                    </p:anim>
                                    <p:anim calcmode="lin" valueType="num">
                                      <p:cBhvr>
                                        <p:cTn id="21" dur="2000" fill="hold"/>
                                        <p:tgtEl>
                                          <p:spTgt spid="146438"/>
                                        </p:tgtEl>
                                        <p:attrNameLst>
                                          <p:attrName>ppt_h</p:attrName>
                                        </p:attrNameLst>
                                      </p:cBhvr>
                                      <p:tavLst>
                                        <p:tav tm="0">
                                          <p:val>
                                            <p:fltVal val="0"/>
                                          </p:val>
                                        </p:tav>
                                        <p:tav tm="100000">
                                          <p:val>
                                            <p:strVal val="#ppt_h"/>
                                          </p:val>
                                        </p:tav>
                                      </p:tavLst>
                                    </p:anim>
                                    <p:anim calcmode="lin" valueType="num">
                                      <p:cBhvr>
                                        <p:cTn id="22" dur="2000" fill="hold"/>
                                        <p:tgtEl>
                                          <p:spTgt spid="146438"/>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46540"/>
                                        </p:tgtEl>
                                        <p:attrNameLst>
                                          <p:attrName>style.visibility</p:attrName>
                                        </p:attrNameLst>
                                      </p:cBhvr>
                                      <p:to>
                                        <p:strVal val="visible"/>
                                      </p:to>
                                    </p:set>
                                    <p:anim calcmode="lin" valueType="num">
                                      <p:cBhvr>
                                        <p:cTn id="27" dur="1000" fill="hold"/>
                                        <p:tgtEl>
                                          <p:spTgt spid="146540"/>
                                        </p:tgtEl>
                                        <p:attrNameLst>
                                          <p:attrName>ppt_w</p:attrName>
                                        </p:attrNameLst>
                                      </p:cBhvr>
                                      <p:tavLst>
                                        <p:tav tm="0">
                                          <p:val>
                                            <p:fltVal val="0"/>
                                          </p:val>
                                        </p:tav>
                                        <p:tav tm="100000">
                                          <p:val>
                                            <p:strVal val="#ppt_w"/>
                                          </p:val>
                                        </p:tav>
                                      </p:tavLst>
                                    </p:anim>
                                    <p:anim calcmode="lin" valueType="num">
                                      <p:cBhvr>
                                        <p:cTn id="28" dur="1000" fill="hold"/>
                                        <p:tgtEl>
                                          <p:spTgt spid="146540"/>
                                        </p:tgtEl>
                                        <p:attrNameLst>
                                          <p:attrName>ppt_h</p:attrName>
                                        </p:attrNameLst>
                                      </p:cBhvr>
                                      <p:tavLst>
                                        <p:tav tm="0">
                                          <p:val>
                                            <p:fltVal val="0"/>
                                          </p:val>
                                        </p:tav>
                                        <p:tav tm="100000">
                                          <p:val>
                                            <p:strVal val="#ppt_h"/>
                                          </p:val>
                                        </p:tav>
                                      </p:tavLst>
                                    </p:anim>
                                    <p:anim calcmode="lin" valueType="num">
                                      <p:cBhvr>
                                        <p:cTn id="29" dur="1000" fill="hold"/>
                                        <p:tgtEl>
                                          <p:spTgt spid="146540"/>
                                        </p:tgtEl>
                                        <p:attrNameLst>
                                          <p:attrName>style.rotation</p:attrName>
                                        </p:attrNameLst>
                                      </p:cBhvr>
                                      <p:tavLst>
                                        <p:tav tm="0">
                                          <p:val>
                                            <p:fltVal val="90"/>
                                          </p:val>
                                        </p:tav>
                                        <p:tav tm="100000">
                                          <p:val>
                                            <p:fltVal val="0"/>
                                          </p:val>
                                        </p:tav>
                                      </p:tavLst>
                                    </p:anim>
                                    <p:animEffect transition="in" filter="fade">
                                      <p:cBhvr>
                                        <p:cTn id="30" dur="1000"/>
                                        <p:tgtEl>
                                          <p:spTgt spid="146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WordArt 2"/>
          <p:cNvSpPr>
            <a:spLocks noChangeArrowheads="1" noChangeShapeType="1" noTextEdit="1"/>
          </p:cNvSpPr>
          <p:nvPr/>
        </p:nvSpPr>
        <p:spPr bwMode="auto">
          <a:xfrm>
            <a:off x="1116013" y="1412875"/>
            <a:ext cx="7272337" cy="2735263"/>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بسم الله الرحمن الرحيم</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diamond(in)">
                                      <p:cBhvr>
                                        <p:cTn id="7" dur="2000"/>
                                        <p:tgtEl>
                                          <p:spTgt spid="165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WordArt 2"/>
          <p:cNvSpPr>
            <a:spLocks noChangeArrowheads="1" noChangeShapeType="1" noTextEdit="1"/>
          </p:cNvSpPr>
          <p:nvPr/>
        </p:nvSpPr>
        <p:spPr bwMode="auto">
          <a:xfrm>
            <a:off x="6227763" y="188913"/>
            <a:ext cx="2111375" cy="865187"/>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فصل دوم</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166915" name="WordArt 3"/>
          <p:cNvSpPr>
            <a:spLocks noChangeArrowheads="1" noChangeShapeType="1" noTextEdit="1"/>
          </p:cNvSpPr>
          <p:nvPr/>
        </p:nvSpPr>
        <p:spPr bwMode="auto">
          <a:xfrm>
            <a:off x="3419475" y="1916113"/>
            <a:ext cx="2578100" cy="162877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احتمال</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dissolve">
                                      <p:cBhvr>
                                        <p:cTn id="7" dur="5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66915"/>
                                        </p:tgtEl>
                                        <p:attrNameLst>
                                          <p:attrName>style.visibility</p:attrName>
                                        </p:attrNameLst>
                                      </p:cBhvr>
                                      <p:to>
                                        <p:strVal val="visible"/>
                                      </p:to>
                                    </p:set>
                                    <p:anim calcmode="lin" valueType="num">
                                      <p:cBhvr>
                                        <p:cTn id="12" dur="1000" fill="hold"/>
                                        <p:tgtEl>
                                          <p:spTgt spid="166915"/>
                                        </p:tgtEl>
                                        <p:attrNameLst>
                                          <p:attrName>ppt_w</p:attrName>
                                        </p:attrNameLst>
                                      </p:cBhvr>
                                      <p:tavLst>
                                        <p:tav tm="0">
                                          <p:val>
                                            <p:strVal val="#ppt_w*0.70"/>
                                          </p:val>
                                        </p:tav>
                                        <p:tav tm="100000">
                                          <p:val>
                                            <p:strVal val="#ppt_w"/>
                                          </p:val>
                                        </p:tav>
                                      </p:tavLst>
                                    </p:anim>
                                    <p:anim calcmode="lin" valueType="num">
                                      <p:cBhvr>
                                        <p:cTn id="13" dur="1000" fill="hold"/>
                                        <p:tgtEl>
                                          <p:spTgt spid="166915"/>
                                        </p:tgtEl>
                                        <p:attrNameLst>
                                          <p:attrName>ppt_h</p:attrName>
                                        </p:attrNameLst>
                                      </p:cBhvr>
                                      <p:tavLst>
                                        <p:tav tm="0">
                                          <p:val>
                                            <p:strVal val="#ppt_h"/>
                                          </p:val>
                                        </p:tav>
                                        <p:tav tm="100000">
                                          <p:val>
                                            <p:strVal val="#ppt_h"/>
                                          </p:val>
                                        </p:tav>
                                      </p:tavLst>
                                    </p:anim>
                                    <p:animEffect transition="in" filter="fade">
                                      <p:cBhvr>
                                        <p:cTn id="14" dur="10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noFill/>
          <a:ln/>
        </p:spPr>
        <p:txBody>
          <a:bodyPr/>
          <a:lstStyle/>
          <a:p>
            <a:r>
              <a:rPr lang="fa-IR" altLang="en-US" b="1" u="sng">
                <a:cs typeface="B Titr" panose="00000700000000000000" pitchFamily="2" charset="-78"/>
              </a:rPr>
              <a:t>دراین فصل مسائل زیر بررسی می شود:</a:t>
            </a:r>
            <a:endParaRPr lang="en-US" altLang="en-US" b="1" u="sng">
              <a:cs typeface="B Titr" panose="00000700000000000000" pitchFamily="2" charset="-78"/>
            </a:endParaRPr>
          </a:p>
        </p:txBody>
      </p:sp>
      <p:sp>
        <p:nvSpPr>
          <p:cNvPr id="167939" name="Rectangle 3"/>
          <p:cNvSpPr>
            <a:spLocks noGrp="1" noChangeArrowheads="1"/>
          </p:cNvSpPr>
          <p:nvPr>
            <p:ph sz="half" idx="1"/>
          </p:nvPr>
        </p:nvSpPr>
        <p:spPr>
          <a:xfrm>
            <a:off x="468313" y="1412875"/>
            <a:ext cx="4038600" cy="4530725"/>
          </a:xfrm>
        </p:spPr>
        <p:txBody>
          <a:bodyPr>
            <a:normAutofit fontScale="92500" lnSpcReduction="10000"/>
          </a:bodyPr>
          <a:lstStyle/>
          <a:p>
            <a:pPr>
              <a:lnSpc>
                <a:spcPct val="90000"/>
              </a:lnSpc>
            </a:pPr>
            <a:r>
              <a:rPr lang="fa-IR" altLang="en-US" sz="2800" b="1">
                <a:solidFill>
                  <a:schemeClr val="tx2"/>
                </a:solidFill>
                <a:cs typeface="B Titr" panose="00000700000000000000" pitchFamily="2" charset="-78"/>
              </a:rPr>
              <a:t>11- دو پیشامد</a:t>
            </a:r>
          </a:p>
          <a:p>
            <a:pPr>
              <a:lnSpc>
                <a:spcPct val="90000"/>
              </a:lnSpc>
            </a:pPr>
            <a:r>
              <a:rPr lang="fa-IR" altLang="en-US" sz="2800" b="1">
                <a:solidFill>
                  <a:schemeClr val="tx2"/>
                </a:solidFill>
                <a:cs typeface="B Titr" panose="00000700000000000000" pitchFamily="2" charset="-78"/>
              </a:rPr>
              <a:t>12- فرمول بیز</a:t>
            </a:r>
            <a:endParaRPr lang="en-US" altLang="en-US" sz="2800" b="1">
              <a:solidFill>
                <a:schemeClr val="tx2"/>
              </a:solidFill>
              <a:cs typeface="B Titr" panose="00000700000000000000" pitchFamily="2" charset="-78"/>
            </a:endParaRPr>
          </a:p>
        </p:txBody>
      </p:sp>
      <p:sp>
        <p:nvSpPr>
          <p:cNvPr id="167940" name="Rectangle 4"/>
          <p:cNvSpPr>
            <a:spLocks noGrp="1" noChangeArrowheads="1"/>
          </p:cNvSpPr>
          <p:nvPr>
            <p:ph sz="half" idx="2"/>
          </p:nvPr>
        </p:nvSpPr>
        <p:spPr>
          <a:xfrm>
            <a:off x="4643438" y="1412875"/>
            <a:ext cx="4038600" cy="4530725"/>
          </a:xfrm>
        </p:spPr>
        <p:txBody>
          <a:bodyPr>
            <a:normAutofit fontScale="92500" lnSpcReduction="10000"/>
          </a:bodyPr>
          <a:lstStyle/>
          <a:p>
            <a:pPr>
              <a:lnSpc>
                <a:spcPct val="90000"/>
              </a:lnSpc>
            </a:pPr>
            <a:r>
              <a:rPr lang="fa-IR" altLang="en-US" sz="2800" b="1">
                <a:solidFill>
                  <a:schemeClr val="tx2"/>
                </a:solidFill>
                <a:cs typeface="B Titr" panose="00000700000000000000" pitchFamily="2" charset="-78"/>
              </a:rPr>
              <a:t>1- فضای نمونه</a:t>
            </a:r>
          </a:p>
          <a:p>
            <a:pPr>
              <a:lnSpc>
                <a:spcPct val="90000"/>
              </a:lnSpc>
            </a:pPr>
            <a:r>
              <a:rPr lang="fa-IR" altLang="en-US" sz="2800" b="1">
                <a:solidFill>
                  <a:schemeClr val="tx2"/>
                </a:solidFill>
                <a:cs typeface="B Titr" panose="00000700000000000000" pitchFamily="2" charset="-78"/>
              </a:rPr>
              <a:t>2- پیشامد</a:t>
            </a:r>
          </a:p>
          <a:p>
            <a:pPr>
              <a:lnSpc>
                <a:spcPct val="90000"/>
              </a:lnSpc>
            </a:pPr>
            <a:r>
              <a:rPr lang="fa-IR" altLang="en-US" sz="2800" b="1">
                <a:solidFill>
                  <a:schemeClr val="tx2"/>
                </a:solidFill>
                <a:cs typeface="B Titr" panose="00000700000000000000" pitchFamily="2" charset="-78"/>
              </a:rPr>
              <a:t>3- شمارش</a:t>
            </a:r>
          </a:p>
          <a:p>
            <a:pPr>
              <a:lnSpc>
                <a:spcPct val="90000"/>
              </a:lnSpc>
            </a:pPr>
            <a:r>
              <a:rPr lang="fa-IR" altLang="en-US" sz="2800" b="1">
                <a:solidFill>
                  <a:schemeClr val="tx2"/>
                </a:solidFill>
                <a:cs typeface="B Titr" panose="00000700000000000000" pitchFamily="2" charset="-78"/>
              </a:rPr>
              <a:t>4- اصول شمارش</a:t>
            </a:r>
          </a:p>
          <a:p>
            <a:pPr>
              <a:lnSpc>
                <a:spcPct val="90000"/>
              </a:lnSpc>
            </a:pPr>
            <a:r>
              <a:rPr lang="fa-IR" altLang="en-US" sz="2800" b="1">
                <a:solidFill>
                  <a:schemeClr val="tx2"/>
                </a:solidFill>
                <a:cs typeface="B Titr" panose="00000700000000000000" pitchFamily="2" charset="-78"/>
              </a:rPr>
              <a:t>5- جایگشت</a:t>
            </a:r>
          </a:p>
          <a:p>
            <a:pPr>
              <a:lnSpc>
                <a:spcPct val="90000"/>
              </a:lnSpc>
            </a:pPr>
            <a:r>
              <a:rPr lang="fa-IR" altLang="en-US" sz="2800" b="1">
                <a:solidFill>
                  <a:schemeClr val="tx2"/>
                </a:solidFill>
                <a:cs typeface="B Titr" panose="00000700000000000000" pitchFamily="2" charset="-78"/>
              </a:rPr>
              <a:t>6- ترکیب</a:t>
            </a:r>
          </a:p>
          <a:p>
            <a:pPr>
              <a:lnSpc>
                <a:spcPct val="90000"/>
              </a:lnSpc>
            </a:pPr>
            <a:r>
              <a:rPr lang="fa-IR" altLang="en-US" sz="2800" b="1">
                <a:solidFill>
                  <a:schemeClr val="tx2"/>
                </a:solidFill>
                <a:cs typeface="B Titr" panose="00000700000000000000" pitchFamily="2" charset="-78"/>
              </a:rPr>
              <a:t>7- احتمال</a:t>
            </a:r>
          </a:p>
          <a:p>
            <a:pPr>
              <a:lnSpc>
                <a:spcPct val="90000"/>
              </a:lnSpc>
            </a:pPr>
            <a:r>
              <a:rPr lang="fa-IR" altLang="en-US" sz="2800" b="1">
                <a:solidFill>
                  <a:schemeClr val="tx2"/>
                </a:solidFill>
                <a:cs typeface="B Titr" panose="00000700000000000000" pitchFamily="2" charset="-78"/>
              </a:rPr>
              <a:t>8- تابع احتمال</a:t>
            </a:r>
          </a:p>
          <a:p>
            <a:pPr>
              <a:lnSpc>
                <a:spcPct val="90000"/>
              </a:lnSpc>
            </a:pPr>
            <a:r>
              <a:rPr lang="fa-IR" altLang="en-US" sz="2800" b="1">
                <a:solidFill>
                  <a:schemeClr val="tx2"/>
                </a:solidFill>
                <a:cs typeface="B Titr" panose="00000700000000000000" pitchFamily="2" charset="-78"/>
              </a:rPr>
              <a:t>9- قوانین احتمال</a:t>
            </a:r>
          </a:p>
          <a:p>
            <a:pPr>
              <a:lnSpc>
                <a:spcPct val="90000"/>
              </a:lnSpc>
            </a:pPr>
            <a:r>
              <a:rPr lang="fa-IR" altLang="en-US" sz="2800" b="1">
                <a:solidFill>
                  <a:schemeClr val="tx2"/>
                </a:solidFill>
                <a:cs typeface="B Titr" panose="00000700000000000000" pitchFamily="2" charset="-78"/>
              </a:rPr>
              <a:t>10- احتمال شرطی</a:t>
            </a:r>
            <a:endParaRPr lang="en-US" altLang="en-US" sz="2800" b="1">
              <a:solidFill>
                <a:schemeClr val="tx2"/>
              </a:solidFill>
              <a:cs typeface="B Titr" panose="00000700000000000000" pitchFamily="2" charset="-78"/>
            </a:endParaRPr>
          </a:p>
          <a:p>
            <a:pPr>
              <a:lnSpc>
                <a:spcPct val="90000"/>
              </a:lnSpc>
            </a:pPr>
            <a:endParaRPr lang="en-US" altLang="en-US" sz="2800">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to="" calcmode="lin" valueType="num">
                                      <p:cBhvr>
                                        <p:cTn id="7" dur="1" fill="hold"/>
                                        <p:tgtEl>
                                          <p:spTgt spid="16793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 calcmode="lin" valueType="num">
                                      <p:cBhvr>
                                        <p:cTn id="12" dur="1000" fill="hold"/>
                                        <p:tgtEl>
                                          <p:spTgt spid="16794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6794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6794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6794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67940">
                                            <p:txEl>
                                              <p:pRg st="1" end="1"/>
                                            </p:txEl>
                                          </p:spTgt>
                                        </p:tgtEl>
                                        <p:attrNameLst>
                                          <p:attrName>style.visibility</p:attrName>
                                        </p:attrNameLst>
                                      </p:cBhvr>
                                      <p:to>
                                        <p:strVal val="visible"/>
                                      </p:to>
                                    </p:set>
                                    <p:anim calcmode="lin" valueType="num">
                                      <p:cBhvr>
                                        <p:cTn id="20" dur="1000" fill="hold"/>
                                        <p:tgtEl>
                                          <p:spTgt spid="167940">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67940">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6794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6794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67940">
                                            <p:txEl>
                                              <p:pRg st="2" end="2"/>
                                            </p:txEl>
                                          </p:spTgt>
                                        </p:tgtEl>
                                        <p:attrNameLst>
                                          <p:attrName>style.visibility</p:attrName>
                                        </p:attrNameLst>
                                      </p:cBhvr>
                                      <p:to>
                                        <p:strVal val="visible"/>
                                      </p:to>
                                    </p:set>
                                    <p:anim calcmode="lin" valueType="num">
                                      <p:cBhvr>
                                        <p:cTn id="28" dur="1000" fill="hold"/>
                                        <p:tgtEl>
                                          <p:spTgt spid="167940">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67940">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6794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794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7940">
                                            <p:txEl>
                                              <p:pRg st="3" end="3"/>
                                            </p:txEl>
                                          </p:spTgt>
                                        </p:tgtEl>
                                        <p:attrNameLst>
                                          <p:attrName>style.visibility</p:attrName>
                                        </p:attrNameLst>
                                      </p:cBhvr>
                                      <p:to>
                                        <p:strVal val="visible"/>
                                      </p:to>
                                    </p:set>
                                    <p:anim calcmode="lin" valueType="num">
                                      <p:cBhvr>
                                        <p:cTn id="36" dur="1000" fill="hold"/>
                                        <p:tgtEl>
                                          <p:spTgt spid="167940">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167940">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16794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794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67940">
                                            <p:txEl>
                                              <p:pRg st="4" end="4"/>
                                            </p:txEl>
                                          </p:spTgt>
                                        </p:tgtEl>
                                        <p:attrNameLst>
                                          <p:attrName>style.visibility</p:attrName>
                                        </p:attrNameLst>
                                      </p:cBhvr>
                                      <p:to>
                                        <p:strVal val="visible"/>
                                      </p:to>
                                    </p:set>
                                    <p:anim calcmode="lin" valueType="num">
                                      <p:cBhvr>
                                        <p:cTn id="44" dur="1000" fill="hold"/>
                                        <p:tgtEl>
                                          <p:spTgt spid="167940">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167940">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16794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6794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67940">
                                            <p:txEl>
                                              <p:pRg st="5" end="5"/>
                                            </p:txEl>
                                          </p:spTgt>
                                        </p:tgtEl>
                                        <p:attrNameLst>
                                          <p:attrName>style.visibility</p:attrName>
                                        </p:attrNameLst>
                                      </p:cBhvr>
                                      <p:to>
                                        <p:strVal val="visible"/>
                                      </p:to>
                                    </p:set>
                                    <p:anim calcmode="lin" valueType="num">
                                      <p:cBhvr>
                                        <p:cTn id="52" dur="1000" fill="hold"/>
                                        <p:tgtEl>
                                          <p:spTgt spid="167940">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167940">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16794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6794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167940">
                                            <p:txEl>
                                              <p:pRg st="6" end="6"/>
                                            </p:txEl>
                                          </p:spTgt>
                                        </p:tgtEl>
                                        <p:attrNameLst>
                                          <p:attrName>style.visibility</p:attrName>
                                        </p:attrNameLst>
                                      </p:cBhvr>
                                      <p:to>
                                        <p:strVal val="visible"/>
                                      </p:to>
                                    </p:set>
                                    <p:anim calcmode="lin" valueType="num">
                                      <p:cBhvr>
                                        <p:cTn id="60" dur="1000" fill="hold"/>
                                        <p:tgtEl>
                                          <p:spTgt spid="167940">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167940">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16794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6794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167940">
                                            <p:txEl>
                                              <p:pRg st="7" end="7"/>
                                            </p:txEl>
                                          </p:spTgt>
                                        </p:tgtEl>
                                        <p:attrNameLst>
                                          <p:attrName>style.visibility</p:attrName>
                                        </p:attrNameLst>
                                      </p:cBhvr>
                                      <p:to>
                                        <p:strVal val="visible"/>
                                      </p:to>
                                    </p:set>
                                    <p:anim calcmode="lin" valueType="num">
                                      <p:cBhvr>
                                        <p:cTn id="68" dur="1000" fill="hold"/>
                                        <p:tgtEl>
                                          <p:spTgt spid="167940">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167940">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167940">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67940">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67940">
                                            <p:txEl>
                                              <p:pRg st="8" end="8"/>
                                            </p:txEl>
                                          </p:spTgt>
                                        </p:tgtEl>
                                        <p:attrNameLst>
                                          <p:attrName>style.visibility</p:attrName>
                                        </p:attrNameLst>
                                      </p:cBhvr>
                                      <p:to>
                                        <p:strVal val="visible"/>
                                      </p:to>
                                    </p:set>
                                    <p:anim calcmode="lin" valueType="num">
                                      <p:cBhvr>
                                        <p:cTn id="76" dur="1000" fill="hold"/>
                                        <p:tgtEl>
                                          <p:spTgt spid="167940">
                                            <p:txEl>
                                              <p:pRg st="8" end="8"/>
                                            </p:txEl>
                                          </p:spTgt>
                                        </p:tgtEl>
                                        <p:attrNameLst>
                                          <p:attrName>ppt_w</p:attrName>
                                        </p:attrNameLst>
                                      </p:cBhvr>
                                      <p:tavLst>
                                        <p:tav tm="0">
                                          <p:val>
                                            <p:fltVal val="0"/>
                                          </p:val>
                                        </p:tav>
                                        <p:tav tm="100000">
                                          <p:val>
                                            <p:strVal val="#ppt_w"/>
                                          </p:val>
                                        </p:tav>
                                      </p:tavLst>
                                    </p:anim>
                                    <p:anim calcmode="lin" valueType="num">
                                      <p:cBhvr>
                                        <p:cTn id="77" dur="1000" fill="hold"/>
                                        <p:tgtEl>
                                          <p:spTgt spid="167940">
                                            <p:txEl>
                                              <p:pRg st="8" end="8"/>
                                            </p:txEl>
                                          </p:spTgt>
                                        </p:tgtEl>
                                        <p:attrNameLst>
                                          <p:attrName>ppt_h</p:attrName>
                                        </p:attrNameLst>
                                      </p:cBhvr>
                                      <p:tavLst>
                                        <p:tav tm="0">
                                          <p:val>
                                            <p:fltVal val="0"/>
                                          </p:val>
                                        </p:tav>
                                        <p:tav tm="100000">
                                          <p:val>
                                            <p:strVal val="#ppt_h"/>
                                          </p:val>
                                        </p:tav>
                                      </p:tavLst>
                                    </p:anim>
                                    <p:anim calcmode="lin" valueType="num">
                                      <p:cBhvr>
                                        <p:cTn id="78" dur="1000" fill="hold"/>
                                        <p:tgtEl>
                                          <p:spTgt spid="167940">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67940">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167940">
                                            <p:txEl>
                                              <p:pRg st="9" end="9"/>
                                            </p:txEl>
                                          </p:spTgt>
                                        </p:tgtEl>
                                        <p:attrNameLst>
                                          <p:attrName>style.visibility</p:attrName>
                                        </p:attrNameLst>
                                      </p:cBhvr>
                                      <p:to>
                                        <p:strVal val="visible"/>
                                      </p:to>
                                    </p:set>
                                    <p:anim calcmode="lin" valueType="num">
                                      <p:cBhvr>
                                        <p:cTn id="84" dur="1000" fill="hold"/>
                                        <p:tgtEl>
                                          <p:spTgt spid="167940">
                                            <p:txEl>
                                              <p:pRg st="9" end="9"/>
                                            </p:txEl>
                                          </p:spTgt>
                                        </p:tgtEl>
                                        <p:attrNameLst>
                                          <p:attrName>ppt_w</p:attrName>
                                        </p:attrNameLst>
                                      </p:cBhvr>
                                      <p:tavLst>
                                        <p:tav tm="0">
                                          <p:val>
                                            <p:fltVal val="0"/>
                                          </p:val>
                                        </p:tav>
                                        <p:tav tm="100000">
                                          <p:val>
                                            <p:strVal val="#ppt_w"/>
                                          </p:val>
                                        </p:tav>
                                      </p:tavLst>
                                    </p:anim>
                                    <p:anim calcmode="lin" valueType="num">
                                      <p:cBhvr>
                                        <p:cTn id="85" dur="1000" fill="hold"/>
                                        <p:tgtEl>
                                          <p:spTgt spid="167940">
                                            <p:txEl>
                                              <p:pRg st="9" end="9"/>
                                            </p:txEl>
                                          </p:spTgt>
                                        </p:tgtEl>
                                        <p:attrNameLst>
                                          <p:attrName>ppt_h</p:attrName>
                                        </p:attrNameLst>
                                      </p:cBhvr>
                                      <p:tavLst>
                                        <p:tav tm="0">
                                          <p:val>
                                            <p:fltVal val="0"/>
                                          </p:val>
                                        </p:tav>
                                        <p:tav tm="100000">
                                          <p:val>
                                            <p:strVal val="#ppt_h"/>
                                          </p:val>
                                        </p:tav>
                                      </p:tavLst>
                                    </p:anim>
                                    <p:anim calcmode="lin" valueType="num">
                                      <p:cBhvr>
                                        <p:cTn id="86" dur="1000" fill="hold"/>
                                        <p:tgtEl>
                                          <p:spTgt spid="167940">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67940">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167939">
                                            <p:txEl>
                                              <p:pRg st="0" end="0"/>
                                            </p:txEl>
                                          </p:spTgt>
                                        </p:tgtEl>
                                        <p:attrNameLst>
                                          <p:attrName>style.visibility</p:attrName>
                                        </p:attrNameLst>
                                      </p:cBhvr>
                                      <p:to>
                                        <p:strVal val="visible"/>
                                      </p:to>
                                    </p:set>
                                    <p:animEffect transition="in" filter="fade">
                                      <p:cBhvr>
                                        <p:cTn id="92" dur="1000"/>
                                        <p:tgtEl>
                                          <p:spTgt spid="167939">
                                            <p:txEl>
                                              <p:pRg st="0" end="0"/>
                                            </p:txEl>
                                          </p:spTgt>
                                        </p:tgtEl>
                                      </p:cBhvr>
                                    </p:animEffect>
                                    <p:anim calcmode="lin" valueType="num">
                                      <p:cBhvr>
                                        <p:cTn id="93" dur="1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p:cTn id="94" dur="900" decel="100000" fill="hold"/>
                                        <p:tgtEl>
                                          <p:spTgt spid="167939">
                                            <p:txEl>
                                              <p:pRg st="0" end="0"/>
                                            </p:tx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6793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167939">
                                            <p:txEl>
                                              <p:pRg st="1" end="1"/>
                                            </p:txEl>
                                          </p:spTgt>
                                        </p:tgtEl>
                                        <p:attrNameLst>
                                          <p:attrName>style.visibility</p:attrName>
                                        </p:attrNameLst>
                                      </p:cBhvr>
                                      <p:to>
                                        <p:strVal val="visible"/>
                                      </p:to>
                                    </p:set>
                                    <p:animEffect transition="in" filter="fade">
                                      <p:cBhvr>
                                        <p:cTn id="100" dur="1000"/>
                                        <p:tgtEl>
                                          <p:spTgt spid="167939">
                                            <p:txEl>
                                              <p:pRg st="1" end="1"/>
                                            </p:txEl>
                                          </p:spTgt>
                                        </p:tgtEl>
                                      </p:cBhvr>
                                    </p:animEffect>
                                    <p:anim calcmode="lin" valueType="num">
                                      <p:cBhvr>
                                        <p:cTn id="101" dur="1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p:cTn id="102" dur="900" decel="100000" fill="hold"/>
                                        <p:tgtEl>
                                          <p:spTgt spid="167939">
                                            <p:txEl>
                                              <p:pRg st="1" end="1"/>
                                            </p:tx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6793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p:bldP spid="167939" grpId="0" build="p"/>
      <p:bldP spid="16794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5289550" y="471488"/>
            <a:ext cx="3392488" cy="944562"/>
          </a:xfrm>
        </p:spPr>
        <p:txBody>
          <a:bodyPr>
            <a:normAutofit/>
          </a:bodyPr>
          <a:lstStyle/>
          <a:p>
            <a:pPr algn="r"/>
            <a:r>
              <a:rPr lang="fa-IR" altLang="en-US">
                <a:cs typeface="B Titr" panose="00000700000000000000" pitchFamily="2" charset="-78"/>
              </a:rPr>
              <a:t>1- فضای نمونه:</a:t>
            </a:r>
            <a:endParaRPr lang="en-US" altLang="en-US">
              <a:cs typeface="B Titr" panose="00000700000000000000" pitchFamily="2" charset="-78"/>
            </a:endParaRPr>
          </a:p>
        </p:txBody>
      </p:sp>
      <p:sp>
        <p:nvSpPr>
          <p:cNvPr id="168963" name="Rectangle 3"/>
          <p:cNvSpPr>
            <a:spLocks noGrp="1" noChangeArrowheads="1"/>
          </p:cNvSpPr>
          <p:nvPr>
            <p:ph idx="1"/>
          </p:nvPr>
        </p:nvSpPr>
        <p:spPr>
          <a:xfrm>
            <a:off x="455613" y="1598613"/>
            <a:ext cx="8226425" cy="2100262"/>
          </a:xfrm>
        </p:spPr>
        <p:txBody>
          <a:bodyPr/>
          <a:lstStyle/>
          <a:p>
            <a:r>
              <a:rPr lang="fa-IR" altLang="en-US" sz="2600" b="1">
                <a:cs typeface="B Nazanin" panose="00000400000000000000" pitchFamily="2" charset="-78"/>
              </a:rPr>
              <a:t>مجموعه اي از همه برآمدهاي ممكن يك تجربه تصادفي را فضاي نمونه مي</a:t>
            </a:r>
            <a:r>
              <a:rPr lang="fa-IR" altLang="en-US" sz="2600" b="1"/>
              <a:t>‌</a:t>
            </a:r>
            <a:r>
              <a:rPr lang="fa-IR" altLang="en-US" sz="2600" b="1">
                <a:cs typeface="B Nazanin" panose="00000400000000000000" pitchFamily="2" charset="-78"/>
              </a:rPr>
              <a:t>گويند. و آن را با علامت  نمايش مي دهند.</a:t>
            </a:r>
            <a:r>
              <a:rPr lang="en-US" altLang="en-US" sz="2600" b="1">
                <a:cs typeface="B Nazanin" panose="00000400000000000000" pitchFamily="2" charset="-78"/>
              </a:rPr>
              <a:t> </a:t>
            </a:r>
            <a:endParaRPr lang="fa-IR" altLang="en-US" sz="2600" b="1">
              <a:cs typeface="B Nazanin" panose="00000400000000000000" pitchFamily="2" charset="-78"/>
            </a:endParaRPr>
          </a:p>
          <a:p>
            <a:r>
              <a:rPr lang="fa-IR" altLang="en-US" sz="2600">
                <a:cs typeface="B Nazanin" panose="00000400000000000000" pitchFamily="2" charset="-78"/>
              </a:rPr>
              <a:t>يك سكه را آنقدر پرتاب مي كنيم تا شير ظاهر شود. فضاي نمونه را بنويسيد.</a:t>
            </a:r>
          </a:p>
          <a:p>
            <a:r>
              <a:rPr lang="fa-IR" altLang="en-US" sz="2600">
                <a:cs typeface="B Nazanin" panose="00000400000000000000" pitchFamily="2" charset="-78"/>
              </a:rPr>
              <a:t>كه </a:t>
            </a:r>
            <a:r>
              <a:rPr lang="en-US" altLang="en-US" sz="2600">
                <a:cs typeface="B Nazanin" panose="00000400000000000000" pitchFamily="2" charset="-78"/>
              </a:rPr>
              <a:t>S</a:t>
            </a:r>
            <a:r>
              <a:rPr lang="fa-IR" altLang="en-US" sz="2600">
                <a:cs typeface="B Nazanin" panose="00000400000000000000" pitchFamily="2" charset="-78"/>
              </a:rPr>
              <a:t> گسسته و نامتناهي شمارا است</a:t>
            </a:r>
          </a:p>
          <a:p>
            <a:endParaRPr lang="en-US" altLang="en-US" sz="2600" b="1">
              <a:cs typeface="B Nazanin" panose="00000400000000000000" pitchFamily="2" charset="-78"/>
            </a:endParaRPr>
          </a:p>
        </p:txBody>
      </p:sp>
      <p:sp>
        <p:nvSpPr>
          <p:cNvPr id="168964"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8965" name="Object 5"/>
          <p:cNvGraphicFramePr>
            <a:graphicFrameLocks noChangeAspect="1"/>
          </p:cNvGraphicFramePr>
          <p:nvPr/>
        </p:nvGraphicFramePr>
        <p:xfrm>
          <a:off x="576263" y="3022600"/>
          <a:ext cx="2987675" cy="501650"/>
        </p:xfrm>
        <a:graphic>
          <a:graphicData uri="http://schemas.openxmlformats.org/presentationml/2006/ole">
            <mc:AlternateContent xmlns:mc="http://schemas.openxmlformats.org/markup-compatibility/2006">
              <mc:Choice xmlns:v="urn:schemas-microsoft-com:vml" Requires="v">
                <p:oleObj spid="_x0000_s168971" name="Equation" r:id="rId3" imgW="1129810" imgH="190417" progId="Equation.3">
                  <p:embed/>
                </p:oleObj>
              </mc:Choice>
              <mc:Fallback>
                <p:oleObj name="Equation" r:id="rId3" imgW="1129810" imgH="19041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022600"/>
                        <a:ext cx="2987675"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8966" name="Rectangle 6"/>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8967" name="Rectangle 7"/>
          <p:cNvSpPr>
            <a:spLocks noChangeArrowheads="1"/>
          </p:cNvSpPr>
          <p:nvPr/>
        </p:nvSpPr>
        <p:spPr bwMode="auto">
          <a:xfrm>
            <a:off x="6227763" y="3429000"/>
            <a:ext cx="24701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fa-IR" altLang="en-US">
                <a:cs typeface="B Titr" panose="00000700000000000000" pitchFamily="2" charset="-78"/>
              </a:rPr>
              <a:t>2- پیشامد:</a:t>
            </a:r>
            <a:endParaRPr lang="en-US" altLang="en-US">
              <a:cs typeface="B Titr" panose="00000700000000000000" pitchFamily="2" charset="-78"/>
            </a:endParaRPr>
          </a:p>
        </p:txBody>
      </p:sp>
      <p:sp>
        <p:nvSpPr>
          <p:cNvPr id="168968" name="Text Box 8"/>
          <p:cNvSpPr txBox="1">
            <a:spLocks noChangeArrowheads="1"/>
          </p:cNvSpPr>
          <p:nvPr/>
        </p:nvSpPr>
        <p:spPr bwMode="auto">
          <a:xfrm>
            <a:off x="539750" y="4149725"/>
            <a:ext cx="8135938"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cs typeface="B Nazanin" panose="00000400000000000000" pitchFamily="2" charset="-78"/>
              </a:rPr>
              <a:t>هر زير مجموعه اي از فضاي نمونه را يك پيشامد گويند.</a:t>
            </a:r>
          </a:p>
          <a:p>
            <a:pPr>
              <a:spcBef>
                <a:spcPct val="50000"/>
              </a:spcBef>
            </a:pPr>
            <a:r>
              <a:rPr lang="fa-IR" altLang="en-US" sz="2400" b="1">
                <a:solidFill>
                  <a:schemeClr val="tx2"/>
                </a:solidFill>
                <a:cs typeface="B Nazanin" panose="00000400000000000000" pitchFamily="2" charset="-78"/>
              </a:rPr>
              <a:t>2-1 رخداد یک پیشامد</a:t>
            </a:r>
          </a:p>
          <a:p>
            <a:pPr>
              <a:spcBef>
                <a:spcPct val="50000"/>
              </a:spcBef>
            </a:pPr>
            <a:r>
              <a:rPr lang="fa-IR" altLang="en-US" sz="2400" b="1">
                <a:solidFill>
                  <a:schemeClr val="tx2"/>
                </a:solidFill>
                <a:cs typeface="B Nazanin" panose="00000400000000000000" pitchFamily="2" charset="-78"/>
              </a:rPr>
              <a:t>2-2 دو پیشامد ناسازگار</a:t>
            </a:r>
          </a:p>
          <a:p>
            <a:pPr>
              <a:spcBef>
                <a:spcPct val="50000"/>
              </a:spcBef>
            </a:pPr>
            <a:r>
              <a:rPr lang="fa-IR" altLang="en-US" sz="2400" b="1">
                <a:solidFill>
                  <a:schemeClr val="tx2"/>
                </a:solidFill>
                <a:cs typeface="B Nazanin" panose="00000400000000000000" pitchFamily="2" charset="-78"/>
              </a:rPr>
              <a:t>2-3 تفاضل پیشامد </a:t>
            </a:r>
            <a:r>
              <a:rPr lang="en-US" altLang="en-US" sz="2400" b="1">
                <a:solidFill>
                  <a:schemeClr val="tx2"/>
                </a:solidFill>
                <a:cs typeface="B Nazanin" panose="00000400000000000000" pitchFamily="2" charset="-78"/>
              </a:rPr>
              <a:t>A</a:t>
            </a:r>
            <a:r>
              <a:rPr lang="fa-IR" altLang="en-US" sz="2400" b="1">
                <a:solidFill>
                  <a:schemeClr val="tx2"/>
                </a:solidFill>
                <a:cs typeface="B Nazanin" panose="00000400000000000000" pitchFamily="2" charset="-78"/>
              </a:rPr>
              <a:t> از </a:t>
            </a:r>
            <a:r>
              <a:rPr lang="en-US" altLang="en-US" sz="2400" b="1">
                <a:solidFill>
                  <a:schemeClr val="tx2"/>
                </a:solidFill>
                <a:cs typeface="B Nazanin" panose="00000400000000000000" pitchFamily="2" charset="-78"/>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dissolve">
                                      <p:cBhvr>
                                        <p:cTn id="7" dur="500"/>
                                        <p:tgtEl>
                                          <p:spTgt spid="168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Effect transition="in" filter="fade">
                                      <p:cBhvr>
                                        <p:cTn id="12" dur="1000"/>
                                        <p:tgtEl>
                                          <p:spTgt spid="168963">
                                            <p:txEl>
                                              <p:pRg st="0" end="0"/>
                                            </p:txEl>
                                          </p:spTgt>
                                        </p:tgtEl>
                                      </p:cBhvr>
                                    </p:animEffect>
                                    <p:anim calcmode="lin" valueType="num">
                                      <p:cBhvr>
                                        <p:cTn id="13"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6896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689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68963">
                                            <p:txEl>
                                              <p:pRg st="1" end="1"/>
                                            </p:txEl>
                                          </p:spTgt>
                                        </p:tgtEl>
                                        <p:attrNameLst>
                                          <p:attrName>style.visibility</p:attrName>
                                        </p:attrNameLst>
                                      </p:cBhvr>
                                      <p:to>
                                        <p:strVal val="visible"/>
                                      </p:to>
                                    </p:set>
                                    <p:animEffect transition="in" filter="fade">
                                      <p:cBhvr>
                                        <p:cTn id="20" dur="1000"/>
                                        <p:tgtEl>
                                          <p:spTgt spid="168963">
                                            <p:txEl>
                                              <p:pRg st="1" end="1"/>
                                            </p:txEl>
                                          </p:spTgt>
                                        </p:tgtEl>
                                      </p:cBhvr>
                                    </p:animEffect>
                                    <p:anim calcmode="lin" valueType="num">
                                      <p:cBhvr>
                                        <p:cTn id="21"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6896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689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68963">
                                            <p:txEl>
                                              <p:pRg st="2" end="2"/>
                                            </p:txEl>
                                          </p:spTgt>
                                        </p:tgtEl>
                                        <p:attrNameLst>
                                          <p:attrName>style.visibility</p:attrName>
                                        </p:attrNameLst>
                                      </p:cBhvr>
                                      <p:to>
                                        <p:strVal val="visible"/>
                                      </p:to>
                                    </p:set>
                                    <p:animEffect transition="in" filter="fade">
                                      <p:cBhvr>
                                        <p:cTn id="28" dur="1000"/>
                                        <p:tgtEl>
                                          <p:spTgt spid="168963">
                                            <p:txEl>
                                              <p:pRg st="2" end="2"/>
                                            </p:txEl>
                                          </p:spTgt>
                                        </p:tgtEl>
                                      </p:cBhvr>
                                    </p:animEffect>
                                    <p:anim calcmode="lin" valueType="num">
                                      <p:cBhvr>
                                        <p:cTn id="29"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6896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89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nodeType="clickEffect">
                                  <p:stCondLst>
                                    <p:cond delay="0"/>
                                  </p:stCondLst>
                                  <p:childTnLst>
                                    <p:set>
                                      <p:cBhvr>
                                        <p:cTn id="35" dur="1" fill="hold">
                                          <p:stCondLst>
                                            <p:cond delay="0"/>
                                          </p:stCondLst>
                                        </p:cTn>
                                        <p:tgtEl>
                                          <p:spTgt spid="168965"/>
                                        </p:tgtEl>
                                        <p:attrNameLst>
                                          <p:attrName>style.visibility</p:attrName>
                                        </p:attrNameLst>
                                      </p:cBhvr>
                                      <p:to>
                                        <p:strVal val="visible"/>
                                      </p:to>
                                    </p:set>
                                    <p:anim calcmode="lin" valueType="num">
                                      <p:cBhvr>
                                        <p:cTn id="36" dur="500" decel="50000" fill="hold">
                                          <p:stCondLst>
                                            <p:cond delay="0"/>
                                          </p:stCondLst>
                                        </p:cTn>
                                        <p:tgtEl>
                                          <p:spTgt spid="16896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6896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68965"/>
                                        </p:tgtEl>
                                        <p:attrNameLst>
                                          <p:attrName>ppt_w</p:attrName>
                                        </p:attrNameLst>
                                      </p:cBhvr>
                                      <p:tavLst>
                                        <p:tav tm="0">
                                          <p:val>
                                            <p:strVal val="#ppt_w*.05"/>
                                          </p:val>
                                        </p:tav>
                                        <p:tav tm="100000">
                                          <p:val>
                                            <p:strVal val="#ppt_w"/>
                                          </p:val>
                                        </p:tav>
                                      </p:tavLst>
                                    </p:anim>
                                    <p:anim calcmode="lin" valueType="num">
                                      <p:cBhvr>
                                        <p:cTn id="39" dur="1000" fill="hold"/>
                                        <p:tgtEl>
                                          <p:spTgt spid="16896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6896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6896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6896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6896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68967"/>
                                        </p:tgtEl>
                                        <p:attrNameLst>
                                          <p:attrName>style.visibility</p:attrName>
                                        </p:attrNameLst>
                                      </p:cBhvr>
                                      <p:to>
                                        <p:strVal val="visible"/>
                                      </p:to>
                                    </p:set>
                                    <p:animEffect transition="in" filter="fade">
                                      <p:cBhvr>
                                        <p:cTn id="48" dur="1000"/>
                                        <p:tgtEl>
                                          <p:spTgt spid="168967"/>
                                        </p:tgtEl>
                                      </p:cBhvr>
                                    </p:animEffect>
                                    <p:anim calcmode="lin" valueType="num">
                                      <p:cBhvr>
                                        <p:cTn id="49" dur="1000" fill="hold"/>
                                        <p:tgtEl>
                                          <p:spTgt spid="168967"/>
                                        </p:tgtEl>
                                        <p:attrNameLst>
                                          <p:attrName>ppt_x</p:attrName>
                                        </p:attrNameLst>
                                      </p:cBhvr>
                                      <p:tavLst>
                                        <p:tav tm="0">
                                          <p:val>
                                            <p:strVal val="#ppt_x"/>
                                          </p:val>
                                        </p:tav>
                                        <p:tav tm="100000">
                                          <p:val>
                                            <p:strVal val="#ppt_x"/>
                                          </p:val>
                                        </p:tav>
                                      </p:tavLst>
                                    </p:anim>
                                    <p:anim calcmode="lin" valueType="num">
                                      <p:cBhvr>
                                        <p:cTn id="50" dur="900" decel="100000" fill="hold"/>
                                        <p:tgtEl>
                                          <p:spTgt spid="16896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68967"/>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68968"/>
                                        </p:tgtEl>
                                        <p:attrNameLst>
                                          <p:attrName>style.visibility</p:attrName>
                                        </p:attrNameLst>
                                      </p:cBhvr>
                                      <p:to>
                                        <p:strVal val="visible"/>
                                      </p:to>
                                    </p:set>
                                    <p:animEffect transition="in" filter="fade">
                                      <p:cBhvr>
                                        <p:cTn id="56" dur="1000"/>
                                        <p:tgtEl>
                                          <p:spTgt spid="168968"/>
                                        </p:tgtEl>
                                      </p:cBhvr>
                                    </p:animEffect>
                                    <p:anim calcmode="lin" valueType="num">
                                      <p:cBhvr>
                                        <p:cTn id="57" dur="1000" fill="hold"/>
                                        <p:tgtEl>
                                          <p:spTgt spid="168968"/>
                                        </p:tgtEl>
                                        <p:attrNameLst>
                                          <p:attrName>ppt_x</p:attrName>
                                        </p:attrNameLst>
                                      </p:cBhvr>
                                      <p:tavLst>
                                        <p:tav tm="0">
                                          <p:val>
                                            <p:strVal val="#ppt_x"/>
                                          </p:val>
                                        </p:tav>
                                        <p:tav tm="100000">
                                          <p:val>
                                            <p:strVal val="#ppt_x"/>
                                          </p:val>
                                        </p:tav>
                                      </p:tavLst>
                                    </p:anim>
                                    <p:anim calcmode="lin" valueType="num">
                                      <p:cBhvr>
                                        <p:cTn id="58" dur="900" decel="100000" fill="hold"/>
                                        <p:tgtEl>
                                          <p:spTgt spid="16896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689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P spid="168967" grpId="0"/>
      <p:bldP spid="1689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WordArt 2"/>
          <p:cNvSpPr>
            <a:spLocks noChangeArrowheads="1" noChangeShapeType="1" noTextEdit="1"/>
          </p:cNvSpPr>
          <p:nvPr/>
        </p:nvSpPr>
        <p:spPr bwMode="auto">
          <a:xfrm>
            <a:off x="6804025" y="260350"/>
            <a:ext cx="1933575"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3- شمارش</a:t>
            </a:r>
            <a:endParaRPr lang="en-US" sz="3600" kern="10">
              <a:ln w="9525">
                <a:solidFill>
                  <a:schemeClr val="tx2"/>
                </a:solidFill>
                <a:round/>
                <a:headEnd/>
                <a:tailEnd/>
              </a:ln>
              <a:solidFill>
                <a:schemeClr val="tx2"/>
              </a:solidFill>
              <a:cs typeface="B Titr" panose="00000700000000000000" pitchFamily="2" charset="-78"/>
            </a:endParaRPr>
          </a:p>
        </p:txBody>
      </p:sp>
      <p:sp>
        <p:nvSpPr>
          <p:cNvPr id="169987" name="Text Box 3"/>
          <p:cNvSpPr txBox="1">
            <a:spLocks noChangeArrowheads="1"/>
          </p:cNvSpPr>
          <p:nvPr/>
        </p:nvSpPr>
        <p:spPr bwMode="auto">
          <a:xfrm>
            <a:off x="179388" y="1125538"/>
            <a:ext cx="8785225"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cs typeface="B Nazanin" panose="00000400000000000000" pitchFamily="2" charset="-78"/>
              </a:rPr>
              <a:t>تعيين تعداد عناصر يك فضاي نمونه متناهي به وسيله شمارش مستقيم، واقعاً مشكل يا لااقل خسته كننده است. </a:t>
            </a:r>
          </a:p>
          <a:p>
            <a:pPr>
              <a:spcBef>
                <a:spcPct val="50000"/>
              </a:spcBef>
            </a:pPr>
            <a:endParaRPr lang="fa-IR" altLang="en-US" sz="2800" b="1" u="sng">
              <a:solidFill>
                <a:schemeClr val="tx2"/>
              </a:solidFill>
              <a:cs typeface="B Nazanin" panose="00000400000000000000" pitchFamily="2" charset="-78"/>
            </a:endParaRPr>
          </a:p>
          <a:p>
            <a:pPr>
              <a:spcBef>
                <a:spcPct val="50000"/>
              </a:spcBef>
            </a:pPr>
            <a:r>
              <a:rPr lang="fa-IR" altLang="en-US" b="1">
                <a:cs typeface="B Nazanin" panose="00000400000000000000" pitchFamily="2" charset="-78"/>
              </a:rPr>
              <a:t>فرض كنيد كار </a:t>
            </a:r>
            <a:r>
              <a:rPr lang="en-US" altLang="en-US" b="1">
                <a:cs typeface="B Nazanin" panose="00000400000000000000" pitchFamily="2" charset="-78"/>
              </a:rPr>
              <a:t>X</a:t>
            </a:r>
            <a:r>
              <a:rPr lang="fa-IR" altLang="en-US" b="1">
                <a:cs typeface="B Nazanin" panose="00000400000000000000" pitchFamily="2" charset="-78"/>
              </a:rPr>
              <a:t> با </a:t>
            </a:r>
            <a:r>
              <a:rPr lang="en-US" altLang="en-US" b="1">
                <a:cs typeface="B Nazanin" panose="00000400000000000000" pitchFamily="2" charset="-78"/>
              </a:rPr>
              <a:t>m</a:t>
            </a:r>
            <a:r>
              <a:rPr lang="fa-IR" altLang="en-US" b="1">
                <a:cs typeface="B Nazanin" panose="00000400000000000000" pitchFamily="2" charset="-78"/>
              </a:rPr>
              <a:t> طريق به نامهای </a:t>
            </a:r>
            <a:r>
              <a:rPr lang="en-US" altLang="en-US" b="1">
                <a:cs typeface="B Nazanin" panose="00000400000000000000" pitchFamily="2" charset="-78"/>
              </a:rPr>
              <a:t>X</a:t>
            </a:r>
            <a:r>
              <a:rPr lang="en-US" altLang="en-US" b="1" baseline="-25000">
                <a:cs typeface="B Nazanin" panose="00000400000000000000" pitchFamily="2" charset="-78"/>
              </a:rPr>
              <a:t>m</a:t>
            </a:r>
            <a:r>
              <a:rPr lang="en-US" altLang="en-US" b="1">
                <a:cs typeface="B Nazanin" panose="00000400000000000000" pitchFamily="2" charset="-78"/>
              </a:rPr>
              <a:t>,…,X</a:t>
            </a:r>
            <a:r>
              <a:rPr lang="en-US" altLang="en-US" b="1" baseline="-25000">
                <a:cs typeface="B Nazanin" panose="00000400000000000000" pitchFamily="2" charset="-78"/>
              </a:rPr>
              <a:t>2</a:t>
            </a:r>
            <a:r>
              <a:rPr lang="en-US" altLang="en-US" b="1">
                <a:cs typeface="B Nazanin" panose="00000400000000000000" pitchFamily="2" charset="-78"/>
              </a:rPr>
              <a:t>,X</a:t>
            </a:r>
            <a:r>
              <a:rPr lang="en-US" altLang="en-US" b="1" baseline="-25000">
                <a:cs typeface="B Nazanin" panose="00000400000000000000" pitchFamily="2" charset="-78"/>
              </a:rPr>
              <a:t>1</a:t>
            </a:r>
            <a:r>
              <a:rPr lang="fa-IR" altLang="en-US" b="1">
                <a:cs typeface="B Nazanin" panose="00000400000000000000" pitchFamily="2" charset="-78"/>
              </a:rPr>
              <a:t> و كار</a:t>
            </a:r>
            <a:r>
              <a:rPr lang="en-US" altLang="en-US" b="1">
                <a:cs typeface="B Nazanin" panose="00000400000000000000" pitchFamily="2" charset="-78"/>
              </a:rPr>
              <a:t>Y</a:t>
            </a:r>
            <a:r>
              <a:rPr lang="fa-IR" altLang="en-US" b="1">
                <a:cs typeface="B Nazanin" panose="00000400000000000000" pitchFamily="2" charset="-78"/>
              </a:rPr>
              <a:t>  با </a:t>
            </a:r>
            <a:r>
              <a:rPr lang="en-US" altLang="en-US" b="1">
                <a:cs typeface="B Nazanin" panose="00000400000000000000" pitchFamily="2" charset="-78"/>
              </a:rPr>
              <a:t>N</a:t>
            </a:r>
            <a:r>
              <a:rPr lang="fa-IR" altLang="en-US" b="1">
                <a:cs typeface="B Nazanin" panose="00000400000000000000" pitchFamily="2" charset="-78"/>
              </a:rPr>
              <a:t> طريق به نامهاي </a:t>
            </a:r>
            <a:r>
              <a:rPr lang="en-US" altLang="en-US" b="1">
                <a:cs typeface="B Nazanin" panose="00000400000000000000" pitchFamily="2" charset="-78"/>
              </a:rPr>
              <a:t>Y</a:t>
            </a:r>
            <a:r>
              <a:rPr lang="en-US" altLang="en-US" b="1" baseline="-25000">
                <a:cs typeface="B Nazanin" panose="00000400000000000000" pitchFamily="2" charset="-78"/>
              </a:rPr>
              <a:t>n</a:t>
            </a:r>
            <a:r>
              <a:rPr lang="en-US" altLang="en-US" b="1">
                <a:cs typeface="B Nazanin" panose="00000400000000000000" pitchFamily="2" charset="-78"/>
              </a:rPr>
              <a:t>,…,Y</a:t>
            </a:r>
            <a:r>
              <a:rPr lang="en-US" altLang="en-US" b="1" baseline="-25000">
                <a:cs typeface="B Nazanin" panose="00000400000000000000" pitchFamily="2" charset="-78"/>
              </a:rPr>
              <a:t>2</a:t>
            </a:r>
            <a:r>
              <a:rPr lang="en-US" altLang="en-US" b="1">
                <a:cs typeface="B Nazanin" panose="00000400000000000000" pitchFamily="2" charset="-78"/>
              </a:rPr>
              <a:t>,Y</a:t>
            </a:r>
            <a:r>
              <a:rPr lang="en-US" altLang="en-US" b="1" baseline="-25000">
                <a:cs typeface="B Nazanin" panose="00000400000000000000" pitchFamily="2" charset="-78"/>
              </a:rPr>
              <a:t>1</a:t>
            </a:r>
            <a:r>
              <a:rPr lang="fa-IR" altLang="en-US" b="1">
                <a:cs typeface="B Nazanin" panose="00000400000000000000" pitchFamily="2" charset="-78"/>
              </a:rPr>
              <a:t>قابل انجام باشند.</a:t>
            </a:r>
            <a:r>
              <a:rPr lang="fa-IR" altLang="en-US">
                <a:cs typeface="B Nazanin" panose="00000400000000000000" pitchFamily="2" charset="-78"/>
              </a:rPr>
              <a:t> </a:t>
            </a:r>
            <a:r>
              <a:rPr lang="fa-IR" altLang="en-US" sz="2400">
                <a:cs typeface="B Nazanin" panose="00000400000000000000" pitchFamily="2" charset="-78"/>
              </a:rPr>
              <a:t>اصول شمارش عبارتند از:</a:t>
            </a:r>
          </a:p>
          <a:p>
            <a:pPr>
              <a:spcBef>
                <a:spcPct val="50000"/>
              </a:spcBef>
            </a:pPr>
            <a:r>
              <a:rPr lang="fa-IR" altLang="en-US" sz="2400" b="1" u="sng">
                <a:solidFill>
                  <a:schemeClr val="tx2"/>
                </a:solidFill>
                <a:cs typeface="B Nazanin" panose="00000400000000000000" pitchFamily="2" charset="-78"/>
              </a:rPr>
              <a:t>3-1 اصل اول شمارش :</a:t>
            </a:r>
            <a:r>
              <a:rPr lang="fa-IR" altLang="en-US" sz="2400" b="1">
                <a:cs typeface="B Nazanin" panose="00000400000000000000" pitchFamily="2" charset="-78"/>
              </a:rPr>
              <a:t>  اگر انجام كار</a:t>
            </a:r>
            <a:r>
              <a:rPr lang="en-US" altLang="en-US" sz="2400" b="1">
                <a:cs typeface="B Nazanin" panose="00000400000000000000" pitchFamily="2" charset="-78"/>
              </a:rPr>
              <a:t>Z</a:t>
            </a:r>
            <a:r>
              <a:rPr lang="fa-IR" altLang="en-US" sz="2400" b="1">
                <a:cs typeface="B Nazanin" panose="00000400000000000000" pitchFamily="2" charset="-78"/>
              </a:rPr>
              <a:t>  منوط به انجام كار </a:t>
            </a:r>
            <a:r>
              <a:rPr lang="en-US" altLang="en-US" sz="2400" b="1">
                <a:cs typeface="B Nazanin" panose="00000400000000000000" pitchFamily="2" charset="-78"/>
              </a:rPr>
              <a:t>X</a:t>
            </a:r>
            <a:r>
              <a:rPr lang="fa-IR" altLang="en-US" sz="2400" b="1">
                <a:cs typeface="B Nazanin" panose="00000400000000000000" pitchFamily="2" charset="-78"/>
              </a:rPr>
              <a:t> يا </a:t>
            </a:r>
            <a:r>
              <a:rPr lang="en-US" altLang="en-US" sz="2400" b="1">
                <a:cs typeface="B Nazanin" panose="00000400000000000000" pitchFamily="2" charset="-78"/>
              </a:rPr>
              <a:t>Y</a:t>
            </a:r>
            <a:r>
              <a:rPr lang="fa-IR" altLang="en-US" sz="2400" b="1">
                <a:cs typeface="B Nazanin" panose="00000400000000000000" pitchFamily="2" charset="-78"/>
              </a:rPr>
              <a:t> باشد آنگاه كار</a:t>
            </a:r>
            <a:r>
              <a:rPr lang="en-US" altLang="en-US" sz="2400" b="1">
                <a:cs typeface="B Nazanin" panose="00000400000000000000" pitchFamily="2" charset="-78"/>
              </a:rPr>
              <a:t> Z </a:t>
            </a:r>
            <a:r>
              <a:rPr lang="fa-IR" altLang="en-US" sz="2400" b="1">
                <a:cs typeface="B Nazanin" panose="00000400000000000000" pitchFamily="2" charset="-78"/>
              </a:rPr>
              <a:t>را مي توان به</a:t>
            </a:r>
            <a:r>
              <a:rPr lang="en-US" altLang="en-US" sz="2400" b="1">
                <a:cs typeface="B Nazanin" panose="00000400000000000000" pitchFamily="2" charset="-78"/>
              </a:rPr>
              <a:t>m+n</a:t>
            </a:r>
            <a:r>
              <a:rPr lang="fa-IR" altLang="en-US" sz="2400" b="1">
                <a:cs typeface="B Nazanin" panose="00000400000000000000" pitchFamily="2" charset="-78"/>
              </a:rPr>
              <a:t>  طريق </a:t>
            </a:r>
            <a:r>
              <a:rPr lang="en-US" altLang="en-US" b="1"/>
              <a:t>Xm,…,X2,X1</a:t>
            </a:r>
            <a:r>
              <a:rPr lang="fa-IR" altLang="en-US"/>
              <a:t> و </a:t>
            </a:r>
            <a:r>
              <a:rPr lang="en-US" altLang="en-US" b="1"/>
              <a:t>Yn,…,Y2,Y1</a:t>
            </a:r>
            <a:r>
              <a:rPr lang="fa-IR" altLang="en-US"/>
              <a:t> </a:t>
            </a:r>
            <a:r>
              <a:rPr lang="fa-IR" altLang="en-US" sz="2400" b="1">
                <a:cs typeface="B Nazanin" panose="00000400000000000000" pitchFamily="2" charset="-78"/>
              </a:rPr>
              <a:t>با نامهاي انجام داد.</a:t>
            </a:r>
            <a:r>
              <a:rPr lang="en-US" altLang="en-US" sz="2400">
                <a:cs typeface="B Nazanin" panose="00000400000000000000" pitchFamily="2" charset="-78"/>
              </a:rPr>
              <a:t> </a:t>
            </a:r>
          </a:p>
          <a:p>
            <a:pPr>
              <a:spcBef>
                <a:spcPct val="50000"/>
              </a:spcBef>
            </a:pPr>
            <a:r>
              <a:rPr lang="fa-IR" altLang="en-US" sz="2400" b="1" u="sng">
                <a:solidFill>
                  <a:schemeClr val="tx2"/>
                </a:solidFill>
                <a:cs typeface="B Nazanin" panose="00000400000000000000" pitchFamily="2" charset="-78"/>
              </a:rPr>
              <a:t>3-2</a:t>
            </a:r>
            <a:r>
              <a:rPr lang="fa-IR" altLang="en-US" sz="2400" u="sng">
                <a:solidFill>
                  <a:schemeClr val="tx2"/>
                </a:solidFill>
                <a:cs typeface="B Nazanin" panose="00000400000000000000" pitchFamily="2" charset="-78"/>
              </a:rPr>
              <a:t> اصل دوم شمارش :</a:t>
            </a:r>
            <a:r>
              <a:rPr lang="fa-IR" altLang="en-US" sz="2400">
                <a:cs typeface="B Nazanin" panose="00000400000000000000" pitchFamily="2" charset="-78"/>
              </a:rPr>
              <a:t> </a:t>
            </a:r>
            <a:r>
              <a:rPr lang="fa-IR" altLang="en-US" sz="2400" b="1">
                <a:cs typeface="B Nazanin" panose="00000400000000000000" pitchFamily="2" charset="-78"/>
              </a:rPr>
              <a:t>اگر انجام كار</a:t>
            </a:r>
            <a:r>
              <a:rPr lang="en-US" altLang="en-US" sz="2400" b="1">
                <a:cs typeface="B Nazanin" panose="00000400000000000000" pitchFamily="2" charset="-78"/>
              </a:rPr>
              <a:t>Z</a:t>
            </a:r>
            <a:r>
              <a:rPr lang="fa-IR" altLang="en-US" sz="2400" b="1">
                <a:cs typeface="B Nazanin" panose="00000400000000000000" pitchFamily="2" charset="-78"/>
              </a:rPr>
              <a:t>  منوط به انجام كار </a:t>
            </a:r>
            <a:r>
              <a:rPr lang="en-US" altLang="en-US" sz="2400" b="1">
                <a:cs typeface="B Nazanin" panose="00000400000000000000" pitchFamily="2" charset="-78"/>
              </a:rPr>
              <a:t>X</a:t>
            </a:r>
            <a:r>
              <a:rPr lang="fa-IR" altLang="en-US" sz="2400" b="1">
                <a:cs typeface="B Nazanin" panose="00000400000000000000" pitchFamily="2" charset="-78"/>
              </a:rPr>
              <a:t> يا </a:t>
            </a:r>
            <a:r>
              <a:rPr lang="en-US" altLang="en-US" sz="2400" b="1">
                <a:cs typeface="B Nazanin" panose="00000400000000000000" pitchFamily="2" charset="-78"/>
              </a:rPr>
              <a:t>Y</a:t>
            </a:r>
            <a:r>
              <a:rPr lang="fa-IR" altLang="en-US" sz="2400" b="1">
                <a:cs typeface="B Nazanin" panose="00000400000000000000" pitchFamily="2" charset="-78"/>
              </a:rPr>
              <a:t> باشد آنگاه كار</a:t>
            </a:r>
            <a:r>
              <a:rPr lang="en-US" altLang="en-US" sz="2400" b="1">
                <a:cs typeface="B Nazanin" panose="00000400000000000000" pitchFamily="2" charset="-78"/>
              </a:rPr>
              <a:t> Z </a:t>
            </a:r>
            <a:r>
              <a:rPr lang="fa-IR" altLang="en-US" sz="2400" b="1">
                <a:cs typeface="B Nazanin" panose="00000400000000000000" pitchFamily="2" charset="-78"/>
              </a:rPr>
              <a:t>را مي توان به</a:t>
            </a:r>
            <a:r>
              <a:rPr lang="en-US" altLang="en-US" sz="2400" b="1">
                <a:cs typeface="B Nazanin" panose="00000400000000000000" pitchFamily="2" charset="-78"/>
              </a:rPr>
              <a:t> m×n </a:t>
            </a:r>
            <a:r>
              <a:rPr lang="fa-IR" altLang="en-US" sz="2400" b="1">
                <a:cs typeface="B Nazanin" panose="00000400000000000000" pitchFamily="2" charset="-78"/>
              </a:rPr>
              <a:t> طریق زیر انجام داد:</a:t>
            </a:r>
            <a:endParaRPr lang="en-US" altLang="en-US" sz="2400" b="1">
              <a:cs typeface="B Nazanin" panose="00000400000000000000" pitchFamily="2" charset="-78"/>
            </a:endParaRPr>
          </a:p>
          <a:p>
            <a:pPr>
              <a:spcBef>
                <a:spcPct val="50000"/>
              </a:spcBef>
            </a:pPr>
            <a:endParaRPr lang="en-US" altLang="en-US" sz="2400" b="1">
              <a:cs typeface="B Nazanin" panose="00000400000000000000" pitchFamily="2" charset="-78"/>
            </a:endParaRPr>
          </a:p>
        </p:txBody>
      </p:sp>
      <p:sp>
        <p:nvSpPr>
          <p:cNvPr id="1699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9989" name="Object 5"/>
          <p:cNvGraphicFramePr>
            <a:graphicFrameLocks noChangeAspect="1"/>
          </p:cNvGraphicFramePr>
          <p:nvPr/>
        </p:nvGraphicFramePr>
        <p:xfrm>
          <a:off x="250825" y="4797425"/>
          <a:ext cx="3457575" cy="1414463"/>
        </p:xfrm>
        <a:graphic>
          <a:graphicData uri="http://schemas.openxmlformats.org/presentationml/2006/ole">
            <mc:AlternateContent xmlns:mc="http://schemas.openxmlformats.org/markup-compatibility/2006">
              <mc:Choice xmlns:v="urn:schemas-microsoft-com:vml" Requires="v">
                <p:oleObj spid="_x0000_s169994" name="Equation" r:id="rId3" imgW="1689100" imgH="914400" progId="Equation.3">
                  <p:embed/>
                </p:oleObj>
              </mc:Choice>
              <mc:Fallback>
                <p:oleObj name="Equation" r:id="rId3" imgW="1689100" imgH="914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797425"/>
                        <a:ext cx="3457575" cy="141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9990" name="Rectangle 6"/>
          <p:cNvSpPr>
            <a:spLocks noChangeArrowheads="1"/>
          </p:cNvSpPr>
          <p:nvPr/>
        </p:nvSpPr>
        <p:spPr bwMode="auto">
          <a:xfrm>
            <a:off x="0" y="93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9991" name="WordArt 7"/>
          <p:cNvSpPr>
            <a:spLocks noChangeArrowheads="1" noChangeShapeType="1" noTextEdit="1"/>
          </p:cNvSpPr>
          <p:nvPr/>
        </p:nvSpPr>
        <p:spPr bwMode="auto">
          <a:xfrm>
            <a:off x="6804025" y="1916113"/>
            <a:ext cx="1933575" cy="6651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4-اصول شمارش</a:t>
            </a:r>
            <a:endParaRPr lang="en-US" sz="3600" kern="10">
              <a:ln w="9525">
                <a:solidFill>
                  <a:schemeClr val="tx2"/>
                </a:solidFill>
                <a:round/>
                <a:headEnd/>
                <a:tailEnd/>
              </a:ln>
              <a:solidFill>
                <a:schemeClr val="tx2"/>
              </a:solidFill>
              <a:cs typeface="B Titr" panose="00000700000000000000"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WordArt 4"/>
          <p:cNvSpPr>
            <a:spLocks noChangeArrowheads="1" noChangeShapeType="1" noTextEdit="1"/>
          </p:cNvSpPr>
          <p:nvPr/>
        </p:nvSpPr>
        <p:spPr bwMode="auto">
          <a:xfrm>
            <a:off x="6156325" y="333375"/>
            <a:ext cx="2220913" cy="1150938"/>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فصل اول</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163845" name="WordArt 5"/>
          <p:cNvSpPr>
            <a:spLocks noChangeArrowheads="1" noChangeShapeType="1" noTextEdit="1"/>
          </p:cNvSpPr>
          <p:nvPr/>
        </p:nvSpPr>
        <p:spPr bwMode="auto">
          <a:xfrm>
            <a:off x="3059113" y="2492375"/>
            <a:ext cx="3328987" cy="1628775"/>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آمار توصیفی</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WordArt 2"/>
          <p:cNvSpPr>
            <a:spLocks noChangeArrowheads="1" noChangeShapeType="1" noTextEdit="1"/>
          </p:cNvSpPr>
          <p:nvPr/>
        </p:nvSpPr>
        <p:spPr bwMode="auto">
          <a:xfrm>
            <a:off x="7164388" y="2060575"/>
            <a:ext cx="15779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 5-جایگشت</a:t>
            </a:r>
            <a:endParaRPr lang="en-US" sz="3600" kern="10">
              <a:ln w="9525">
                <a:solidFill>
                  <a:schemeClr val="tx2"/>
                </a:solidFill>
                <a:round/>
                <a:headEnd/>
                <a:tailEnd/>
              </a:ln>
              <a:solidFill>
                <a:schemeClr val="tx2"/>
              </a:solidFill>
              <a:cs typeface="B Titr" panose="00000700000000000000" pitchFamily="2" charset="-78"/>
            </a:endParaRPr>
          </a:p>
        </p:txBody>
      </p:sp>
      <p:sp>
        <p:nvSpPr>
          <p:cNvPr id="171011" name="Text Box 3"/>
          <p:cNvSpPr txBox="1">
            <a:spLocks noChangeArrowheads="1"/>
          </p:cNvSpPr>
          <p:nvPr/>
        </p:nvSpPr>
        <p:spPr bwMode="auto">
          <a:xfrm>
            <a:off x="395288" y="333375"/>
            <a:ext cx="8424862"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3200">
                <a:solidFill>
                  <a:schemeClr val="tx2"/>
                </a:solidFill>
                <a:cs typeface="B Nazanin" panose="00000400000000000000" pitchFamily="2" charset="-78"/>
              </a:rPr>
              <a:t>مثال:</a:t>
            </a:r>
            <a:r>
              <a:rPr lang="fa-IR" altLang="en-US" sz="2400">
                <a:cs typeface="B Nazanin" panose="00000400000000000000" pitchFamily="2" charset="-78"/>
              </a:rPr>
              <a:t>  چند عدد زوج سه رقمي از ارقام 1، 2، 5، 6 و 9 مي توان نوشت به طوريكه هر رقم فقط يك بار استفاده شود؟</a:t>
            </a:r>
          </a:p>
          <a:p>
            <a:r>
              <a:rPr lang="fa-IR" altLang="en-US" sz="2400">
                <a:cs typeface="B Nazanin" panose="00000400000000000000" pitchFamily="2" charset="-78"/>
              </a:rPr>
              <a:t>از اينكه اعداد زوج باشد، براي رقم يكان فقط دو انتخاب وجود دارد پس كل طرق برابر است با 24=3</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4</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2 .</a:t>
            </a:r>
            <a:endParaRPr lang="en-US" altLang="en-US" sz="2400">
              <a:cs typeface="B Nazanin" panose="00000400000000000000" pitchFamily="2" charset="-78"/>
            </a:endParaRPr>
          </a:p>
        </p:txBody>
      </p:sp>
      <p:sp>
        <p:nvSpPr>
          <p:cNvPr id="171012" name="Text Box 4"/>
          <p:cNvSpPr txBox="1">
            <a:spLocks noChangeArrowheads="1"/>
          </p:cNvSpPr>
          <p:nvPr/>
        </p:nvSpPr>
        <p:spPr bwMode="auto">
          <a:xfrm>
            <a:off x="468313" y="2781300"/>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cs typeface="B Nazanin" panose="00000400000000000000" pitchFamily="2" charset="-78"/>
              </a:rPr>
              <a:t>ترتيبي از مجموعه </a:t>
            </a:r>
            <a:r>
              <a:rPr lang="en-US" altLang="en-US" sz="2400" b="1">
                <a:cs typeface="B Nazanin" panose="00000400000000000000" pitchFamily="2" charset="-78"/>
              </a:rPr>
              <a:t>n</a:t>
            </a:r>
            <a:r>
              <a:rPr lang="fa-IR" altLang="en-US" sz="2400" b="1">
                <a:cs typeface="B Nazanin" panose="00000400000000000000" pitchFamily="2" charset="-78"/>
              </a:rPr>
              <a:t> شيء با آرايش معين جايگشت اشياء خوانده مي</a:t>
            </a:r>
            <a:r>
              <a:rPr lang="en-US" altLang="en-US" sz="2400" b="1">
                <a:cs typeface="B Nazanin" panose="00000400000000000000" pitchFamily="2" charset="-78"/>
              </a:rPr>
              <a:t> </a:t>
            </a:r>
            <a:r>
              <a:rPr lang="fa-IR" altLang="en-US" sz="2400" b="1">
                <a:cs typeface="B Nazanin" panose="00000400000000000000" pitchFamily="2" charset="-78"/>
              </a:rPr>
              <a:t>شود </a:t>
            </a:r>
            <a:endParaRPr lang="en-US" altLang="en-US" sz="2400" b="1">
              <a:cs typeface="B Nazanin" panose="00000400000000000000" pitchFamily="2" charset="-78"/>
            </a:endParaRPr>
          </a:p>
        </p:txBody>
      </p:sp>
      <p:sp>
        <p:nvSpPr>
          <p:cNvPr id="171013" name="Text Box 5"/>
          <p:cNvSpPr txBox="1">
            <a:spLocks noChangeArrowheads="1"/>
          </p:cNvSpPr>
          <p:nvPr/>
        </p:nvSpPr>
        <p:spPr bwMode="auto">
          <a:xfrm>
            <a:off x="3851275" y="3500438"/>
            <a:ext cx="48244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cs typeface="B Nazanin" panose="00000400000000000000" pitchFamily="2" charset="-78"/>
              </a:rPr>
              <a:t>4-1 جایگشت </a:t>
            </a:r>
            <a:r>
              <a:rPr lang="en-US" altLang="en-US" sz="2400" b="1">
                <a:cs typeface="B Nazanin" panose="00000400000000000000" pitchFamily="2" charset="-78"/>
              </a:rPr>
              <a:t>n</a:t>
            </a:r>
            <a:r>
              <a:rPr lang="fa-IR" altLang="en-US" sz="2400" b="1">
                <a:cs typeface="B Nazanin" panose="00000400000000000000" pitchFamily="2" charset="-78"/>
              </a:rPr>
              <a:t>شی ء متمایز</a:t>
            </a:r>
          </a:p>
          <a:p>
            <a:pPr>
              <a:spcBef>
                <a:spcPct val="50000"/>
              </a:spcBef>
            </a:pPr>
            <a:r>
              <a:rPr lang="fa-IR" altLang="en-US" sz="2400" b="1">
                <a:cs typeface="B Nazanin" panose="00000400000000000000" pitchFamily="2" charset="-78"/>
              </a:rPr>
              <a:t>4-2 جایگشت </a:t>
            </a:r>
            <a:r>
              <a:rPr lang="en-US" altLang="en-US" sz="2400" b="1">
                <a:cs typeface="B Nazanin" panose="00000400000000000000" pitchFamily="2" charset="-78"/>
              </a:rPr>
              <a:t>r</a:t>
            </a:r>
            <a:r>
              <a:rPr lang="fa-IR" altLang="en-US" sz="2400" b="1">
                <a:cs typeface="B Nazanin" panose="00000400000000000000" pitchFamily="2" charset="-78"/>
              </a:rPr>
              <a:t> تایی </a:t>
            </a:r>
            <a:r>
              <a:rPr lang="en-US" altLang="en-US" sz="2400" b="1">
                <a:cs typeface="B Nazanin" panose="00000400000000000000" pitchFamily="2" charset="-78"/>
              </a:rPr>
              <a:t>n </a:t>
            </a:r>
            <a:r>
              <a:rPr lang="fa-IR" altLang="en-US" sz="2400" b="1">
                <a:cs typeface="B Nazanin" panose="00000400000000000000" pitchFamily="2" charset="-78"/>
              </a:rPr>
              <a:t> شی ء متمایز</a:t>
            </a:r>
          </a:p>
          <a:p>
            <a:pPr>
              <a:spcBef>
                <a:spcPct val="50000"/>
              </a:spcBef>
            </a:pPr>
            <a:r>
              <a:rPr lang="fa-IR" altLang="en-US" sz="2400" b="1">
                <a:cs typeface="B Nazanin" panose="00000400000000000000" pitchFamily="2" charset="-78"/>
              </a:rPr>
              <a:t>4-3 جایگشت </a:t>
            </a:r>
            <a:r>
              <a:rPr lang="en-US" altLang="en-US" sz="2400" b="1">
                <a:cs typeface="B Nazanin" panose="00000400000000000000" pitchFamily="2" charset="-78"/>
              </a:rPr>
              <a:t>r</a:t>
            </a:r>
            <a:r>
              <a:rPr lang="fa-IR" altLang="en-US" sz="2400" b="1">
                <a:cs typeface="B Nazanin" panose="00000400000000000000" pitchFamily="2" charset="-78"/>
              </a:rPr>
              <a:t> تایی </a:t>
            </a:r>
            <a:r>
              <a:rPr lang="en-US" altLang="en-US" sz="2400" b="1">
                <a:cs typeface="B Nazanin" panose="00000400000000000000" pitchFamily="2" charset="-78"/>
              </a:rPr>
              <a:t>n</a:t>
            </a:r>
            <a:r>
              <a:rPr lang="fa-IR" altLang="en-US" sz="2400" b="1">
                <a:cs typeface="B Nazanin" panose="00000400000000000000" pitchFamily="2" charset="-78"/>
              </a:rPr>
              <a:t> شی ء متمایز با تکرار</a:t>
            </a:r>
          </a:p>
          <a:p>
            <a:pPr>
              <a:spcBef>
                <a:spcPct val="50000"/>
              </a:spcBef>
            </a:pPr>
            <a:r>
              <a:rPr lang="fa-IR" altLang="en-US" sz="2400" b="1">
                <a:cs typeface="B Nazanin" panose="00000400000000000000" pitchFamily="2" charset="-78"/>
              </a:rPr>
              <a:t>4-4 جایگشت با اشیاء مکرر</a:t>
            </a:r>
          </a:p>
          <a:p>
            <a:pPr>
              <a:spcBef>
                <a:spcPct val="50000"/>
              </a:spcBef>
            </a:pPr>
            <a:r>
              <a:rPr lang="fa-IR" altLang="en-US" sz="2400" b="1">
                <a:cs typeface="B Nazanin" panose="00000400000000000000" pitchFamily="2" charset="-78"/>
              </a:rPr>
              <a:t>4-5 جایگشت </a:t>
            </a:r>
            <a:r>
              <a:rPr lang="en-US" altLang="en-US" sz="2400" b="1">
                <a:cs typeface="B Nazanin" panose="00000400000000000000" pitchFamily="2" charset="-78"/>
              </a:rPr>
              <a:t>n</a:t>
            </a:r>
            <a:r>
              <a:rPr lang="fa-IR" altLang="en-US" sz="2400" b="1">
                <a:cs typeface="B Nazanin" panose="00000400000000000000" pitchFamily="2" charset="-78"/>
              </a:rPr>
              <a:t> شیء متمایز در محیط دایره</a:t>
            </a:r>
            <a:endParaRPr lang="en-US" altLang="en-US" sz="2400" b="1">
              <a:cs typeface="B Nazanin" panose="00000400000000000000" pitchFamily="2" charset="-78"/>
            </a:endParaRPr>
          </a:p>
        </p:txBody>
      </p:sp>
      <p:sp>
        <p:nvSpPr>
          <p:cNvPr id="171014" name="Text Box 6"/>
          <p:cNvSpPr txBox="1">
            <a:spLocks noChangeArrowheads="1"/>
          </p:cNvSpPr>
          <p:nvPr/>
        </p:nvSpPr>
        <p:spPr bwMode="auto">
          <a:xfrm>
            <a:off x="971550" y="3500438"/>
            <a:ext cx="40322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t>n(n-1)(n-2)×…×2×1-n!</a:t>
            </a:r>
          </a:p>
          <a:p>
            <a:pPr algn="l">
              <a:spcBef>
                <a:spcPct val="50000"/>
              </a:spcBef>
            </a:pPr>
            <a:r>
              <a:rPr lang="en-US" altLang="en-US" sz="2400"/>
              <a:t>n(n-1)(n-2)…(n-r+1)</a:t>
            </a:r>
          </a:p>
        </p:txBody>
      </p:sp>
      <p:sp>
        <p:nvSpPr>
          <p:cNvPr id="17101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1016" name="Object 8"/>
          <p:cNvGraphicFramePr>
            <a:graphicFrameLocks noChangeAspect="1"/>
          </p:cNvGraphicFramePr>
          <p:nvPr/>
        </p:nvGraphicFramePr>
        <p:xfrm>
          <a:off x="1042988" y="4508500"/>
          <a:ext cx="2808287" cy="504825"/>
        </p:xfrm>
        <a:graphic>
          <a:graphicData uri="http://schemas.openxmlformats.org/presentationml/2006/ole">
            <mc:AlternateContent xmlns:mc="http://schemas.openxmlformats.org/markup-compatibility/2006">
              <mc:Choice xmlns:v="urn:schemas-microsoft-com:vml" Requires="v">
                <p:oleObj spid="_x0000_s171027" name="Equation" r:id="rId3" imgW="1435100" imgH="228600" progId="Equation.3">
                  <p:embed/>
                </p:oleObj>
              </mc:Choice>
              <mc:Fallback>
                <p:oleObj name="Equation" r:id="rId3" imgW="1435100" imgH="2286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508500"/>
                        <a:ext cx="280828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17" name="Rectangle 9"/>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101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1019" name="Object 11"/>
          <p:cNvGraphicFramePr>
            <a:graphicFrameLocks noChangeAspect="1"/>
          </p:cNvGraphicFramePr>
          <p:nvPr/>
        </p:nvGraphicFramePr>
        <p:xfrm>
          <a:off x="1044575" y="5095875"/>
          <a:ext cx="2879725" cy="854075"/>
        </p:xfrm>
        <a:graphic>
          <a:graphicData uri="http://schemas.openxmlformats.org/presentationml/2006/ole">
            <mc:AlternateContent xmlns:mc="http://schemas.openxmlformats.org/markup-compatibility/2006">
              <mc:Choice xmlns:v="urn:schemas-microsoft-com:vml" Requires="v">
                <p:oleObj spid="_x0000_s171028" name="Equation" r:id="rId5" imgW="1625600" imgH="482600" progId="Equation.3">
                  <p:embed/>
                </p:oleObj>
              </mc:Choice>
              <mc:Fallback>
                <p:oleObj name="Equation" r:id="rId5" imgW="1625600" imgH="4826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5095875"/>
                        <a:ext cx="2879725"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020"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1021" name="Rectangle 13"/>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1022" name="Rectangle 14"/>
          <p:cNvSpPr>
            <a:spLocks noChangeArrowheads="1"/>
          </p:cNvSpPr>
          <p:nvPr/>
        </p:nvSpPr>
        <p:spPr bwMode="auto">
          <a:xfrm>
            <a:off x="0" y="3609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7164388" y="260350"/>
            <a:ext cx="17145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6- ترکیب</a:t>
            </a:r>
            <a:endParaRPr lang="en-US" sz="3600" kern="10">
              <a:ln w="9525">
                <a:solidFill>
                  <a:schemeClr val="tx2"/>
                </a:solidFill>
                <a:round/>
                <a:headEnd/>
                <a:tailEnd/>
              </a:ln>
              <a:solidFill>
                <a:schemeClr val="tx2"/>
              </a:solidFill>
              <a:cs typeface="B Titr" panose="00000700000000000000" pitchFamily="2" charset="-78"/>
            </a:endParaRPr>
          </a:p>
        </p:txBody>
      </p:sp>
      <p:sp>
        <p:nvSpPr>
          <p:cNvPr id="172035" name="Text Box 3"/>
          <p:cNvSpPr txBox="1">
            <a:spLocks noChangeArrowheads="1"/>
          </p:cNvSpPr>
          <p:nvPr/>
        </p:nvSpPr>
        <p:spPr bwMode="auto">
          <a:xfrm>
            <a:off x="539750" y="1052513"/>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هرگاه در جايگشت، آرايش و نظم اشيا كنار هم مورد توجه نباشد آن را تركيب گويند. </a:t>
            </a:r>
            <a:endParaRPr lang="en-US" altLang="en-US" sz="2400">
              <a:cs typeface="B Nazanin" panose="00000400000000000000" pitchFamily="2" charset="-78"/>
            </a:endParaRPr>
          </a:p>
        </p:txBody>
      </p:sp>
      <p:sp>
        <p:nvSpPr>
          <p:cNvPr id="172036" name="Text Box 4"/>
          <p:cNvSpPr txBox="1">
            <a:spLocks noChangeArrowheads="1"/>
          </p:cNvSpPr>
          <p:nvPr/>
        </p:nvSpPr>
        <p:spPr bwMode="auto">
          <a:xfrm>
            <a:off x="468313" y="1700213"/>
            <a:ext cx="81359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cs typeface="B Nazanin" panose="00000400000000000000" pitchFamily="2" charset="-78"/>
              </a:rPr>
              <a:t>5-1</a:t>
            </a:r>
            <a:r>
              <a:rPr lang="fa-IR" altLang="en-US" sz="2400">
                <a:cs typeface="B Nazanin" panose="00000400000000000000" pitchFamily="2" charset="-78"/>
              </a:rPr>
              <a:t> ترکیب </a:t>
            </a:r>
            <a:r>
              <a:rPr lang="en-US" altLang="en-US" sz="2400">
                <a:cs typeface="B Nazanin" panose="00000400000000000000" pitchFamily="2" charset="-78"/>
              </a:rPr>
              <a:t>r</a:t>
            </a:r>
            <a:r>
              <a:rPr lang="fa-IR" altLang="en-US" sz="2400">
                <a:cs typeface="B Nazanin" panose="00000400000000000000" pitchFamily="2" charset="-78"/>
              </a:rPr>
              <a:t> تایی </a:t>
            </a:r>
            <a:r>
              <a:rPr lang="en-US" altLang="en-US" sz="2400">
                <a:cs typeface="B Nazanin" panose="00000400000000000000" pitchFamily="2" charset="-78"/>
              </a:rPr>
              <a:t>n</a:t>
            </a:r>
            <a:r>
              <a:rPr lang="fa-IR" altLang="en-US" sz="2400">
                <a:cs typeface="B Nazanin" panose="00000400000000000000" pitchFamily="2" charset="-78"/>
              </a:rPr>
              <a:t> شیء متمایز</a:t>
            </a:r>
          </a:p>
          <a:p>
            <a:pPr>
              <a:spcBef>
                <a:spcPct val="50000"/>
              </a:spcBef>
            </a:pPr>
            <a:endParaRPr lang="fa-IR" altLang="en-US" sz="2400">
              <a:cs typeface="B Nazanin" panose="00000400000000000000" pitchFamily="2" charset="-78"/>
            </a:endParaRPr>
          </a:p>
          <a:p>
            <a:pPr>
              <a:spcBef>
                <a:spcPct val="50000"/>
              </a:spcBef>
            </a:pPr>
            <a:r>
              <a:rPr lang="fa-IR" altLang="en-US" sz="2400" b="1">
                <a:cs typeface="B Nazanin" panose="00000400000000000000" pitchFamily="2" charset="-78"/>
              </a:rPr>
              <a:t>5-2</a:t>
            </a:r>
            <a:r>
              <a:rPr lang="fa-IR" altLang="en-US" sz="2400">
                <a:cs typeface="B Nazanin" panose="00000400000000000000" pitchFamily="2" charset="-78"/>
              </a:rPr>
              <a:t> ترکیب </a:t>
            </a:r>
            <a:r>
              <a:rPr lang="en-US" altLang="en-US" sz="2400">
                <a:cs typeface="B Nazanin" panose="00000400000000000000" pitchFamily="2" charset="-78"/>
              </a:rPr>
              <a:t>r</a:t>
            </a:r>
            <a:r>
              <a:rPr lang="fa-IR" altLang="en-US" sz="2400">
                <a:cs typeface="B Nazanin" panose="00000400000000000000" pitchFamily="2" charset="-78"/>
              </a:rPr>
              <a:t> تایی </a:t>
            </a:r>
            <a:r>
              <a:rPr lang="en-US" altLang="en-US" sz="2400">
                <a:cs typeface="B Nazanin" panose="00000400000000000000" pitchFamily="2" charset="-78"/>
              </a:rPr>
              <a:t>n</a:t>
            </a:r>
            <a:r>
              <a:rPr lang="fa-IR" altLang="en-US" sz="2400">
                <a:cs typeface="B Nazanin" panose="00000400000000000000" pitchFamily="2" charset="-78"/>
              </a:rPr>
              <a:t> شیء با تکرار اشیاء </a:t>
            </a:r>
            <a:endParaRPr lang="en-US" altLang="en-US" sz="2400">
              <a:cs typeface="B Nazanin" panose="00000400000000000000" pitchFamily="2" charset="-78"/>
            </a:endParaRPr>
          </a:p>
        </p:txBody>
      </p:sp>
      <p:graphicFrame>
        <p:nvGraphicFramePr>
          <p:cNvPr id="172037" name="Object 5"/>
          <p:cNvGraphicFramePr>
            <a:graphicFrameLocks noChangeAspect="1"/>
          </p:cNvGraphicFramePr>
          <p:nvPr/>
        </p:nvGraphicFramePr>
        <p:xfrm>
          <a:off x="250825" y="1700213"/>
          <a:ext cx="1584325" cy="636587"/>
        </p:xfrm>
        <a:graphic>
          <a:graphicData uri="http://schemas.openxmlformats.org/presentationml/2006/ole">
            <mc:AlternateContent xmlns:mc="http://schemas.openxmlformats.org/markup-compatibility/2006">
              <mc:Choice xmlns:v="urn:schemas-microsoft-com:vml" Requires="v">
                <p:oleObj spid="_x0000_s172059" name="Equation" r:id="rId3" imgW="927100" imgH="368300" progId="Equation.3">
                  <p:embed/>
                </p:oleObj>
              </mc:Choice>
              <mc:Fallback>
                <p:oleObj name="Equation" r:id="rId3" imgW="927100" imgH="368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1584325"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038" name="Line 6"/>
          <p:cNvSpPr>
            <a:spLocks noChangeShapeType="1"/>
          </p:cNvSpPr>
          <p:nvPr/>
        </p:nvSpPr>
        <p:spPr bwMode="auto">
          <a:xfrm>
            <a:off x="1835150" y="198913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039"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2040" name="Object 8"/>
          <p:cNvGraphicFramePr>
            <a:graphicFrameLocks noChangeAspect="1"/>
          </p:cNvGraphicFramePr>
          <p:nvPr/>
        </p:nvGraphicFramePr>
        <p:xfrm>
          <a:off x="2297113" y="1671638"/>
          <a:ext cx="2303462" cy="628650"/>
        </p:xfrm>
        <a:graphic>
          <a:graphicData uri="http://schemas.openxmlformats.org/presentationml/2006/ole">
            <mc:AlternateContent xmlns:mc="http://schemas.openxmlformats.org/markup-compatibility/2006">
              <mc:Choice xmlns:v="urn:schemas-microsoft-com:vml" Requires="v">
                <p:oleObj spid="_x0000_s172060" name="Equation" r:id="rId5" imgW="1536700" imgH="419100" progId="Equation.3">
                  <p:embed/>
                </p:oleObj>
              </mc:Choice>
              <mc:Fallback>
                <p:oleObj name="Equation" r:id="rId5" imgW="1536700" imgH="4191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113" y="1671638"/>
                        <a:ext cx="2303462"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041" name="Rectangle 9"/>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2042" name="Rectangle 10"/>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2043" name="Object 11"/>
          <p:cNvGraphicFramePr>
            <a:graphicFrameLocks noChangeAspect="1"/>
          </p:cNvGraphicFramePr>
          <p:nvPr/>
        </p:nvGraphicFramePr>
        <p:xfrm>
          <a:off x="323850" y="2636838"/>
          <a:ext cx="2771775" cy="788987"/>
        </p:xfrm>
        <a:graphic>
          <a:graphicData uri="http://schemas.openxmlformats.org/presentationml/2006/ole">
            <mc:AlternateContent xmlns:mc="http://schemas.openxmlformats.org/markup-compatibility/2006">
              <mc:Choice xmlns:v="urn:schemas-microsoft-com:vml" Requires="v">
                <p:oleObj spid="_x0000_s172061" name="Equation" r:id="rId7" imgW="1511300" imgH="431800" progId="Equation.3">
                  <p:embed/>
                </p:oleObj>
              </mc:Choice>
              <mc:Fallback>
                <p:oleObj name="Equation" r:id="rId7" imgW="1511300" imgH="431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636838"/>
                        <a:ext cx="2771775"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044" name="Rectangle 12"/>
          <p:cNvSpPr>
            <a:spLocks noChangeArrowheads="1"/>
          </p:cNvSpPr>
          <p:nvPr/>
        </p:nvSpPr>
        <p:spPr bwMode="auto">
          <a:xfrm>
            <a:off x="0" y="361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2045" name="WordArt 13"/>
          <p:cNvSpPr>
            <a:spLocks noChangeArrowheads="1" noChangeShapeType="1" noTextEdit="1"/>
          </p:cNvSpPr>
          <p:nvPr/>
        </p:nvSpPr>
        <p:spPr bwMode="auto">
          <a:xfrm>
            <a:off x="7019925" y="3429000"/>
            <a:ext cx="180975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7- احتمال</a:t>
            </a:r>
            <a:endParaRPr lang="en-US" sz="3600" kern="10">
              <a:ln w="9525">
                <a:solidFill>
                  <a:schemeClr val="tx2"/>
                </a:solidFill>
                <a:round/>
                <a:headEnd/>
                <a:tailEnd/>
              </a:ln>
              <a:solidFill>
                <a:schemeClr val="tx2"/>
              </a:solidFill>
              <a:cs typeface="B Titr" panose="00000700000000000000" pitchFamily="2" charset="-78"/>
            </a:endParaRPr>
          </a:p>
        </p:txBody>
      </p:sp>
      <p:sp>
        <p:nvSpPr>
          <p:cNvPr id="172046" name="Text Box 14"/>
          <p:cNvSpPr txBox="1">
            <a:spLocks noChangeArrowheads="1"/>
          </p:cNvSpPr>
          <p:nvPr/>
        </p:nvSpPr>
        <p:spPr bwMode="auto">
          <a:xfrm>
            <a:off x="539750" y="4292600"/>
            <a:ext cx="79200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b="1">
                <a:solidFill>
                  <a:schemeClr val="tx2"/>
                </a:solidFill>
                <a:cs typeface="B Nazanin" panose="00000400000000000000" pitchFamily="2" charset="-78"/>
              </a:rPr>
              <a:t>مفهوم كلاسيك</a:t>
            </a:r>
            <a:r>
              <a:rPr lang="fa-IR" altLang="en-US" sz="2400" b="1">
                <a:solidFill>
                  <a:schemeClr val="tx2"/>
                </a:solidFill>
                <a:cs typeface="B Nazanin" panose="00000400000000000000" pitchFamily="2" charset="-78"/>
              </a:rPr>
              <a:t>:</a:t>
            </a:r>
          </a:p>
          <a:p>
            <a:pPr>
              <a:spcBef>
                <a:spcPct val="50000"/>
              </a:spcBef>
            </a:pPr>
            <a:r>
              <a:rPr lang="fa-IR" altLang="en-US" sz="2400" b="1">
                <a:cs typeface="B Nazanin" panose="00000400000000000000" pitchFamily="2" charset="-78"/>
              </a:rPr>
              <a:t> </a:t>
            </a:r>
          </a:p>
          <a:p>
            <a:pPr>
              <a:spcBef>
                <a:spcPct val="50000"/>
              </a:spcBef>
            </a:pPr>
            <a:r>
              <a:rPr lang="ar-SA" altLang="en-US" sz="2400" b="1">
                <a:solidFill>
                  <a:schemeClr val="tx2"/>
                </a:solidFill>
                <a:cs typeface="B Nazanin" panose="00000400000000000000" pitchFamily="2" charset="-78"/>
              </a:rPr>
              <a:t>مفهوم فراواني</a:t>
            </a:r>
            <a:r>
              <a:rPr lang="ar-SA" altLang="en-US">
                <a:solidFill>
                  <a:schemeClr val="tx2"/>
                </a:solidFill>
              </a:rPr>
              <a:t> </a:t>
            </a:r>
            <a:r>
              <a:rPr lang="fa-IR" altLang="en-US">
                <a:solidFill>
                  <a:schemeClr val="tx2"/>
                </a:solidFill>
              </a:rPr>
              <a:t>:</a:t>
            </a:r>
            <a:r>
              <a:rPr lang="ar-SA" altLang="en-US" sz="2400">
                <a:cs typeface="B Nazanin" panose="00000400000000000000" pitchFamily="2" charset="-78"/>
              </a:rPr>
              <a:t>احتمال يك پيشامد برابر با نسبت دفعاتي است كه پيشامدهاي از يك نوع در تكرار زياد رخ خواهند داد، احتمال به مفهوم فراواني تلقي مي</a:t>
            </a:r>
            <a:r>
              <a:rPr lang="fa-IR" altLang="en-US" sz="2400">
                <a:cs typeface="B Nazanin" panose="00000400000000000000" pitchFamily="2" charset="-78"/>
              </a:rPr>
              <a:t> </a:t>
            </a:r>
            <a:r>
              <a:rPr lang="ar-SA" altLang="en-US" sz="2400">
                <a:cs typeface="B Nazanin" panose="00000400000000000000" pitchFamily="2" charset="-78"/>
              </a:rPr>
              <a:t>شود.</a:t>
            </a:r>
            <a:r>
              <a:rPr lang="ar-SA" altLang="en-US"/>
              <a:t> </a:t>
            </a:r>
            <a:endParaRPr lang="en-US" altLang="en-US"/>
          </a:p>
        </p:txBody>
      </p:sp>
      <p:sp>
        <p:nvSpPr>
          <p:cNvPr id="172047" name="Rectangle 15"/>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2048" name="Object 16"/>
          <p:cNvGraphicFramePr>
            <a:graphicFrameLocks noChangeAspect="1"/>
          </p:cNvGraphicFramePr>
          <p:nvPr/>
        </p:nvGraphicFramePr>
        <p:xfrm>
          <a:off x="539750" y="4292600"/>
          <a:ext cx="3384550" cy="709613"/>
        </p:xfrm>
        <a:graphic>
          <a:graphicData uri="http://schemas.openxmlformats.org/presentationml/2006/ole">
            <mc:AlternateContent xmlns:mc="http://schemas.openxmlformats.org/markup-compatibility/2006">
              <mc:Choice xmlns:v="urn:schemas-microsoft-com:vml" Requires="v">
                <p:oleObj spid="_x0000_s172062" name="Equation" r:id="rId9" imgW="2425700" imgH="368300" progId="Equation.3">
                  <p:embed/>
                </p:oleObj>
              </mc:Choice>
              <mc:Fallback>
                <p:oleObj name="Equation" r:id="rId9" imgW="2425700" imgH="3683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4292600"/>
                        <a:ext cx="338455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049" name="Rectangle 17"/>
          <p:cNvSpPr>
            <a:spLocks noChangeArrowheads="1"/>
          </p:cNvSpPr>
          <p:nvPr/>
        </p:nvSpPr>
        <p:spPr bwMode="auto">
          <a:xfrm>
            <a:off x="0" y="361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2050" name="Text Box 18"/>
          <p:cNvSpPr txBox="1">
            <a:spLocks noChangeArrowheads="1"/>
          </p:cNvSpPr>
          <p:nvPr/>
        </p:nvSpPr>
        <p:spPr bwMode="auto">
          <a:xfrm>
            <a:off x="1042988" y="4365625"/>
            <a:ext cx="20891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rtl="0"/>
            <a:r>
              <a:rPr lang="ar-SA" altLang="zh-CN" sz="2000" u="sng">
                <a:latin typeface="Times New Roman" panose="02020603050405020304" pitchFamily="18" charset="0"/>
                <a:ea typeface="SimSun" panose="02010600030101010101" pitchFamily="2" charset="-122"/>
                <a:cs typeface="Times New Roman" panose="02020603050405020304" pitchFamily="18" charset="0"/>
              </a:rPr>
              <a:t>تعداد حالات مساعد</a:t>
            </a:r>
            <a:endParaRPr lang="en-US" altLang="zh-CN" sz="2000" u="sng">
              <a:latin typeface="Times New Roman" panose="02020603050405020304" pitchFamily="18" charset="0"/>
              <a:ea typeface="SimSun" panose="02010600030101010101" pitchFamily="2" charset="-122"/>
              <a:cs typeface="Times New Roman" panose="02020603050405020304" pitchFamily="18" charset="0"/>
            </a:endParaRPr>
          </a:p>
          <a:p>
            <a:pPr algn="ctr" rtl="0"/>
            <a:r>
              <a:rPr lang="ar-SA" altLang="zh-CN" sz="2000">
                <a:latin typeface="Times New Roman" panose="02020603050405020304" pitchFamily="18" charset="0"/>
                <a:ea typeface="SimSun" panose="02010600030101010101" pitchFamily="2" charset="-122"/>
                <a:cs typeface="Times New Roman" panose="02020603050405020304" pitchFamily="18" charset="0"/>
              </a:rPr>
              <a:t>تعداد حالات كل</a:t>
            </a:r>
            <a:endParaRPr lang="en-US" alt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WordArt 2"/>
          <p:cNvSpPr>
            <a:spLocks noChangeArrowheads="1" noChangeShapeType="1" noTextEdit="1"/>
          </p:cNvSpPr>
          <p:nvPr/>
        </p:nvSpPr>
        <p:spPr bwMode="auto">
          <a:xfrm>
            <a:off x="6227763" y="404813"/>
            <a:ext cx="2543175"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8- تابع احتمال</a:t>
            </a:r>
            <a:endParaRPr lang="en-US" sz="3600" kern="10">
              <a:ln w="9525">
                <a:solidFill>
                  <a:schemeClr val="tx2"/>
                </a:solidFill>
                <a:round/>
                <a:headEnd/>
                <a:tailEnd/>
              </a:ln>
              <a:solidFill>
                <a:schemeClr val="tx2"/>
              </a:solidFill>
              <a:cs typeface="B Titr" panose="00000700000000000000" pitchFamily="2" charset="-78"/>
            </a:endParaRPr>
          </a:p>
        </p:txBody>
      </p:sp>
      <p:sp>
        <p:nvSpPr>
          <p:cNvPr id="173059" name="Text Box 3"/>
          <p:cNvSpPr txBox="1">
            <a:spLocks noChangeArrowheads="1"/>
          </p:cNvSpPr>
          <p:nvPr/>
        </p:nvSpPr>
        <p:spPr bwMode="auto">
          <a:xfrm>
            <a:off x="250825" y="2276475"/>
            <a:ext cx="8569325"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cs typeface="B Nazanin" panose="00000400000000000000" pitchFamily="2" charset="-78"/>
              </a:rPr>
              <a:t>تابعي را كه به هر پيشامد عددي در بازه (1،0) نسبت دهد و در سه اصل زير صدق كند تابع احتمال گويند .</a:t>
            </a:r>
          </a:p>
          <a:p>
            <a:pPr>
              <a:spcBef>
                <a:spcPct val="50000"/>
              </a:spcBef>
            </a:pPr>
            <a:r>
              <a:rPr lang="fa-IR" altLang="en-US" sz="2400">
                <a:cs typeface="B Nazanin" panose="00000400000000000000" pitchFamily="2" charset="-78"/>
              </a:rPr>
              <a:t>ا</a:t>
            </a:r>
            <a:r>
              <a:rPr lang="fa-IR" altLang="en-US" sz="2400" b="1" u="sng">
                <a:solidFill>
                  <a:schemeClr val="tx2"/>
                </a:solidFill>
                <a:cs typeface="B Nazanin" panose="00000400000000000000" pitchFamily="2" charset="-78"/>
              </a:rPr>
              <a:t>صل اول:</a:t>
            </a:r>
            <a:r>
              <a:rPr lang="fa-IR" altLang="en-US" sz="2400">
                <a:cs typeface="B Nazanin" panose="00000400000000000000" pitchFamily="2" charset="-78"/>
              </a:rPr>
              <a:t> احتمال هر پيشامد بزرگتر يا مساوي صفر است.</a:t>
            </a:r>
          </a:p>
          <a:p>
            <a:pPr>
              <a:spcBef>
                <a:spcPct val="50000"/>
              </a:spcBef>
            </a:pPr>
            <a:r>
              <a:rPr lang="fa-IR" altLang="en-US" sz="2400" b="1" u="sng">
                <a:solidFill>
                  <a:schemeClr val="tx2"/>
                </a:solidFill>
                <a:cs typeface="B Nazanin" panose="00000400000000000000" pitchFamily="2" charset="-78"/>
              </a:rPr>
              <a:t>اصل دوم:</a:t>
            </a:r>
            <a:r>
              <a:rPr lang="fa-IR" altLang="en-US" sz="2400">
                <a:cs typeface="B Nazanin" panose="00000400000000000000" pitchFamily="2" charset="-78"/>
              </a:rPr>
              <a:t> احتمال فضاي نمونه </a:t>
            </a:r>
            <a:r>
              <a:rPr lang="en-US" altLang="en-US" sz="2400">
                <a:cs typeface="B Nazanin" panose="00000400000000000000" pitchFamily="2" charset="-78"/>
              </a:rPr>
              <a:t>S</a:t>
            </a:r>
            <a:r>
              <a:rPr lang="fa-IR" altLang="en-US" sz="2400">
                <a:cs typeface="B Nazanin" panose="00000400000000000000" pitchFamily="2" charset="-78"/>
              </a:rPr>
              <a:t> برابر با 1 مي باشد.</a:t>
            </a:r>
          </a:p>
          <a:p>
            <a:pPr>
              <a:spcBef>
                <a:spcPct val="50000"/>
              </a:spcBef>
            </a:pPr>
            <a:r>
              <a:rPr lang="fa-IR" altLang="en-US" sz="2400" b="1" u="sng">
                <a:solidFill>
                  <a:schemeClr val="tx2"/>
                </a:solidFill>
                <a:cs typeface="B Nazanin" panose="00000400000000000000" pitchFamily="2" charset="-78"/>
              </a:rPr>
              <a:t>اصل سوم:</a:t>
            </a: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1730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3061" name="Object 5"/>
          <p:cNvGraphicFramePr>
            <a:graphicFrameLocks noChangeAspect="1"/>
          </p:cNvGraphicFramePr>
          <p:nvPr/>
        </p:nvGraphicFramePr>
        <p:xfrm>
          <a:off x="322263" y="3498850"/>
          <a:ext cx="3097212" cy="434975"/>
        </p:xfrm>
        <a:graphic>
          <a:graphicData uri="http://schemas.openxmlformats.org/presentationml/2006/ole">
            <mc:AlternateContent xmlns:mc="http://schemas.openxmlformats.org/markup-compatibility/2006">
              <mc:Choice xmlns:v="urn:schemas-microsoft-com:vml" Requires="v">
                <p:oleObj spid="_x0000_s173076" name="Equation" r:id="rId3" imgW="1422400" imgH="203200" progId="Equation.3">
                  <p:embed/>
                </p:oleObj>
              </mc:Choice>
              <mc:Fallback>
                <p:oleObj name="Equation" r:id="rId3" imgW="1422400" imgH="203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3498850"/>
                        <a:ext cx="3097212"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062" name="Rectangle 6"/>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306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3064" name="Object 8"/>
          <p:cNvGraphicFramePr>
            <a:graphicFrameLocks noChangeAspect="1"/>
          </p:cNvGraphicFramePr>
          <p:nvPr/>
        </p:nvGraphicFramePr>
        <p:xfrm>
          <a:off x="323850" y="4021138"/>
          <a:ext cx="1152525" cy="487362"/>
        </p:xfrm>
        <a:graphic>
          <a:graphicData uri="http://schemas.openxmlformats.org/presentationml/2006/ole">
            <mc:AlternateContent xmlns:mc="http://schemas.openxmlformats.org/markup-compatibility/2006">
              <mc:Choice xmlns:v="urn:schemas-microsoft-com:vml" Requires="v">
                <p:oleObj spid="_x0000_s173077" name="Equation" r:id="rId5" imgW="469696" imgH="203112" progId="Equation.3">
                  <p:embed/>
                </p:oleObj>
              </mc:Choice>
              <mc:Fallback>
                <p:oleObj name="Equation" r:id="rId5" imgW="469696" imgH="20311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021138"/>
                        <a:ext cx="115252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065" name="Rectangle 9"/>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3066" name="Text Box 10"/>
          <p:cNvSpPr txBox="1">
            <a:spLocks noChangeArrowheads="1"/>
          </p:cNvSpPr>
          <p:nvPr/>
        </p:nvSpPr>
        <p:spPr bwMode="auto">
          <a:xfrm>
            <a:off x="1331913" y="3949700"/>
            <a:ext cx="503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a-IR" altLang="en-US" sz="2800">
                <a:cs typeface="B Nazanin" panose="00000400000000000000" pitchFamily="2" charset="-78"/>
              </a:rPr>
              <a:t>1</a:t>
            </a:r>
            <a:endParaRPr lang="en-US" altLang="en-US" sz="2800">
              <a:cs typeface="B Nazanin" panose="00000400000000000000" pitchFamily="2" charset="-78"/>
            </a:endParaRPr>
          </a:p>
        </p:txBody>
      </p:sp>
      <p:sp>
        <p:nvSpPr>
          <p:cNvPr id="173067" name="Rectangle 11"/>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3068" name="Object 12"/>
          <p:cNvGraphicFramePr>
            <a:graphicFrameLocks noChangeAspect="1"/>
          </p:cNvGraphicFramePr>
          <p:nvPr/>
        </p:nvGraphicFramePr>
        <p:xfrm>
          <a:off x="323850" y="4578350"/>
          <a:ext cx="6372225" cy="938213"/>
        </p:xfrm>
        <a:graphic>
          <a:graphicData uri="http://schemas.openxmlformats.org/presentationml/2006/ole">
            <mc:AlternateContent xmlns:mc="http://schemas.openxmlformats.org/markup-compatibility/2006">
              <mc:Choice xmlns:v="urn:schemas-microsoft-com:vml" Requires="v">
                <p:oleObj spid="_x0000_s173078" name="Equation" r:id="rId7" imgW="2971800" imgH="431800" progId="Equation.3">
                  <p:embed/>
                </p:oleObj>
              </mc:Choice>
              <mc:Fallback>
                <p:oleObj name="Equation" r:id="rId7" imgW="2971800" imgH="4318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578350"/>
                        <a:ext cx="63722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069" name="Rectangle 13"/>
          <p:cNvSpPr>
            <a:spLocks noChangeArrowheads="1"/>
          </p:cNvSpPr>
          <p:nvPr/>
        </p:nvSpPr>
        <p:spPr bwMode="auto">
          <a:xfrm>
            <a:off x="0" y="361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WordArt 2"/>
          <p:cNvSpPr>
            <a:spLocks noChangeArrowheads="1" noChangeShapeType="1" noTextEdit="1"/>
          </p:cNvSpPr>
          <p:nvPr/>
        </p:nvSpPr>
        <p:spPr bwMode="auto">
          <a:xfrm>
            <a:off x="5867400" y="404813"/>
            <a:ext cx="2886075"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9- قوانین احتمال</a:t>
            </a:r>
            <a:endParaRPr lang="en-US" sz="3600" kern="10">
              <a:ln w="9525">
                <a:solidFill>
                  <a:schemeClr val="tx2"/>
                </a:solidFill>
                <a:round/>
                <a:headEnd/>
                <a:tailEnd/>
              </a:ln>
              <a:solidFill>
                <a:schemeClr val="tx2"/>
              </a:solidFill>
              <a:cs typeface="B Titr" panose="00000700000000000000" pitchFamily="2" charset="-78"/>
            </a:endParaRPr>
          </a:p>
        </p:txBody>
      </p:sp>
      <p:sp>
        <p:nvSpPr>
          <p:cNvPr id="174083" name="Text Box 3"/>
          <p:cNvSpPr txBox="1">
            <a:spLocks noChangeArrowheads="1"/>
          </p:cNvSpPr>
          <p:nvPr/>
        </p:nvSpPr>
        <p:spPr bwMode="auto">
          <a:xfrm>
            <a:off x="468313" y="1341438"/>
            <a:ext cx="8280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قضيه</a:t>
            </a:r>
            <a:r>
              <a:rPr lang="en-US" altLang="en-US" sz="2400" b="1">
                <a:solidFill>
                  <a:schemeClr val="tx2"/>
                </a:solidFill>
                <a:cs typeface="B Nazanin" panose="00000400000000000000" pitchFamily="2" charset="-78"/>
              </a:rPr>
              <a:t> </a:t>
            </a:r>
            <a:r>
              <a:rPr lang="fa-IR" altLang="en-US" sz="2400" b="1">
                <a:solidFill>
                  <a:schemeClr val="tx2"/>
                </a:solidFill>
                <a:cs typeface="B Nazanin" panose="00000400000000000000" pitchFamily="2" charset="-78"/>
              </a:rPr>
              <a:t>9-1</a:t>
            </a:r>
            <a:r>
              <a:rPr lang="fa-IR" altLang="en-US" sz="2400" b="1">
                <a:cs typeface="B Nazanin" panose="00000400000000000000" pitchFamily="2" charset="-78"/>
              </a:rPr>
              <a:t>  </a:t>
            </a:r>
            <a:r>
              <a:rPr lang="fa-IR" altLang="en-US" sz="2400">
                <a:cs typeface="B Nazanin" panose="00000400000000000000" pitchFamily="2" charset="-78"/>
              </a:rPr>
              <a:t>اگر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مجموعه تهي باشد آنگاه </a:t>
            </a:r>
            <a:r>
              <a:rPr lang="en-US" altLang="en-US" sz="2400">
                <a:cs typeface="B Nazanin" panose="00000400000000000000" pitchFamily="2" charset="-78"/>
              </a:rPr>
              <a:t>=0</a:t>
            </a:r>
            <a:r>
              <a:rPr lang="fa-IR" altLang="en-US" sz="2400">
                <a:cs typeface="B Nazanin" panose="00000400000000000000" pitchFamily="2" charset="-78"/>
              </a:rPr>
              <a:t>()</a:t>
            </a:r>
            <a:r>
              <a:rPr lang="en-US" altLang="en-US" sz="2400">
                <a:cs typeface="B Nazanin" panose="00000400000000000000" pitchFamily="2" charset="-78"/>
              </a:rPr>
              <a:t>P</a:t>
            </a:r>
            <a:r>
              <a:rPr lang="fa-IR" altLang="en-US" sz="2400">
                <a:cs typeface="B Nazanin" panose="00000400000000000000" pitchFamily="2" charset="-78"/>
              </a:rPr>
              <a:t>  </a:t>
            </a:r>
            <a:endParaRPr lang="en-US" altLang="en-US" sz="2400">
              <a:cs typeface="B Nazanin" panose="00000400000000000000" pitchFamily="2" charset="-78"/>
            </a:endParaRPr>
          </a:p>
          <a:p>
            <a:pPr>
              <a:spcBef>
                <a:spcPct val="50000"/>
              </a:spcBef>
            </a:pPr>
            <a:r>
              <a:rPr lang="fa-IR" altLang="en-US" sz="2400">
                <a:cs typeface="B Nazanin" panose="00000400000000000000" pitchFamily="2" charset="-78"/>
              </a:rPr>
              <a:t>برهان: مي</a:t>
            </a:r>
            <a:r>
              <a:rPr lang="en-US" altLang="en-US" sz="2400">
                <a:cs typeface="B Nazanin" panose="00000400000000000000" pitchFamily="2" charset="-78"/>
              </a:rPr>
              <a:t> </a:t>
            </a:r>
            <a:r>
              <a:rPr lang="fa-IR" altLang="en-US" sz="2400">
                <a:cs typeface="B Nazanin" panose="00000400000000000000" pitchFamily="2" charset="-78"/>
              </a:rPr>
              <a:t>دانيم </a:t>
            </a:r>
            <a:r>
              <a:rPr lang="en-US" altLang="en-US" sz="2400">
                <a:cs typeface="B Nazanin" panose="00000400000000000000" pitchFamily="2" charset="-78"/>
                <a:sym typeface="Symbol" panose="05050102010706020507" pitchFamily="18" charset="2"/>
              </a:rPr>
              <a:t></a:t>
            </a:r>
            <a:r>
              <a:rPr lang="en-US" altLang="en-US" sz="2400">
                <a:cs typeface="B Nazanin" panose="00000400000000000000" pitchFamily="2" charset="-78"/>
              </a:rPr>
              <a:t> =S </a:t>
            </a:r>
            <a:r>
              <a:rPr lang="fa-IR" altLang="en-US" sz="2400">
                <a:cs typeface="B Nazanin" panose="00000400000000000000" pitchFamily="2" charset="-78"/>
              </a:rPr>
              <a:t> </a:t>
            </a:r>
            <a:r>
              <a:rPr lang="en-US" altLang="en-US" sz="2400">
                <a:cs typeface="B Nazanin" panose="00000400000000000000" pitchFamily="2" charset="-78"/>
              </a:rPr>
              <a:t>S</a:t>
            </a:r>
            <a:r>
              <a:rPr lang="fa-IR" altLang="en-US" sz="2400">
                <a:cs typeface="B Nazanin" panose="00000400000000000000" pitchFamily="2" charset="-78"/>
              </a:rPr>
              <a:t>و</a:t>
            </a:r>
            <a:r>
              <a:rPr lang="en-US" altLang="en-US" sz="2400">
                <a:cs typeface="B Nazanin" panose="00000400000000000000" pitchFamily="2" charset="-78"/>
              </a:rPr>
              <a:t>S</a:t>
            </a:r>
            <a:r>
              <a:rPr lang="fa-IR" altLang="en-US" sz="2400">
                <a:cs typeface="B Nazanin" panose="00000400000000000000" pitchFamily="2" charset="-78"/>
              </a:rPr>
              <a:t> و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دو مجموعه مجزا هستند. يعني</a:t>
            </a:r>
            <a:r>
              <a:rPr lang="en-US"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en-US" altLang="en-US" sz="2400">
                <a:cs typeface="B Nazanin" panose="00000400000000000000" pitchFamily="2" charset="-78"/>
              </a:rPr>
              <a:t>S</a:t>
            </a:r>
            <a:r>
              <a:rPr lang="fa-IR" altLang="en-US" sz="2400">
                <a:cs typeface="B Nazanin" panose="00000400000000000000" pitchFamily="2" charset="-78"/>
              </a:rPr>
              <a:t>طبق اصل دوم و سوم.</a:t>
            </a:r>
            <a:endParaRPr lang="en-US" altLang="en-US" sz="2400">
              <a:cs typeface="B Nazanin" panose="00000400000000000000" pitchFamily="2" charset="-78"/>
            </a:endParaRPr>
          </a:p>
          <a:p>
            <a:pPr>
              <a:spcBef>
                <a:spcPct val="50000"/>
              </a:spcBef>
            </a:pPr>
            <a:endParaRPr lang="en-US" altLang="en-US" sz="2400">
              <a:cs typeface="B Nazanin" panose="00000400000000000000" pitchFamily="2" charset="-78"/>
            </a:endParaRPr>
          </a:p>
          <a:p>
            <a:pPr>
              <a:spcBef>
                <a:spcPct val="50000"/>
              </a:spcBef>
            </a:pPr>
            <a:endParaRPr lang="en-US" altLang="en-US" sz="2400">
              <a:cs typeface="B Nazanin" panose="00000400000000000000" pitchFamily="2" charset="-78"/>
            </a:endParaRPr>
          </a:p>
          <a:p>
            <a:pPr>
              <a:spcBef>
                <a:spcPct val="50000"/>
              </a:spcBef>
            </a:pPr>
            <a:r>
              <a:rPr lang="fa-IR" altLang="en-US" sz="2400">
                <a:solidFill>
                  <a:schemeClr val="tx2"/>
                </a:solidFill>
                <a:cs typeface="B Nazanin" panose="00000400000000000000" pitchFamily="2" charset="-78"/>
              </a:rPr>
              <a:t>قضیه 9-2</a:t>
            </a:r>
            <a:r>
              <a:rPr lang="fa-IR" altLang="en-US" sz="2400">
                <a:cs typeface="B Nazanin" panose="00000400000000000000" pitchFamily="2" charset="-78"/>
              </a:rPr>
              <a:t> اگر </a:t>
            </a:r>
            <a:r>
              <a:rPr lang="en-US" altLang="en-US" sz="2400">
                <a:cs typeface="B Nazanin" panose="00000400000000000000" pitchFamily="2" charset="-78"/>
              </a:rPr>
              <a:t>A</a:t>
            </a:r>
            <a:r>
              <a:rPr lang="en-US" altLang="en-US" sz="2400" baseline="30000">
                <a:cs typeface="B Nazanin" panose="00000400000000000000" pitchFamily="2" charset="-78"/>
              </a:rPr>
              <a:t>C</a:t>
            </a:r>
            <a:r>
              <a:rPr lang="fa-IR" altLang="en-US" sz="2400">
                <a:cs typeface="B Nazanin" panose="00000400000000000000" pitchFamily="2" charset="-78"/>
              </a:rPr>
              <a:t> متمم پیشامد </a:t>
            </a:r>
            <a:r>
              <a:rPr lang="en-US" altLang="en-US" sz="2400">
                <a:cs typeface="B Nazanin" panose="00000400000000000000" pitchFamily="2" charset="-78"/>
              </a:rPr>
              <a:t>A</a:t>
            </a:r>
            <a:r>
              <a:rPr lang="fa-IR" altLang="en-US" sz="2400">
                <a:cs typeface="B Nazanin" panose="00000400000000000000" pitchFamily="2" charset="-78"/>
              </a:rPr>
              <a:t>باشد آنگاه </a:t>
            </a:r>
            <a:r>
              <a:rPr lang="en-US" altLang="en-US" sz="2400">
                <a:cs typeface="B Nazanin" panose="00000400000000000000" pitchFamily="2" charset="-78"/>
              </a:rPr>
              <a:t>P(A</a:t>
            </a:r>
            <a:r>
              <a:rPr lang="en-US" altLang="en-US" sz="2400" baseline="30000">
                <a:cs typeface="B Nazanin" panose="00000400000000000000" pitchFamily="2" charset="-78"/>
              </a:rPr>
              <a:t>C</a:t>
            </a:r>
            <a:r>
              <a:rPr lang="en-US" altLang="en-US" sz="2400">
                <a:cs typeface="B Nazanin" panose="00000400000000000000" pitchFamily="2" charset="-78"/>
              </a:rPr>
              <a:t>)=1-P(A)  </a:t>
            </a:r>
          </a:p>
          <a:p>
            <a:pPr>
              <a:spcBef>
                <a:spcPct val="50000"/>
              </a:spcBef>
            </a:pPr>
            <a:r>
              <a:rPr lang="fa-IR" altLang="en-US" sz="2400">
                <a:cs typeface="B Nazanin" panose="00000400000000000000" pitchFamily="2" charset="-78"/>
              </a:rPr>
              <a:t>برهان: می دانیم                      و                         پس: </a:t>
            </a:r>
          </a:p>
          <a:p>
            <a:pPr>
              <a:spcBef>
                <a:spcPct val="50000"/>
              </a:spcBef>
            </a:pPr>
            <a:endParaRPr lang="en-US" altLang="en-US" sz="2400">
              <a:cs typeface="B Nazanin" panose="00000400000000000000" pitchFamily="2" charset="-78"/>
            </a:endParaRPr>
          </a:p>
        </p:txBody>
      </p:sp>
      <p:sp>
        <p:nvSpPr>
          <p:cNvPr id="1740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085" name="Object 5"/>
          <p:cNvGraphicFramePr>
            <a:graphicFrameLocks noChangeAspect="1"/>
          </p:cNvGraphicFramePr>
          <p:nvPr/>
        </p:nvGraphicFramePr>
        <p:xfrm>
          <a:off x="323850" y="2565400"/>
          <a:ext cx="4464050" cy="919163"/>
        </p:xfrm>
        <a:graphic>
          <a:graphicData uri="http://schemas.openxmlformats.org/presentationml/2006/ole">
            <mc:AlternateContent xmlns:mc="http://schemas.openxmlformats.org/markup-compatibility/2006">
              <mc:Choice xmlns:v="urn:schemas-microsoft-com:vml" Requires="v">
                <p:oleObj spid="_x0000_s174105" name="Equation" r:id="rId3" imgW="1993900" imgH="431800" progId="Equation.3">
                  <p:embed/>
                </p:oleObj>
              </mc:Choice>
              <mc:Fallback>
                <p:oleObj name="Equation" r:id="rId3" imgW="19939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565400"/>
                        <a:ext cx="446405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86" name="Rectangle 6"/>
          <p:cNvSpPr>
            <a:spLocks noChangeArrowheads="1"/>
          </p:cNvSpPr>
          <p:nvPr/>
        </p:nvSpPr>
        <p:spPr bwMode="auto">
          <a:xfrm>
            <a:off x="0"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08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088" name="Object 8"/>
          <p:cNvGraphicFramePr>
            <a:graphicFrameLocks noChangeAspect="1"/>
          </p:cNvGraphicFramePr>
          <p:nvPr/>
        </p:nvGraphicFramePr>
        <p:xfrm>
          <a:off x="5795963" y="4437063"/>
          <a:ext cx="1285875" cy="403225"/>
        </p:xfrm>
        <a:graphic>
          <a:graphicData uri="http://schemas.openxmlformats.org/presentationml/2006/ole">
            <mc:AlternateContent xmlns:mc="http://schemas.openxmlformats.org/markup-compatibility/2006">
              <mc:Choice xmlns:v="urn:schemas-microsoft-com:vml" Requires="v">
                <p:oleObj spid="_x0000_s174106" name="Equation" r:id="rId5" imgW="723586" imgH="228501" progId="Equation.3">
                  <p:embed/>
                </p:oleObj>
              </mc:Choice>
              <mc:Fallback>
                <p:oleObj name="Equation" r:id="rId5" imgW="723586" imgH="228501"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4437063"/>
                        <a:ext cx="128587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89" name="Rectangle 9"/>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09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091" name="Object 11"/>
          <p:cNvGraphicFramePr>
            <a:graphicFrameLocks noChangeAspect="1"/>
          </p:cNvGraphicFramePr>
          <p:nvPr/>
        </p:nvGraphicFramePr>
        <p:xfrm>
          <a:off x="3851275" y="4437063"/>
          <a:ext cx="1458913" cy="395287"/>
        </p:xfrm>
        <a:graphic>
          <a:graphicData uri="http://schemas.openxmlformats.org/presentationml/2006/ole">
            <mc:AlternateContent xmlns:mc="http://schemas.openxmlformats.org/markup-compatibility/2006">
              <mc:Choice xmlns:v="urn:schemas-microsoft-com:vml" Requires="v">
                <p:oleObj spid="_x0000_s174107" name="Equation" r:id="rId7" imgW="723586" imgH="203112" progId="Equation.3">
                  <p:embed/>
                </p:oleObj>
              </mc:Choice>
              <mc:Fallback>
                <p:oleObj name="Equation" r:id="rId7" imgW="723586" imgH="203112"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4437063"/>
                        <a:ext cx="1458913"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92" name="Rectangle 12"/>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093"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094" name="Object 14"/>
          <p:cNvGraphicFramePr>
            <a:graphicFrameLocks noChangeAspect="1"/>
          </p:cNvGraphicFramePr>
          <p:nvPr/>
        </p:nvGraphicFramePr>
        <p:xfrm>
          <a:off x="466725" y="5013325"/>
          <a:ext cx="6192838" cy="455613"/>
        </p:xfrm>
        <a:graphic>
          <a:graphicData uri="http://schemas.openxmlformats.org/presentationml/2006/ole">
            <mc:AlternateContent xmlns:mc="http://schemas.openxmlformats.org/markup-compatibility/2006">
              <mc:Choice xmlns:v="urn:schemas-microsoft-com:vml" Requires="v">
                <p:oleObj spid="_x0000_s174108" name="Equation" r:id="rId9" imgW="3746500" imgH="228600" progId="Equation.3">
                  <p:embed/>
                </p:oleObj>
              </mc:Choice>
              <mc:Fallback>
                <p:oleObj name="Equation" r:id="rId9" imgW="3746500" imgH="2286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25" y="5013325"/>
                        <a:ext cx="6192838"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095" name="Rectangle 15"/>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4096" name="Line 16"/>
          <p:cNvSpPr>
            <a:spLocks noChangeShapeType="1"/>
          </p:cNvSpPr>
          <p:nvPr/>
        </p:nvSpPr>
        <p:spPr bwMode="auto">
          <a:xfrm>
            <a:off x="468313" y="3716338"/>
            <a:ext cx="820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539750" y="404813"/>
            <a:ext cx="8064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b="1">
                <a:solidFill>
                  <a:schemeClr val="tx2"/>
                </a:solidFill>
                <a:cs typeface="B Nazanin" panose="00000400000000000000" pitchFamily="2" charset="-78"/>
              </a:rPr>
              <a:t>قضیه 9-3 </a:t>
            </a:r>
            <a:r>
              <a:rPr lang="fa-IR" altLang="en-US" sz="2400">
                <a:cs typeface="B Nazanin" panose="00000400000000000000" pitchFamily="2" charset="-78"/>
              </a:rPr>
              <a:t> اگر</a:t>
            </a:r>
            <a:r>
              <a:rPr lang="en-US" altLang="en-US" sz="2400">
                <a:cs typeface="B Nazanin" panose="00000400000000000000" pitchFamily="2" charset="-78"/>
              </a:rPr>
              <a:t>           </a:t>
            </a:r>
            <a:r>
              <a:rPr lang="fa-IR" altLang="en-US" sz="2400">
                <a:cs typeface="B Nazanin" panose="00000400000000000000" pitchFamily="2" charset="-78"/>
              </a:rPr>
              <a:t> باشد آنگاه </a:t>
            </a:r>
          </a:p>
          <a:p>
            <a:r>
              <a:rPr lang="fa-IR" altLang="en-US" sz="2400">
                <a:cs typeface="B Nazanin" panose="00000400000000000000" pitchFamily="2" charset="-78"/>
              </a:rPr>
              <a:t>.برهان: اگر</a:t>
            </a:r>
            <a:r>
              <a:rPr lang="en-US" altLang="en-US" sz="2400">
                <a:cs typeface="B Nazanin" panose="00000400000000000000" pitchFamily="2" charset="-78"/>
              </a:rPr>
              <a:t>         </a:t>
            </a:r>
            <a:r>
              <a:rPr lang="fa-IR" altLang="en-US" sz="2400">
                <a:cs typeface="B Nazanin" panose="00000400000000000000" pitchFamily="2" charset="-78"/>
              </a:rPr>
              <a:t> باشد</a:t>
            </a:r>
            <a:r>
              <a:rPr lang="en-US" altLang="en-US" sz="2400">
                <a:cs typeface="B Nazanin" panose="00000400000000000000" pitchFamily="2" charset="-78"/>
              </a:rPr>
              <a:t>B </a:t>
            </a:r>
            <a:r>
              <a:rPr lang="fa-IR" altLang="en-US" sz="2400">
                <a:cs typeface="B Nazanin" panose="00000400000000000000" pitchFamily="2" charset="-78"/>
              </a:rPr>
              <a:t> را مي</a:t>
            </a:r>
            <a:r>
              <a:rPr lang="en-US" altLang="en-US" sz="2400">
                <a:cs typeface="B Nazanin" panose="00000400000000000000" pitchFamily="2" charset="-78"/>
              </a:rPr>
              <a:t> </a:t>
            </a:r>
            <a:r>
              <a:rPr lang="fa-IR" altLang="en-US" sz="2400">
                <a:cs typeface="B Nazanin" panose="00000400000000000000" pitchFamily="2" charset="-78"/>
              </a:rPr>
              <a:t>توان به صورت دو پيشامد مجزاي</a:t>
            </a:r>
            <a:r>
              <a:rPr lang="en-US" altLang="en-US" sz="2400">
                <a:cs typeface="B Nazanin" panose="00000400000000000000" pitchFamily="2" charset="-78"/>
              </a:rPr>
              <a:t>A</a:t>
            </a:r>
            <a:r>
              <a:rPr lang="fa-IR" altLang="en-US" sz="2400">
                <a:cs typeface="B Nazanin" panose="00000400000000000000" pitchFamily="2" charset="-78"/>
              </a:rPr>
              <a:t> و</a:t>
            </a:r>
            <a:r>
              <a:rPr lang="en-US" altLang="en-US" sz="2400">
                <a:cs typeface="B Nazanin" panose="00000400000000000000" pitchFamily="2" charset="-78"/>
              </a:rPr>
              <a:t>         </a:t>
            </a:r>
            <a:r>
              <a:rPr lang="fa-IR" altLang="en-US" sz="2400">
                <a:cs typeface="B Nazanin" panose="00000400000000000000" pitchFamily="2" charset="-78"/>
              </a:rPr>
              <a:t> نوشت. </a:t>
            </a:r>
            <a:endParaRPr lang="en-US" altLang="en-US" sz="2400">
              <a:cs typeface="B Nazanin" panose="00000400000000000000" pitchFamily="2" charset="-78"/>
            </a:endParaRPr>
          </a:p>
          <a:p>
            <a:endParaRPr lang="en-US" altLang="en-US" sz="2400">
              <a:cs typeface="B Nazanin" panose="00000400000000000000" pitchFamily="2" charset="-78"/>
            </a:endParaRPr>
          </a:p>
        </p:txBody>
      </p:sp>
      <p:sp>
        <p:nvSpPr>
          <p:cNvPr id="17510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08" name="Object 4"/>
          <p:cNvGraphicFramePr>
            <a:graphicFrameLocks noChangeAspect="1"/>
          </p:cNvGraphicFramePr>
          <p:nvPr/>
        </p:nvGraphicFramePr>
        <p:xfrm>
          <a:off x="6084888" y="333375"/>
          <a:ext cx="863600" cy="331788"/>
        </p:xfrm>
        <a:graphic>
          <a:graphicData uri="http://schemas.openxmlformats.org/presentationml/2006/ole">
            <mc:AlternateContent xmlns:mc="http://schemas.openxmlformats.org/markup-compatibility/2006">
              <mc:Choice xmlns:v="urn:schemas-microsoft-com:vml" Requires="v">
                <p:oleObj spid="_x0000_s175148" name="Equation" r:id="rId3" imgW="431613" imgH="165028" progId="Equation.3">
                  <p:embed/>
                </p:oleObj>
              </mc:Choice>
              <mc:Fallback>
                <p:oleObj name="Equation" r:id="rId3" imgW="431613" imgH="16502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333375"/>
                        <a:ext cx="8636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09" name="Rectangle 5"/>
          <p:cNvSpPr>
            <a:spLocks noChangeArrowheads="1"/>
          </p:cNvSpPr>
          <p:nvPr/>
        </p:nvSpPr>
        <p:spPr bwMode="auto">
          <a:xfrm>
            <a:off x="0" y="142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11" name="Object 7"/>
          <p:cNvGraphicFramePr>
            <a:graphicFrameLocks noChangeAspect="1"/>
          </p:cNvGraphicFramePr>
          <p:nvPr/>
        </p:nvGraphicFramePr>
        <p:xfrm>
          <a:off x="3563938" y="333375"/>
          <a:ext cx="1343025" cy="368300"/>
        </p:xfrm>
        <a:graphic>
          <a:graphicData uri="http://schemas.openxmlformats.org/presentationml/2006/ole">
            <mc:AlternateContent xmlns:mc="http://schemas.openxmlformats.org/markup-compatibility/2006">
              <mc:Choice xmlns:v="urn:schemas-microsoft-com:vml" Requires="v">
                <p:oleObj spid="_x0000_s175149" name="Equation" r:id="rId5" imgW="787058" imgH="215806" progId="Equation.3">
                  <p:embed/>
                </p:oleObj>
              </mc:Choice>
              <mc:Fallback>
                <p:oleObj name="Equation" r:id="rId5" imgW="787058" imgH="21580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333375"/>
                        <a:ext cx="134302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12" name="Rectangle 8"/>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13" name="Object 9"/>
          <p:cNvGraphicFramePr>
            <a:graphicFrameLocks noGrp="1" noChangeAspect="1"/>
          </p:cNvGraphicFramePr>
          <p:nvPr>
            <p:ph sz="half" idx="1"/>
          </p:nvPr>
        </p:nvGraphicFramePr>
        <p:xfrm>
          <a:off x="6804025" y="796925"/>
          <a:ext cx="720725" cy="276225"/>
        </p:xfrm>
        <a:graphic>
          <a:graphicData uri="http://schemas.openxmlformats.org/presentationml/2006/ole">
            <mc:AlternateContent xmlns:mc="http://schemas.openxmlformats.org/markup-compatibility/2006">
              <mc:Choice xmlns:v="urn:schemas-microsoft-com:vml" Requires="v">
                <p:oleObj spid="_x0000_s175150" name="Equation" r:id="rId7" imgW="431613" imgH="165028" progId="Equation.3">
                  <p:embed/>
                </p:oleObj>
              </mc:Choice>
              <mc:Fallback>
                <p:oleObj name="Equation" r:id="rId7" imgW="431613" imgH="165028"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796925"/>
                        <a:ext cx="7207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5117" name="Picture 13"/>
          <p:cNvPicPr>
            <a:picLocks noGrp="1" noChangeAspect="1" noChangeArrowheads="1"/>
          </p:cNvPicPr>
          <p:nvPr>
            <p:ph sz="half" idx="2"/>
          </p:nvPr>
        </p:nvPicPr>
        <p:blipFill>
          <a:blip r:embed="rId8">
            <a:grayscl/>
            <a:biLevel thresh="50000"/>
            <a:extLst>
              <a:ext uri="{28A0092B-C50C-407E-A947-70E740481C1C}">
                <a14:useLocalDpi xmlns:a14="http://schemas.microsoft.com/office/drawing/2010/main" val="0"/>
              </a:ext>
            </a:extLst>
          </a:blip>
          <a:srcRect/>
          <a:stretch>
            <a:fillRect/>
          </a:stretch>
        </p:blipFill>
        <p:spPr>
          <a:xfrm>
            <a:off x="323850" y="1196975"/>
            <a:ext cx="4608513" cy="3163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51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15" name="Object 11"/>
          <p:cNvGraphicFramePr>
            <a:graphicFrameLocks noChangeAspect="1"/>
          </p:cNvGraphicFramePr>
          <p:nvPr/>
        </p:nvGraphicFramePr>
        <p:xfrm>
          <a:off x="1046163" y="650875"/>
          <a:ext cx="1004887" cy="401638"/>
        </p:xfrm>
        <a:graphic>
          <a:graphicData uri="http://schemas.openxmlformats.org/presentationml/2006/ole">
            <mc:AlternateContent xmlns:mc="http://schemas.openxmlformats.org/markup-compatibility/2006">
              <mc:Choice xmlns:v="urn:schemas-microsoft-com:vml" Requires="v">
                <p:oleObj spid="_x0000_s175151" name="Equation" r:id="rId9" imgW="469696" imgH="190417" progId="Equation.3">
                  <p:embed/>
                </p:oleObj>
              </mc:Choice>
              <mc:Fallback>
                <p:oleObj name="Equation" r:id="rId9" imgW="469696" imgH="190417"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163" y="650875"/>
                        <a:ext cx="1004887"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16" name="Rectangle 12"/>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118" name="Rectangle 14"/>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19" name="Object 15"/>
          <p:cNvGraphicFramePr>
            <a:graphicFrameLocks noChangeAspect="1"/>
          </p:cNvGraphicFramePr>
          <p:nvPr/>
        </p:nvGraphicFramePr>
        <p:xfrm>
          <a:off x="4572000" y="1628775"/>
          <a:ext cx="3168650" cy="952500"/>
        </p:xfrm>
        <a:graphic>
          <a:graphicData uri="http://schemas.openxmlformats.org/presentationml/2006/ole">
            <mc:AlternateContent xmlns:mc="http://schemas.openxmlformats.org/markup-compatibility/2006">
              <mc:Choice xmlns:v="urn:schemas-microsoft-com:vml" Requires="v">
                <p:oleObj spid="_x0000_s175152" name="Equation" r:id="rId11" imgW="1625600" imgH="482600" progId="Equation.3">
                  <p:embed/>
                </p:oleObj>
              </mc:Choice>
              <mc:Fallback>
                <p:oleObj name="Equation" r:id="rId11" imgW="1625600" imgH="482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628775"/>
                        <a:ext cx="316865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20" name="Rectangle 16"/>
          <p:cNvSpPr>
            <a:spLocks noChangeArrowheads="1"/>
          </p:cNvSpPr>
          <p:nvPr/>
        </p:nvSpPr>
        <p:spPr bwMode="auto">
          <a:xfrm>
            <a:off x="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121" name="Text Box 17"/>
          <p:cNvSpPr txBox="1">
            <a:spLocks noChangeArrowheads="1"/>
          </p:cNvSpPr>
          <p:nvPr/>
        </p:nvSpPr>
        <p:spPr bwMode="auto">
          <a:xfrm>
            <a:off x="4211638" y="2706688"/>
            <a:ext cx="475297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طبق اصل اول احتمال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است. </a:t>
            </a:r>
            <a:endParaRPr lang="en-US" altLang="en-US" sz="2400">
              <a:cs typeface="B Nazanin" panose="00000400000000000000" pitchFamily="2" charset="-78"/>
            </a:endParaRPr>
          </a:p>
          <a:p>
            <a:pPr>
              <a:spcBef>
                <a:spcPct val="50000"/>
              </a:spcBef>
            </a:pPr>
            <a:r>
              <a:rPr lang="ar-SA" altLang="en-US" sz="2400">
                <a:cs typeface="B Nazanin" panose="00000400000000000000" pitchFamily="2" charset="-78"/>
              </a:rPr>
              <a:t>اگر آن را از طرف راست رابطه اخير حذف كنيم نتيجه مي</a:t>
            </a:r>
            <a:r>
              <a:rPr lang="en-US" altLang="en-US" sz="2400">
                <a:cs typeface="B Nazanin" panose="00000400000000000000" pitchFamily="2" charset="-78"/>
              </a:rPr>
              <a:t> </a:t>
            </a:r>
            <a:r>
              <a:rPr lang="ar-SA" altLang="en-US" sz="2400">
                <a:cs typeface="B Nazanin" panose="00000400000000000000" pitchFamily="2" charset="-78"/>
              </a:rPr>
              <a:t>شود</a:t>
            </a:r>
            <a:r>
              <a:rPr lang="en-US" altLang="en-US" sz="2400">
                <a:cs typeface="B Nazanin" panose="00000400000000000000" pitchFamily="2" charset="-78"/>
              </a:rPr>
              <a:t>:</a:t>
            </a:r>
            <a:r>
              <a:rPr lang="ar-SA" altLang="en-US" sz="2400">
                <a:cs typeface="B Nazanin" panose="00000400000000000000" pitchFamily="2" charset="-78"/>
              </a:rPr>
              <a:t> </a:t>
            </a:r>
            <a:endParaRPr lang="en-US" altLang="en-US" sz="2400">
              <a:cs typeface="B Nazanin" panose="00000400000000000000" pitchFamily="2" charset="-78"/>
            </a:endParaRPr>
          </a:p>
        </p:txBody>
      </p:sp>
      <p:graphicFrame>
        <p:nvGraphicFramePr>
          <p:cNvPr id="175122" name="Object 18"/>
          <p:cNvGraphicFramePr>
            <a:graphicFrameLocks noChangeAspect="1"/>
          </p:cNvGraphicFramePr>
          <p:nvPr/>
        </p:nvGraphicFramePr>
        <p:xfrm>
          <a:off x="5148263" y="2636838"/>
          <a:ext cx="1727200" cy="431800"/>
        </p:xfrm>
        <a:graphic>
          <a:graphicData uri="http://schemas.openxmlformats.org/presentationml/2006/ole">
            <mc:AlternateContent xmlns:mc="http://schemas.openxmlformats.org/markup-compatibility/2006">
              <mc:Choice xmlns:v="urn:schemas-microsoft-com:vml" Requires="v">
                <p:oleObj spid="_x0000_s175153" name="Equation" r:id="rId13" imgW="939800" imgH="228600" progId="Equation.3">
                  <p:embed/>
                </p:oleObj>
              </mc:Choice>
              <mc:Fallback>
                <p:oleObj name="Equation" r:id="rId13" imgW="939800" imgH="22860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8263" y="2636838"/>
                        <a:ext cx="1727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23" name="Rectangle 19"/>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12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25" name="Object 21"/>
          <p:cNvGraphicFramePr>
            <a:graphicFrameLocks noChangeAspect="1"/>
          </p:cNvGraphicFramePr>
          <p:nvPr/>
        </p:nvGraphicFramePr>
        <p:xfrm>
          <a:off x="4787900" y="3789363"/>
          <a:ext cx="1584325" cy="433387"/>
        </p:xfrm>
        <a:graphic>
          <a:graphicData uri="http://schemas.openxmlformats.org/presentationml/2006/ole">
            <mc:AlternateContent xmlns:mc="http://schemas.openxmlformats.org/markup-compatibility/2006">
              <mc:Choice xmlns:v="urn:schemas-microsoft-com:vml" Requires="v">
                <p:oleObj spid="_x0000_s175154" name="Equation" r:id="rId15" imgW="787058" imgH="215806" progId="Equation.3">
                  <p:embed/>
                </p:oleObj>
              </mc:Choice>
              <mc:Fallback>
                <p:oleObj name="Equation" r:id="rId15" imgW="787058" imgH="215806" progId="Equation.3">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7900" y="3789363"/>
                        <a:ext cx="158432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26" name="Rectangle 22"/>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5127" name="Line 23"/>
          <p:cNvSpPr>
            <a:spLocks noChangeShapeType="1"/>
          </p:cNvSpPr>
          <p:nvPr/>
        </p:nvSpPr>
        <p:spPr bwMode="auto">
          <a:xfrm>
            <a:off x="323850" y="4365625"/>
            <a:ext cx="8351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8" name="Text Box 24"/>
          <p:cNvSpPr txBox="1">
            <a:spLocks noChangeArrowheads="1"/>
          </p:cNvSpPr>
          <p:nvPr/>
        </p:nvSpPr>
        <p:spPr bwMode="auto">
          <a:xfrm>
            <a:off x="468313" y="4437063"/>
            <a:ext cx="828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قضیه 9-4</a:t>
            </a:r>
            <a:r>
              <a:rPr lang="fa-IR" altLang="en-US" sz="2400">
                <a:solidFill>
                  <a:schemeClr val="tx2"/>
                </a:solidFill>
                <a:cs typeface="B Nazanin" panose="00000400000000000000" pitchFamily="2" charset="-78"/>
              </a:rPr>
              <a:t> </a:t>
            </a:r>
            <a:r>
              <a:rPr lang="fa-IR" altLang="en-US" sz="2400">
                <a:cs typeface="B Nazanin" panose="00000400000000000000" pitchFamily="2" charset="-78"/>
              </a:rPr>
              <a:t>اگر </a:t>
            </a:r>
            <a:r>
              <a:rPr lang="en-US" altLang="en-US" sz="2400">
                <a:cs typeface="B Nazanin" panose="00000400000000000000" pitchFamily="2" charset="-78"/>
              </a:rPr>
              <a:t>A</a:t>
            </a:r>
            <a:r>
              <a:rPr lang="fa-IR" altLang="en-US" sz="2400">
                <a:cs typeface="B Nazanin" panose="00000400000000000000" pitchFamily="2" charset="-78"/>
              </a:rPr>
              <a:t> یک پیشامد باشد آنگاه</a:t>
            </a:r>
            <a:r>
              <a:rPr lang="en-US" altLang="en-US" sz="2400">
                <a:cs typeface="B Nazanin" panose="00000400000000000000" pitchFamily="2" charset="-78"/>
              </a:rPr>
              <a:t>     </a:t>
            </a:r>
            <a:r>
              <a:rPr lang="fa-IR" altLang="en-US" sz="2400">
                <a:cs typeface="B Nazanin" panose="00000400000000000000" pitchFamily="2" charset="-78"/>
              </a:rPr>
              <a:t> </a:t>
            </a:r>
            <a:r>
              <a:rPr lang="en-US" altLang="en-US" sz="2400">
                <a:cs typeface="B Nazanin" panose="00000400000000000000" pitchFamily="2" charset="-78"/>
              </a:rPr>
              <a:t>0≤P(A)≤1</a:t>
            </a:r>
          </a:p>
          <a:p>
            <a:pPr>
              <a:spcBef>
                <a:spcPct val="50000"/>
              </a:spcBef>
            </a:pPr>
            <a:r>
              <a:rPr lang="fa-IR" altLang="en-US" sz="2400">
                <a:cs typeface="B Nazanin" panose="00000400000000000000" pitchFamily="2" charset="-78"/>
              </a:rPr>
              <a:t>برهان: چون </a:t>
            </a:r>
            <a:r>
              <a:rPr lang="en-US" altLang="en-US" sz="2400">
                <a:cs typeface="B Nazanin" panose="00000400000000000000" pitchFamily="2" charset="-78"/>
                <a:sym typeface="Symbol" panose="05050102010706020507" pitchFamily="18" charset="2"/>
              </a:rPr>
              <a:t>S</a:t>
            </a:r>
            <a:r>
              <a:rPr lang="fa-IR" altLang="en-US" sz="2400">
                <a:cs typeface="B Nazanin" panose="00000400000000000000" pitchFamily="2" charset="-78"/>
                <a:sym typeface="Symbol" panose="05050102010706020507" pitchFamily="18" charset="2"/>
              </a:rPr>
              <a:t> طبق قضیه 9-3 داریم:</a:t>
            </a:r>
          </a:p>
          <a:p>
            <a:pPr>
              <a:spcBef>
                <a:spcPct val="50000"/>
              </a:spcBef>
            </a:pPr>
            <a:r>
              <a:rPr lang="fa-IR" altLang="en-US" sz="2400">
                <a:solidFill>
                  <a:schemeClr val="tx2"/>
                </a:solidFill>
                <a:sym typeface="Symbol" panose="05050102010706020507" pitchFamily="18" charset="2"/>
              </a:rPr>
              <a:t>                               </a:t>
            </a:r>
            <a:r>
              <a:rPr lang="en-US" altLang="en-US" sz="2400">
                <a:cs typeface="B Nazanin" panose="00000400000000000000" pitchFamily="2" charset="-78"/>
              </a:rPr>
              <a:t>0</a:t>
            </a:r>
            <a:r>
              <a:rPr lang="en-US" altLang="en-US" sz="2400"/>
              <a:t>≤</a:t>
            </a:r>
            <a:r>
              <a:rPr lang="en-US" altLang="en-US" sz="2400">
                <a:cs typeface="B Nazanin" panose="00000400000000000000" pitchFamily="2" charset="-78"/>
              </a:rPr>
              <a:t>P(A)</a:t>
            </a:r>
            <a:r>
              <a:rPr lang="en-US" altLang="en-US" sz="2400"/>
              <a:t>≤</a:t>
            </a:r>
            <a:r>
              <a:rPr lang="en-US" altLang="en-US" sz="2400">
                <a:cs typeface="B Nazanin" panose="00000400000000000000" pitchFamily="2" charset="-78"/>
              </a:rPr>
              <a:t>1</a:t>
            </a:r>
            <a:r>
              <a:rPr lang="fa-IR" altLang="en-US"/>
              <a:t>       </a:t>
            </a:r>
            <a:endParaRPr lang="en-US" altLang="en-US"/>
          </a:p>
        </p:txBody>
      </p:sp>
      <p:sp>
        <p:nvSpPr>
          <p:cNvPr id="175129"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5130" name="Object 26"/>
          <p:cNvGraphicFramePr>
            <a:graphicFrameLocks noChangeAspect="1"/>
          </p:cNvGraphicFramePr>
          <p:nvPr/>
        </p:nvGraphicFramePr>
        <p:xfrm>
          <a:off x="468313" y="5567363"/>
          <a:ext cx="3743325" cy="454025"/>
        </p:xfrm>
        <a:graphic>
          <a:graphicData uri="http://schemas.openxmlformats.org/presentationml/2006/ole">
            <mc:AlternateContent xmlns:mc="http://schemas.openxmlformats.org/markup-compatibility/2006">
              <mc:Choice xmlns:v="urn:schemas-microsoft-com:vml" Requires="v">
                <p:oleObj spid="_x0000_s175155" name="Equation" r:id="rId17" imgW="1637589" imgH="203112" progId="Equation.3">
                  <p:embed/>
                </p:oleObj>
              </mc:Choice>
              <mc:Fallback>
                <p:oleObj name="Equation" r:id="rId17" imgW="1637589" imgH="203112" progId="Equation.3">
                  <p:embed/>
                  <p:pic>
                    <p:nvPicPr>
                      <p:cNvPr id="0"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3" y="5567363"/>
                        <a:ext cx="3743325"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131" name="Rectangle 27"/>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611188" y="476250"/>
            <a:ext cx="80645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قضیه9-5 </a:t>
            </a:r>
            <a:r>
              <a:rPr lang="fa-IR" altLang="en-US" sz="2400" b="1">
                <a:cs typeface="B Nazanin" panose="00000400000000000000" pitchFamily="2" charset="-78"/>
              </a:rPr>
              <a:t> </a:t>
            </a:r>
            <a:r>
              <a:rPr lang="fa-IR" altLang="en-US" sz="2400">
                <a:cs typeface="B Nazanin" panose="00000400000000000000" pitchFamily="2" charset="-78"/>
              </a:rPr>
              <a:t>اگر</a:t>
            </a:r>
            <a:r>
              <a:rPr lang="en-US" altLang="en-US" sz="2400">
                <a:cs typeface="B Nazanin" panose="00000400000000000000" pitchFamily="2" charset="-78"/>
              </a:rPr>
              <a:t>A</a:t>
            </a:r>
            <a:r>
              <a:rPr lang="fa-IR" altLang="en-US" sz="2400">
                <a:cs typeface="B Nazanin" panose="00000400000000000000" pitchFamily="2" charset="-78"/>
              </a:rPr>
              <a:t> ،</a:t>
            </a:r>
            <a:r>
              <a:rPr lang="en-US" altLang="en-US" sz="2400">
                <a:cs typeface="B Nazanin" panose="00000400000000000000" pitchFamily="2" charset="-78"/>
              </a:rPr>
              <a:t> B</a:t>
            </a:r>
            <a:r>
              <a:rPr lang="fa-IR" altLang="en-US" sz="2400">
                <a:cs typeface="B Nazanin" panose="00000400000000000000" pitchFamily="2" charset="-78"/>
              </a:rPr>
              <a:t> دو پيشامد دلخواه در </a:t>
            </a:r>
            <a:r>
              <a:rPr lang="en-US" altLang="en-US" sz="2400">
                <a:cs typeface="B Nazanin" panose="00000400000000000000" pitchFamily="2" charset="-78"/>
              </a:rPr>
              <a:t>S</a:t>
            </a:r>
            <a:r>
              <a:rPr lang="fa-IR" altLang="en-US" sz="2400">
                <a:cs typeface="B Nazanin" panose="00000400000000000000" pitchFamily="2" charset="-78"/>
              </a:rPr>
              <a:t> باشند آنگاه</a:t>
            </a:r>
            <a:endParaRPr lang="en-US" altLang="en-US" sz="2400">
              <a:cs typeface="B Nazanin" panose="00000400000000000000" pitchFamily="2" charset="-78"/>
            </a:endParaRPr>
          </a:p>
          <a:p>
            <a:pPr>
              <a:spcBef>
                <a:spcPct val="50000"/>
              </a:spcBef>
            </a:pPr>
            <a:r>
              <a:rPr lang="fa-IR" altLang="en-US" sz="2400">
                <a:cs typeface="B Nazanin" panose="00000400000000000000" pitchFamily="2" charset="-78"/>
              </a:rPr>
              <a:t>برهان: پيشامد </a:t>
            </a:r>
            <a:r>
              <a:rPr lang="en-US" altLang="en-US" sz="2400">
                <a:cs typeface="B Nazanin" panose="00000400000000000000" pitchFamily="2" charset="-78"/>
              </a:rPr>
              <a:t>A</a:t>
            </a:r>
            <a:r>
              <a:rPr lang="fa-IR" altLang="en-US" sz="2400">
                <a:cs typeface="B Nazanin" panose="00000400000000000000" pitchFamily="2" charset="-78"/>
              </a:rPr>
              <a:t> را مي</a:t>
            </a:r>
            <a:r>
              <a:rPr lang="en-US" altLang="en-US" sz="2400">
                <a:cs typeface="B Nazanin" panose="00000400000000000000" pitchFamily="2" charset="-78"/>
              </a:rPr>
              <a:t> </a:t>
            </a:r>
            <a:r>
              <a:rPr lang="fa-IR" altLang="en-US" sz="2400">
                <a:cs typeface="B Nazanin" panose="00000400000000000000" pitchFamily="2" charset="-78"/>
              </a:rPr>
              <a:t>توان به دو پيشامد مجزاي</a:t>
            </a:r>
            <a:r>
              <a:rPr lang="en-US" altLang="en-US" sz="2400">
                <a:cs typeface="B Nazanin" panose="00000400000000000000" pitchFamily="2" charset="-78"/>
              </a:rPr>
              <a:t>           </a:t>
            </a:r>
            <a:r>
              <a:rPr lang="fa-IR" altLang="en-US" sz="2400">
                <a:cs typeface="B Nazanin" panose="00000400000000000000" pitchFamily="2" charset="-78"/>
              </a:rPr>
              <a:t> </a:t>
            </a:r>
            <a:r>
              <a:rPr lang="en-US" altLang="en-US" sz="2400">
                <a:cs typeface="B Nazanin" panose="00000400000000000000" pitchFamily="2" charset="-78"/>
              </a:rPr>
              <a:t> </a:t>
            </a:r>
            <a:r>
              <a:rPr lang="fa-IR" altLang="en-US" sz="2400">
                <a:cs typeface="B Nazanin" panose="00000400000000000000" pitchFamily="2" charset="-78"/>
              </a:rPr>
              <a:t>و </a:t>
            </a:r>
            <a:r>
              <a:rPr lang="en-US" altLang="en-US" sz="2400">
                <a:cs typeface="B Nazanin" panose="00000400000000000000" pitchFamily="2" charset="-78"/>
              </a:rPr>
              <a:t>            </a:t>
            </a:r>
            <a:r>
              <a:rPr lang="fa-IR" altLang="en-US" sz="2400">
                <a:cs typeface="B Nazanin" panose="00000400000000000000" pitchFamily="2" charset="-78"/>
              </a:rPr>
              <a:t>تجزيه كرد  </a:t>
            </a:r>
            <a:endParaRPr lang="en-US" altLang="en-US" sz="2400">
              <a:cs typeface="B Nazanin" panose="00000400000000000000" pitchFamily="2" charset="-78"/>
            </a:endParaRPr>
          </a:p>
        </p:txBody>
      </p:sp>
      <p:sp>
        <p:nvSpPr>
          <p:cNvPr id="176131" name="Rectangle 3"/>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32" name="Object 4"/>
          <p:cNvGraphicFramePr>
            <a:graphicFrameLocks noChangeAspect="1"/>
          </p:cNvGraphicFramePr>
          <p:nvPr/>
        </p:nvGraphicFramePr>
        <p:xfrm>
          <a:off x="468313" y="404813"/>
          <a:ext cx="2663825" cy="441325"/>
        </p:xfrm>
        <a:graphic>
          <a:graphicData uri="http://schemas.openxmlformats.org/presentationml/2006/ole">
            <mc:AlternateContent xmlns:mc="http://schemas.openxmlformats.org/markup-compatibility/2006">
              <mc:Choice xmlns:v="urn:schemas-microsoft-com:vml" Requires="v">
                <p:oleObj spid="_x0000_s176176" name="Equation" r:id="rId3" imgW="1892300" imgH="228600" progId="Equation.3">
                  <p:embed/>
                </p:oleObj>
              </mc:Choice>
              <mc:Fallback>
                <p:oleObj name="Equation" r:id="rId3" imgW="18923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4813"/>
                        <a:ext cx="266382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3" name="Rectangle 5"/>
          <p:cNvSpPr>
            <a:spLocks noChangeArrowheads="1"/>
          </p:cNvSpPr>
          <p:nvPr/>
        </p:nvSpPr>
        <p:spPr bwMode="auto">
          <a:xfrm>
            <a:off x="0" y="353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6134" name="Rectangle 6"/>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35" name="Object 7"/>
          <p:cNvGraphicFramePr>
            <a:graphicFrameLocks noChangeAspect="1"/>
          </p:cNvGraphicFramePr>
          <p:nvPr/>
        </p:nvGraphicFramePr>
        <p:xfrm>
          <a:off x="2916238" y="944563"/>
          <a:ext cx="969962" cy="396875"/>
        </p:xfrm>
        <a:graphic>
          <a:graphicData uri="http://schemas.openxmlformats.org/presentationml/2006/ole">
            <mc:AlternateContent xmlns:mc="http://schemas.openxmlformats.org/markup-compatibility/2006">
              <mc:Choice xmlns:v="urn:schemas-microsoft-com:vml" Requires="v">
                <p:oleObj spid="_x0000_s176177" name="Equation" r:id="rId5" imgW="469696" imgH="190417" progId="Equation.3">
                  <p:embed/>
                </p:oleObj>
              </mc:Choice>
              <mc:Fallback>
                <p:oleObj name="Equation" r:id="rId5" imgW="469696" imgH="190417"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944563"/>
                        <a:ext cx="96996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6" name="Rectangle 8"/>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37" name="Object 9"/>
          <p:cNvGraphicFramePr>
            <a:graphicFrameLocks noChangeAspect="1"/>
          </p:cNvGraphicFramePr>
          <p:nvPr/>
        </p:nvGraphicFramePr>
        <p:xfrm>
          <a:off x="1835150" y="979488"/>
          <a:ext cx="936625" cy="361950"/>
        </p:xfrm>
        <a:graphic>
          <a:graphicData uri="http://schemas.openxmlformats.org/presentationml/2006/ole">
            <mc:AlternateContent xmlns:mc="http://schemas.openxmlformats.org/markup-compatibility/2006">
              <mc:Choice xmlns:v="urn:schemas-microsoft-com:vml" Requires="v">
                <p:oleObj spid="_x0000_s176178" name="Equation" r:id="rId7" imgW="418918" imgH="165028" progId="Equation.3">
                  <p:embed/>
                </p:oleObj>
              </mc:Choice>
              <mc:Fallback>
                <p:oleObj name="Equation" r:id="rId7" imgW="418918" imgH="165028"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979488"/>
                        <a:ext cx="936625"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38" name="Rectangle 10"/>
          <p:cNvSpPr>
            <a:spLocks noChangeArrowheads="1"/>
          </p:cNvSpPr>
          <p:nvPr/>
        </p:nvSpPr>
        <p:spPr bwMode="auto">
          <a:xfrm>
            <a:off x="0" y="350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76139" name="Picture 11"/>
          <p:cNvPicPr>
            <a:picLocks noGrp="1" noChangeAspect="1" noChangeArrowheads="1"/>
          </p:cNvPicPr>
          <p:nvPr>
            <p:ph/>
          </p:nvPr>
        </p:nvPicPr>
        <p:blipFill>
          <a:blip r:embed="rId9">
            <a:extLst>
              <a:ext uri="{28A0092B-C50C-407E-A947-70E740481C1C}">
                <a14:useLocalDpi xmlns:a14="http://schemas.microsoft.com/office/drawing/2010/main" val="0"/>
              </a:ext>
            </a:extLst>
          </a:blip>
          <a:srcRect/>
          <a:stretch>
            <a:fillRect/>
          </a:stretch>
        </p:blipFill>
        <p:spPr>
          <a:xfrm>
            <a:off x="323850" y="1385888"/>
            <a:ext cx="3024188" cy="247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6140" name="Rectangle 12"/>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41" name="Object 13"/>
          <p:cNvGraphicFramePr>
            <a:graphicFrameLocks noChangeAspect="1"/>
          </p:cNvGraphicFramePr>
          <p:nvPr/>
        </p:nvGraphicFramePr>
        <p:xfrm>
          <a:off x="3276600" y="1989138"/>
          <a:ext cx="4103688" cy="1597025"/>
        </p:xfrm>
        <a:graphic>
          <a:graphicData uri="http://schemas.openxmlformats.org/presentationml/2006/ole">
            <mc:AlternateContent xmlns:mc="http://schemas.openxmlformats.org/markup-compatibility/2006">
              <mc:Choice xmlns:v="urn:schemas-microsoft-com:vml" Requires="v">
                <p:oleObj spid="_x0000_s176179" name="Equation" r:id="rId10" imgW="1892300" imgH="736600" progId="Equation.3">
                  <p:embed/>
                </p:oleObj>
              </mc:Choice>
              <mc:Fallback>
                <p:oleObj name="Equation" r:id="rId10" imgW="1892300" imgH="7366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1989138"/>
                        <a:ext cx="4103688" cy="159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42" name="Text Box 14"/>
          <p:cNvSpPr txBox="1">
            <a:spLocks noChangeArrowheads="1"/>
          </p:cNvSpPr>
          <p:nvPr/>
        </p:nvSpPr>
        <p:spPr bwMode="auto">
          <a:xfrm>
            <a:off x="827088" y="3716338"/>
            <a:ext cx="8066087"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solidFill>
                  <a:schemeClr val="tx2"/>
                </a:solidFill>
                <a:cs typeface="B Nazanin" panose="00000400000000000000" pitchFamily="2" charset="-78"/>
              </a:rPr>
              <a:t>قضیه9-6</a:t>
            </a:r>
            <a:r>
              <a:rPr lang="fa-IR" altLang="en-US" sz="2400">
                <a:cs typeface="B Nazanin" panose="00000400000000000000" pitchFamily="2" charset="-78"/>
              </a:rPr>
              <a:t> اگر</a:t>
            </a:r>
            <a:r>
              <a:rPr lang="en-US" altLang="en-US" sz="2400">
                <a:cs typeface="B Nazanin" panose="00000400000000000000" pitchFamily="2" charset="-78"/>
              </a:rPr>
              <a:t>A</a:t>
            </a:r>
            <a:r>
              <a:rPr lang="fa-IR" altLang="en-US" sz="2400">
                <a:cs typeface="B Nazanin" panose="00000400000000000000" pitchFamily="2" charset="-78"/>
              </a:rPr>
              <a:t> ،</a:t>
            </a:r>
            <a:r>
              <a:rPr lang="en-US" altLang="en-US" sz="2400">
                <a:cs typeface="B Nazanin" panose="00000400000000000000" pitchFamily="2" charset="-78"/>
              </a:rPr>
              <a:t> B</a:t>
            </a:r>
            <a:r>
              <a:rPr lang="fa-IR" altLang="en-US" sz="2400">
                <a:cs typeface="B Nazanin" panose="00000400000000000000" pitchFamily="2" charset="-78"/>
              </a:rPr>
              <a:t>دو پيشامد دلخواه در </a:t>
            </a:r>
            <a:r>
              <a:rPr lang="en-US" altLang="en-US" sz="2400">
                <a:cs typeface="B Nazanin" panose="00000400000000000000" pitchFamily="2" charset="-78"/>
              </a:rPr>
              <a:t>S</a:t>
            </a:r>
            <a:r>
              <a:rPr lang="fa-IR" altLang="en-US" sz="2400">
                <a:cs typeface="B Nazanin" panose="00000400000000000000" pitchFamily="2" charset="-78"/>
              </a:rPr>
              <a:t> باشند آنگاه</a:t>
            </a:r>
          </a:p>
          <a:p>
            <a:pPr>
              <a:spcBef>
                <a:spcPct val="50000"/>
              </a:spcBef>
            </a:pPr>
            <a:r>
              <a:rPr lang="fa-IR" altLang="en-US" sz="2400">
                <a:cs typeface="B Nazanin" panose="00000400000000000000" pitchFamily="2" charset="-78"/>
              </a:rPr>
              <a:t>برهان: پيشامد           را مي توان به دو پيشامد مجزاي            و </a:t>
            </a:r>
            <a:r>
              <a:rPr lang="en-US" altLang="en-US" sz="2400">
                <a:cs typeface="B Nazanin" panose="00000400000000000000" pitchFamily="2" charset="-78"/>
              </a:rPr>
              <a:t>B</a:t>
            </a:r>
            <a:r>
              <a:rPr lang="fa-IR" altLang="en-US" sz="2400">
                <a:cs typeface="B Nazanin" panose="00000400000000000000" pitchFamily="2" charset="-78"/>
              </a:rPr>
              <a:t> تجزيه كرد</a:t>
            </a:r>
            <a:r>
              <a:rPr lang="en-US" altLang="en-US" sz="2400">
                <a:cs typeface="B Nazanin" panose="00000400000000000000" pitchFamily="2" charset="-78"/>
              </a:rPr>
              <a:t>.</a:t>
            </a: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176143" name="Rectangle 15"/>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44" name="Object 16"/>
          <p:cNvGraphicFramePr>
            <a:graphicFrameLocks noChangeAspect="1"/>
          </p:cNvGraphicFramePr>
          <p:nvPr/>
        </p:nvGraphicFramePr>
        <p:xfrm>
          <a:off x="179388" y="3789363"/>
          <a:ext cx="3384550" cy="503237"/>
        </p:xfrm>
        <a:graphic>
          <a:graphicData uri="http://schemas.openxmlformats.org/presentationml/2006/ole">
            <mc:AlternateContent xmlns:mc="http://schemas.openxmlformats.org/markup-compatibility/2006">
              <mc:Choice xmlns:v="urn:schemas-microsoft-com:vml" Requires="v">
                <p:oleObj spid="_x0000_s176180" name="Equation" r:id="rId12" imgW="2044700" imgH="190500" progId="Equation.3">
                  <p:embed/>
                </p:oleObj>
              </mc:Choice>
              <mc:Fallback>
                <p:oleObj name="Equation" r:id="rId12" imgW="2044700" imgH="190500"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3789363"/>
                        <a:ext cx="338455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4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46" name="Object 18"/>
          <p:cNvGraphicFramePr>
            <a:graphicFrameLocks noChangeAspect="1"/>
          </p:cNvGraphicFramePr>
          <p:nvPr/>
        </p:nvGraphicFramePr>
        <p:xfrm>
          <a:off x="6659563" y="4221163"/>
          <a:ext cx="792162" cy="377825"/>
        </p:xfrm>
        <a:graphic>
          <a:graphicData uri="http://schemas.openxmlformats.org/presentationml/2006/ole">
            <mc:AlternateContent xmlns:mc="http://schemas.openxmlformats.org/markup-compatibility/2006">
              <mc:Choice xmlns:v="urn:schemas-microsoft-com:vml" Requires="v">
                <p:oleObj spid="_x0000_s176181" name="Equation" r:id="rId14" imgW="418918" imgH="165028" progId="Equation.3">
                  <p:embed/>
                </p:oleObj>
              </mc:Choice>
              <mc:Fallback>
                <p:oleObj name="Equation" r:id="rId14" imgW="418918" imgH="165028"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59563" y="4221163"/>
                        <a:ext cx="7921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47" name="Rectangle 19"/>
          <p:cNvSpPr>
            <a:spLocks noChangeArrowheads="1"/>
          </p:cNvSpPr>
          <p:nvPr/>
        </p:nvSpPr>
        <p:spPr bwMode="auto">
          <a:xfrm>
            <a:off x="0" y="16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614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49" name="Object 21"/>
          <p:cNvGraphicFramePr>
            <a:graphicFrameLocks noChangeAspect="1"/>
          </p:cNvGraphicFramePr>
          <p:nvPr/>
        </p:nvGraphicFramePr>
        <p:xfrm>
          <a:off x="2843213" y="4149725"/>
          <a:ext cx="981075" cy="420688"/>
        </p:xfrm>
        <a:graphic>
          <a:graphicData uri="http://schemas.openxmlformats.org/presentationml/2006/ole">
            <mc:AlternateContent xmlns:mc="http://schemas.openxmlformats.org/markup-compatibility/2006">
              <mc:Choice xmlns:v="urn:schemas-microsoft-com:vml" Requires="v">
                <p:oleObj spid="_x0000_s176182" name="Equation" r:id="rId16" imgW="457200" imgH="190440" progId="Equation.3">
                  <p:embed/>
                </p:oleObj>
              </mc:Choice>
              <mc:Fallback>
                <p:oleObj name="Equation" r:id="rId16" imgW="457200" imgH="190440" progId="Equation.3">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3213" y="4149725"/>
                        <a:ext cx="98107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50" name="Rectangle 22"/>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6151" name="Rectangle 23"/>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52" name="Object 24"/>
          <p:cNvGraphicFramePr>
            <a:graphicFrameLocks noChangeAspect="1"/>
          </p:cNvGraphicFramePr>
          <p:nvPr/>
        </p:nvGraphicFramePr>
        <p:xfrm>
          <a:off x="250825" y="4868863"/>
          <a:ext cx="4176713" cy="1069975"/>
        </p:xfrm>
        <a:graphic>
          <a:graphicData uri="http://schemas.openxmlformats.org/presentationml/2006/ole">
            <mc:AlternateContent xmlns:mc="http://schemas.openxmlformats.org/markup-compatibility/2006">
              <mc:Choice xmlns:v="urn:schemas-microsoft-com:vml" Requires="v">
                <p:oleObj spid="_x0000_s176183" name="Equation" r:id="rId18" imgW="1892300" imgH="482600" progId="Equation.3">
                  <p:embed/>
                </p:oleObj>
              </mc:Choice>
              <mc:Fallback>
                <p:oleObj name="Equation" r:id="rId18" imgW="1892300" imgH="482600" progId="Equation.3">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825" y="4868863"/>
                        <a:ext cx="4176713"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53" name="Rectangle 25"/>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6154" name="Object 26"/>
          <p:cNvGraphicFramePr>
            <a:graphicFrameLocks noChangeAspect="1"/>
          </p:cNvGraphicFramePr>
          <p:nvPr/>
        </p:nvGraphicFramePr>
        <p:xfrm>
          <a:off x="5076825" y="5013325"/>
          <a:ext cx="3816350" cy="504825"/>
        </p:xfrm>
        <a:graphic>
          <a:graphicData uri="http://schemas.openxmlformats.org/presentationml/2006/ole">
            <mc:AlternateContent xmlns:mc="http://schemas.openxmlformats.org/markup-compatibility/2006">
              <mc:Choice xmlns:v="urn:schemas-microsoft-com:vml" Requires="v">
                <p:oleObj spid="_x0000_s176184" name="Equation" r:id="rId20" imgW="2019300" imgH="190500" progId="Equation.3">
                  <p:embed/>
                </p:oleObj>
              </mc:Choice>
              <mc:Fallback>
                <p:oleObj name="Equation" r:id="rId20" imgW="2019300" imgH="190500" progId="Equation.3">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76825" y="5013325"/>
                        <a:ext cx="38163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6155" name="Line 27"/>
          <p:cNvSpPr>
            <a:spLocks noChangeShapeType="1"/>
          </p:cNvSpPr>
          <p:nvPr/>
        </p:nvSpPr>
        <p:spPr bwMode="auto">
          <a:xfrm>
            <a:off x="3492500" y="5300663"/>
            <a:ext cx="151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6" name="Text Box 28"/>
          <p:cNvSpPr txBox="1">
            <a:spLocks noChangeArrowheads="1"/>
          </p:cNvSpPr>
          <p:nvPr/>
        </p:nvSpPr>
        <p:spPr bwMode="auto">
          <a:xfrm>
            <a:off x="3348038" y="49418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b="1">
                <a:cs typeface="B Nazanin" panose="00000400000000000000" pitchFamily="2" charset="-78"/>
              </a:rPr>
              <a:t>طبق قضیه 9-5</a:t>
            </a:r>
            <a:endParaRPr lang="en-US" altLang="en-US" b="1">
              <a:cs typeface="B Nazanin" panose="00000400000000000000" pitchFamily="2" charset="-78"/>
            </a:endParaRPr>
          </a:p>
        </p:txBody>
      </p:sp>
      <p:sp>
        <p:nvSpPr>
          <p:cNvPr id="176157" name="Line 29"/>
          <p:cNvSpPr>
            <a:spLocks noChangeShapeType="1"/>
          </p:cNvSpPr>
          <p:nvPr/>
        </p:nvSpPr>
        <p:spPr bwMode="auto">
          <a:xfrm flipH="1">
            <a:off x="395288" y="3644900"/>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468313" y="404813"/>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قضیه9-8</a:t>
            </a:r>
            <a:r>
              <a:rPr lang="fa-IR" altLang="en-US" sz="2400">
                <a:cs typeface="B Nazanin" panose="00000400000000000000" pitchFamily="2" charset="-78"/>
              </a:rPr>
              <a:t>  اگر </a:t>
            </a:r>
            <a:r>
              <a:rPr lang="en-US" altLang="en-US" sz="2400">
                <a:cs typeface="B Nazanin" panose="00000400000000000000" pitchFamily="2" charset="-78"/>
              </a:rPr>
              <a:t>A</a:t>
            </a:r>
            <a:r>
              <a:rPr lang="fa-IR" altLang="en-US" sz="2400">
                <a:cs typeface="B Nazanin" panose="00000400000000000000" pitchFamily="2" charset="-78"/>
              </a:rPr>
              <a:t> ، </a:t>
            </a:r>
            <a:r>
              <a:rPr lang="en-US" altLang="en-US" sz="2400">
                <a:cs typeface="B Nazanin" panose="00000400000000000000" pitchFamily="2" charset="-78"/>
              </a:rPr>
              <a:t>B</a:t>
            </a:r>
            <a:r>
              <a:rPr lang="fa-IR" altLang="en-US" sz="2400">
                <a:cs typeface="B Nazanin" panose="00000400000000000000" pitchFamily="2" charset="-78"/>
              </a:rPr>
              <a:t> و</a:t>
            </a:r>
            <a:r>
              <a:rPr lang="en-US" altLang="en-US" sz="2400">
                <a:cs typeface="B Nazanin" panose="00000400000000000000" pitchFamily="2" charset="-78"/>
              </a:rPr>
              <a:t>C</a:t>
            </a:r>
            <a:r>
              <a:rPr lang="fa-IR" altLang="en-US" sz="2400">
                <a:cs typeface="B Nazanin" panose="00000400000000000000" pitchFamily="2" charset="-78"/>
              </a:rPr>
              <a:t> پيشامدهاي دلخواه در</a:t>
            </a:r>
            <a:r>
              <a:rPr lang="en-US" altLang="en-US" sz="2400">
                <a:cs typeface="B Nazanin" panose="00000400000000000000" pitchFamily="2" charset="-78"/>
              </a:rPr>
              <a:t> S </a:t>
            </a:r>
            <a:r>
              <a:rPr lang="fa-IR" altLang="en-US" sz="2400">
                <a:cs typeface="B Nazanin" panose="00000400000000000000" pitchFamily="2" charset="-78"/>
              </a:rPr>
              <a:t> باشند آنگاه:</a:t>
            </a:r>
            <a:endParaRPr lang="en-US" altLang="en-US" sz="2400">
              <a:cs typeface="B Nazanin" panose="00000400000000000000" pitchFamily="2" charset="-78"/>
            </a:endParaRPr>
          </a:p>
        </p:txBody>
      </p:sp>
      <p:sp>
        <p:nvSpPr>
          <p:cNvPr id="17715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56" name="Rectangle 4"/>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7157" name="Object 5"/>
          <p:cNvGraphicFramePr>
            <a:graphicFrameLocks noChangeAspect="1"/>
          </p:cNvGraphicFramePr>
          <p:nvPr/>
        </p:nvGraphicFramePr>
        <p:xfrm>
          <a:off x="792163" y="833438"/>
          <a:ext cx="7704137" cy="1155700"/>
        </p:xfrm>
        <a:graphic>
          <a:graphicData uri="http://schemas.openxmlformats.org/presentationml/2006/ole">
            <mc:AlternateContent xmlns:mc="http://schemas.openxmlformats.org/markup-compatibility/2006">
              <mc:Choice xmlns:v="urn:schemas-microsoft-com:vml" Requires="v">
                <p:oleObj spid="_x0000_s177184" name="Equation" r:id="rId3" imgW="3682800" imgH="431640" progId="Equation.3">
                  <p:embed/>
                </p:oleObj>
              </mc:Choice>
              <mc:Fallback>
                <p:oleObj name="Equation" r:id="rId3" imgW="3682800" imgH="431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833438"/>
                        <a:ext cx="7704137"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58" name="Rectangle 6"/>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59" name="WordArt 7"/>
          <p:cNvSpPr>
            <a:spLocks noChangeArrowheads="1" noChangeShapeType="1" noTextEdit="1"/>
          </p:cNvSpPr>
          <p:nvPr/>
        </p:nvSpPr>
        <p:spPr bwMode="auto">
          <a:xfrm>
            <a:off x="5795963" y="1989138"/>
            <a:ext cx="2886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10- احتمال شرطی</a:t>
            </a:r>
            <a:endParaRPr lang="en-US" sz="3600" kern="10">
              <a:ln w="9525">
                <a:solidFill>
                  <a:schemeClr val="tx2"/>
                </a:solidFill>
                <a:round/>
                <a:headEnd/>
                <a:tailEnd/>
              </a:ln>
              <a:solidFill>
                <a:schemeClr val="tx2"/>
              </a:solidFill>
              <a:cs typeface="B Titr" panose="00000700000000000000" pitchFamily="2" charset="-78"/>
            </a:endParaRPr>
          </a:p>
        </p:txBody>
      </p:sp>
      <p:sp>
        <p:nvSpPr>
          <p:cNvPr id="177160" name="Text Box 8"/>
          <p:cNvSpPr txBox="1">
            <a:spLocks noChangeArrowheads="1"/>
          </p:cNvSpPr>
          <p:nvPr/>
        </p:nvSpPr>
        <p:spPr bwMode="auto">
          <a:xfrm>
            <a:off x="755650" y="2708275"/>
            <a:ext cx="80645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cs typeface="B Nazanin" panose="00000400000000000000" pitchFamily="2" charset="-78"/>
              </a:rPr>
              <a:t>احتمال شرطي پيشامد </a:t>
            </a:r>
            <a:r>
              <a:rPr lang="en-US" altLang="en-US" sz="2400">
                <a:cs typeface="B Nazanin" panose="00000400000000000000" pitchFamily="2" charset="-78"/>
              </a:rPr>
              <a:t>A</a:t>
            </a:r>
            <a:r>
              <a:rPr lang="fa-IR" altLang="en-US" sz="2400">
                <a:cs typeface="B Nazanin" panose="00000400000000000000" pitchFamily="2" charset="-78"/>
              </a:rPr>
              <a:t> به شرط وقوع پيشامد </a:t>
            </a:r>
            <a:r>
              <a:rPr lang="en-US" altLang="en-US" sz="2400">
                <a:cs typeface="B Nazanin" panose="00000400000000000000" pitchFamily="2" charset="-78"/>
              </a:rPr>
              <a:t>B</a:t>
            </a:r>
            <a:r>
              <a:rPr lang="fa-IR" altLang="en-US" sz="2400">
                <a:cs typeface="B Nazanin" panose="00000400000000000000" pitchFamily="2" charset="-78"/>
              </a:rPr>
              <a:t> به صورت زير تعريف مي‌شود</a:t>
            </a:r>
            <a:endParaRPr lang="en-US" altLang="en-US" sz="2400">
              <a:cs typeface="B Nazanin" panose="00000400000000000000" pitchFamily="2" charset="-78"/>
            </a:endParaRPr>
          </a:p>
          <a:p>
            <a:pPr>
              <a:spcBef>
                <a:spcPct val="50000"/>
              </a:spcBef>
            </a:pPr>
            <a:endParaRPr lang="en-US" altLang="en-US" sz="2400">
              <a:cs typeface="B Nazanin" panose="00000400000000000000" pitchFamily="2" charset="-78"/>
            </a:endParaRPr>
          </a:p>
          <a:p>
            <a:pPr>
              <a:spcBef>
                <a:spcPct val="50000"/>
              </a:spcBef>
            </a:pPr>
            <a:endParaRPr lang="en-US" altLang="en-US" sz="2400">
              <a:cs typeface="B Nazanin" panose="00000400000000000000" pitchFamily="2" charset="-78"/>
            </a:endParaRPr>
          </a:p>
          <a:p>
            <a:pPr>
              <a:spcBef>
                <a:spcPct val="50000"/>
              </a:spcBef>
            </a:pPr>
            <a:r>
              <a:rPr lang="fa-IR" altLang="en-US" sz="2400" b="1">
                <a:solidFill>
                  <a:schemeClr val="tx2"/>
                </a:solidFill>
                <a:cs typeface="B Nazanin" panose="00000400000000000000" pitchFamily="2" charset="-78"/>
              </a:rPr>
              <a:t>نکته10-1 </a:t>
            </a:r>
            <a:r>
              <a:rPr lang="fa-IR" altLang="en-US" sz="2400">
                <a:cs typeface="B Nazanin" panose="00000400000000000000" pitchFamily="2" charset="-78"/>
              </a:rPr>
              <a:t> اگر </a:t>
            </a:r>
            <a:r>
              <a:rPr lang="en-US" altLang="en-US" sz="2400">
                <a:cs typeface="B Nazanin" panose="00000400000000000000" pitchFamily="2" charset="-78"/>
              </a:rPr>
              <a:t>           </a:t>
            </a:r>
            <a:r>
              <a:rPr lang="fa-IR" altLang="en-US" sz="2400">
                <a:cs typeface="B Nazanin" panose="00000400000000000000" pitchFamily="2" charset="-78"/>
              </a:rPr>
              <a:t> از </a:t>
            </a:r>
            <a:r>
              <a:rPr lang="en-US" altLang="en-US" sz="2400">
                <a:cs typeface="B Nazanin" panose="00000400000000000000" pitchFamily="2" charset="-78"/>
              </a:rPr>
              <a:t>                             </a:t>
            </a:r>
            <a:r>
              <a:rPr lang="fa-IR" altLang="en-US" sz="2400">
                <a:cs typeface="B Nazanin" panose="00000400000000000000" pitchFamily="2" charset="-78"/>
              </a:rPr>
              <a:t> نتيجه مي شود كه:</a:t>
            </a:r>
            <a:r>
              <a:rPr lang="fa-IR" altLang="en-US"/>
              <a:t> </a:t>
            </a: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177161"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7162" name="Object 10"/>
          <p:cNvGraphicFramePr>
            <a:graphicFrameLocks noChangeAspect="1"/>
          </p:cNvGraphicFramePr>
          <p:nvPr/>
        </p:nvGraphicFramePr>
        <p:xfrm>
          <a:off x="539750" y="3213100"/>
          <a:ext cx="4608513" cy="863600"/>
        </p:xfrm>
        <a:graphic>
          <a:graphicData uri="http://schemas.openxmlformats.org/presentationml/2006/ole">
            <mc:AlternateContent xmlns:mc="http://schemas.openxmlformats.org/markup-compatibility/2006">
              <mc:Choice xmlns:v="urn:schemas-microsoft-com:vml" Requires="v">
                <p:oleObj spid="_x0000_s177185" name="Equation" r:id="rId5" imgW="2806700" imgH="419100" progId="Equation.3">
                  <p:embed/>
                </p:oleObj>
              </mc:Choice>
              <mc:Fallback>
                <p:oleObj name="Equation" r:id="rId5" imgW="2806700" imgH="4191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213100"/>
                        <a:ext cx="4608513"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63" name="Rectangle 11"/>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6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7165" name="Object 13"/>
          <p:cNvGraphicFramePr>
            <a:graphicFrameLocks noChangeAspect="1"/>
          </p:cNvGraphicFramePr>
          <p:nvPr/>
        </p:nvGraphicFramePr>
        <p:xfrm>
          <a:off x="6372225" y="4292600"/>
          <a:ext cx="936625" cy="436563"/>
        </p:xfrm>
        <a:graphic>
          <a:graphicData uri="http://schemas.openxmlformats.org/presentationml/2006/ole">
            <mc:AlternateContent xmlns:mc="http://schemas.openxmlformats.org/markup-compatibility/2006">
              <mc:Choice xmlns:v="urn:schemas-microsoft-com:vml" Requires="v">
                <p:oleObj spid="_x0000_s177186" name="Equation" r:id="rId7" imgW="571252" imgH="215806" progId="Equation.3">
                  <p:embed/>
                </p:oleObj>
              </mc:Choice>
              <mc:Fallback>
                <p:oleObj name="Equation" r:id="rId7" imgW="571252" imgH="215806"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4292600"/>
                        <a:ext cx="936625"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66" name="Rectangle 14"/>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67" name="Rectangle 1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7168" name="Object 16"/>
          <p:cNvGraphicFramePr>
            <a:graphicFrameLocks noChangeAspect="1"/>
          </p:cNvGraphicFramePr>
          <p:nvPr/>
        </p:nvGraphicFramePr>
        <p:xfrm>
          <a:off x="3635375" y="4175125"/>
          <a:ext cx="2376488" cy="838200"/>
        </p:xfrm>
        <a:graphic>
          <a:graphicData uri="http://schemas.openxmlformats.org/presentationml/2006/ole">
            <mc:AlternateContent xmlns:mc="http://schemas.openxmlformats.org/markup-compatibility/2006">
              <mc:Choice xmlns:v="urn:schemas-microsoft-com:vml" Requires="v">
                <p:oleObj spid="_x0000_s177187" name="Equation" r:id="rId9" imgW="1320227" imgH="418918" progId="Equation.3">
                  <p:embed/>
                </p:oleObj>
              </mc:Choice>
              <mc:Fallback>
                <p:oleObj name="Equation" r:id="rId9" imgW="1320227" imgH="418918"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4175125"/>
                        <a:ext cx="23764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69" name="Rectangle 17"/>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70" name="Rectangle 18"/>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7171" name="Object 19"/>
          <p:cNvGraphicFramePr>
            <a:graphicFrameLocks noChangeAspect="1"/>
          </p:cNvGraphicFramePr>
          <p:nvPr/>
        </p:nvGraphicFramePr>
        <p:xfrm>
          <a:off x="755650" y="5116513"/>
          <a:ext cx="7632700" cy="617537"/>
        </p:xfrm>
        <a:graphic>
          <a:graphicData uri="http://schemas.openxmlformats.org/presentationml/2006/ole">
            <mc:AlternateContent xmlns:mc="http://schemas.openxmlformats.org/markup-compatibility/2006">
              <mc:Choice xmlns:v="urn:schemas-microsoft-com:vml" Requires="v">
                <p:oleObj spid="_x0000_s177188" name="Equation" r:id="rId11" imgW="2349500" imgH="190500" progId="Equation.3">
                  <p:embed/>
                </p:oleObj>
              </mc:Choice>
              <mc:Fallback>
                <p:oleObj name="Equation" r:id="rId11" imgW="2349500" imgH="19050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116513"/>
                        <a:ext cx="763270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172" name="Rectangle 20"/>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7173" name="Line 21"/>
          <p:cNvSpPr>
            <a:spLocks noChangeShapeType="1"/>
          </p:cNvSpPr>
          <p:nvPr/>
        </p:nvSpPr>
        <p:spPr bwMode="auto">
          <a:xfrm>
            <a:off x="684213" y="1916113"/>
            <a:ext cx="8064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539750" y="404813"/>
            <a:ext cx="80645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solidFill>
                  <a:schemeClr val="tx2"/>
                </a:solidFill>
                <a:cs typeface="B Nazanin" panose="00000400000000000000" pitchFamily="2" charset="-78"/>
              </a:rPr>
              <a:t>نکته 10-2</a:t>
            </a:r>
            <a:r>
              <a:rPr lang="fa-IR" altLang="en-US" sz="2400">
                <a:solidFill>
                  <a:srgbClr val="000000"/>
                </a:solidFill>
                <a:latin typeface="Times New Roman" panose="02020603050405020304" pitchFamily="18" charset="0"/>
                <a:ea typeface="Times New Roman" panose="02020603050405020304" pitchFamily="18" charset="0"/>
                <a:cs typeface="B Badr" panose="00000400000000000000" pitchFamily="2" charset="-78"/>
              </a:rPr>
              <a:t>اگر                باشد نتيجه مي شود كه                           در اين صورت            .          تعريف نشده است.</a:t>
            </a:r>
            <a:r>
              <a:rPr lang="fa-IR" altLang="en-US" sz="2400">
                <a:solidFill>
                  <a:schemeClr val="tx2"/>
                </a:solidFill>
                <a:cs typeface="B Nazanin" panose="00000400000000000000" pitchFamily="2" charset="-78"/>
              </a:rPr>
              <a:t> </a:t>
            </a:r>
          </a:p>
          <a:p>
            <a:pPr>
              <a:spcBef>
                <a:spcPct val="50000"/>
              </a:spcBef>
            </a:pPr>
            <a:r>
              <a:rPr lang="fa-IR" altLang="en-US" sz="2400" b="1">
                <a:solidFill>
                  <a:schemeClr val="tx2"/>
                </a:solidFill>
                <a:cs typeface="B Nazanin" panose="00000400000000000000" pitchFamily="2" charset="-78"/>
              </a:rPr>
              <a:t>نکته 10-3</a:t>
            </a:r>
            <a:r>
              <a:rPr lang="fa-IR" altLang="en-US" sz="2400" b="1">
                <a:cs typeface="B Nazanin" panose="00000400000000000000" pitchFamily="2" charset="-78"/>
              </a:rPr>
              <a:t> </a:t>
            </a:r>
            <a:r>
              <a:rPr lang="fa-IR" altLang="en-US" sz="2400">
                <a:cs typeface="B Nazanin" panose="00000400000000000000" pitchFamily="2" charset="-78"/>
              </a:rPr>
              <a:t> اگر پيشامدهاي </a:t>
            </a:r>
            <a:r>
              <a:rPr lang="en-US" altLang="en-US" sz="2400">
                <a:cs typeface="B Nazanin" panose="00000400000000000000" pitchFamily="2" charset="-78"/>
              </a:rPr>
              <a:t>A</a:t>
            </a:r>
            <a:r>
              <a:rPr lang="en-US" altLang="en-US" sz="2400" baseline="-25000">
                <a:cs typeface="B Nazanin" panose="00000400000000000000" pitchFamily="2" charset="-78"/>
              </a:rPr>
              <a:t>1</a:t>
            </a:r>
            <a:r>
              <a:rPr lang="fa-IR" altLang="en-US" sz="2400">
                <a:cs typeface="B Nazanin" panose="00000400000000000000" pitchFamily="2" charset="-78"/>
              </a:rPr>
              <a:t> ، </a:t>
            </a:r>
            <a:r>
              <a:rPr lang="en-US" altLang="en-US" sz="2400">
                <a:cs typeface="B Nazanin" panose="00000400000000000000" pitchFamily="2" charset="-78"/>
              </a:rPr>
              <a:t>A</a:t>
            </a:r>
            <a:r>
              <a:rPr lang="en-US" altLang="en-US" sz="2400" baseline="-25000">
                <a:cs typeface="B Nazanin" panose="00000400000000000000" pitchFamily="2" charset="-78"/>
              </a:rPr>
              <a:t>2</a:t>
            </a:r>
            <a:r>
              <a:rPr lang="fa-IR" altLang="en-US" sz="2400">
                <a:cs typeface="B Nazanin" panose="00000400000000000000" pitchFamily="2" charset="-78"/>
              </a:rPr>
              <a:t>، ... ، </a:t>
            </a:r>
            <a:r>
              <a:rPr lang="en-US" altLang="en-US" sz="2400">
                <a:cs typeface="B Nazanin" panose="00000400000000000000" pitchFamily="2" charset="-78"/>
              </a:rPr>
              <a:t>A</a:t>
            </a:r>
            <a:r>
              <a:rPr lang="en-US" altLang="en-US" sz="2400" baseline="-25000">
                <a:cs typeface="B Nazanin" panose="00000400000000000000" pitchFamily="2" charset="-78"/>
              </a:rPr>
              <a:t>k</a:t>
            </a:r>
            <a:r>
              <a:rPr lang="fa-IR" altLang="en-US" sz="2400">
                <a:cs typeface="B Nazanin" panose="00000400000000000000" pitchFamily="2" charset="-78"/>
              </a:rPr>
              <a:t> دوبه دو مجزا باشند. احتمال شرطي  </a:t>
            </a:r>
            <a:r>
              <a:rPr lang="en-US" altLang="en-US" sz="2400">
                <a:cs typeface="B Nazanin" panose="00000400000000000000" pitchFamily="2" charset="-78"/>
              </a:rPr>
              <a:t>.             </a:t>
            </a:r>
            <a:r>
              <a:rPr lang="fa-IR" altLang="en-US" sz="2400">
                <a:cs typeface="B Nazanin" panose="00000400000000000000" pitchFamily="2" charset="-78"/>
              </a:rPr>
              <a:t>به شرط </a:t>
            </a:r>
            <a:r>
              <a:rPr lang="en-US" altLang="en-US" sz="2400">
                <a:cs typeface="B Nazanin" panose="00000400000000000000" pitchFamily="2" charset="-78"/>
              </a:rPr>
              <a:t>B</a:t>
            </a:r>
            <a:r>
              <a:rPr lang="fa-IR" altLang="en-US" sz="2400">
                <a:cs typeface="B Nazanin" panose="00000400000000000000" pitchFamily="2" charset="-78"/>
              </a:rPr>
              <a:t> برابر با:</a:t>
            </a:r>
            <a:r>
              <a:rPr lang="fa-IR" altLang="en-US" sz="2400">
                <a:solidFill>
                  <a:schemeClr val="tx2"/>
                </a:solidFill>
                <a:cs typeface="B Nazanin" panose="00000400000000000000" pitchFamily="2" charset="-78"/>
              </a:rPr>
              <a:t> </a:t>
            </a:r>
            <a:endParaRPr lang="en-US" altLang="en-US" sz="2400">
              <a:solidFill>
                <a:schemeClr val="tx2"/>
              </a:solidFill>
              <a:cs typeface="B Nazanin" panose="00000400000000000000" pitchFamily="2" charset="-78"/>
            </a:endParaRPr>
          </a:p>
        </p:txBody>
      </p:sp>
      <p:sp>
        <p:nvSpPr>
          <p:cNvPr id="178179" name="Rectangle 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80" name="Object 4"/>
          <p:cNvGraphicFramePr>
            <a:graphicFrameLocks noChangeAspect="1"/>
          </p:cNvGraphicFramePr>
          <p:nvPr/>
        </p:nvGraphicFramePr>
        <p:xfrm>
          <a:off x="6156325" y="333375"/>
          <a:ext cx="1008063" cy="428625"/>
        </p:xfrm>
        <a:graphic>
          <a:graphicData uri="http://schemas.openxmlformats.org/presentationml/2006/ole">
            <mc:AlternateContent xmlns:mc="http://schemas.openxmlformats.org/markup-compatibility/2006">
              <mc:Choice xmlns:v="urn:schemas-microsoft-com:vml" Requires="v">
                <p:oleObj spid="_x0000_s178219" name="Equation" r:id="rId3" imgW="571252" imgH="215806" progId="Equation.3">
                  <p:embed/>
                </p:oleObj>
              </mc:Choice>
              <mc:Fallback>
                <p:oleObj name="Equation" r:id="rId3" imgW="571252"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33375"/>
                        <a:ext cx="100806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82" name="Object 6"/>
          <p:cNvGraphicFramePr>
            <a:graphicFrameLocks noChangeAspect="1"/>
          </p:cNvGraphicFramePr>
          <p:nvPr/>
        </p:nvGraphicFramePr>
        <p:xfrm>
          <a:off x="2195513" y="328613"/>
          <a:ext cx="1871662" cy="436562"/>
        </p:xfrm>
        <a:graphic>
          <a:graphicData uri="http://schemas.openxmlformats.org/presentationml/2006/ole">
            <mc:AlternateContent xmlns:mc="http://schemas.openxmlformats.org/markup-compatibility/2006">
              <mc:Choice xmlns:v="urn:schemas-microsoft-com:vml" Requires="v">
                <p:oleObj spid="_x0000_s178220" name="Equation" r:id="rId5" imgW="850531" imgH="215806" progId="Equation.3">
                  <p:embed/>
                </p:oleObj>
              </mc:Choice>
              <mc:Fallback>
                <p:oleObj name="Equation" r:id="rId5" imgW="850531"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28613"/>
                        <a:ext cx="1871662"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3" name="Rectangle 7"/>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85" name="Object 9"/>
          <p:cNvGraphicFramePr>
            <a:graphicFrameLocks noChangeAspect="1"/>
          </p:cNvGraphicFramePr>
          <p:nvPr/>
        </p:nvGraphicFramePr>
        <p:xfrm>
          <a:off x="7740650" y="765175"/>
          <a:ext cx="863600" cy="484188"/>
        </p:xfrm>
        <a:graphic>
          <a:graphicData uri="http://schemas.openxmlformats.org/presentationml/2006/ole">
            <mc:AlternateContent xmlns:mc="http://schemas.openxmlformats.org/markup-compatibility/2006">
              <mc:Choice xmlns:v="urn:schemas-microsoft-com:vml" Requires="v">
                <p:oleObj spid="_x0000_s178221" name="Equation" r:id="rId7" imgW="457002" imgH="253890" progId="Equation.3">
                  <p:embed/>
                </p:oleObj>
              </mc:Choice>
              <mc:Fallback>
                <p:oleObj name="Equation" r:id="rId7" imgW="457002" imgH="25389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765175"/>
                        <a:ext cx="8636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6" name="Rectangle 10"/>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8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88" name="Object 12"/>
          <p:cNvGraphicFramePr>
            <a:graphicFrameLocks noChangeAspect="1"/>
          </p:cNvGraphicFramePr>
          <p:nvPr/>
        </p:nvGraphicFramePr>
        <p:xfrm>
          <a:off x="7667625" y="1628775"/>
          <a:ext cx="706438" cy="649288"/>
        </p:xfrm>
        <a:graphic>
          <a:graphicData uri="http://schemas.openxmlformats.org/presentationml/2006/ole">
            <mc:AlternateContent xmlns:mc="http://schemas.openxmlformats.org/markup-compatibility/2006">
              <mc:Choice xmlns:v="urn:schemas-microsoft-com:vml" Requires="v">
                <p:oleObj spid="_x0000_s178222" name="Equation" r:id="rId9" imgW="380835" imgH="431613" progId="Equation.3">
                  <p:embed/>
                </p:oleObj>
              </mc:Choice>
              <mc:Fallback>
                <p:oleObj name="Equation" r:id="rId9" imgW="380835" imgH="431613"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25" y="1628775"/>
                        <a:ext cx="706438"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9" name="Rectangle 13"/>
          <p:cNvSpPr>
            <a:spLocks noChangeArrowheads="1"/>
          </p:cNvSpPr>
          <p:nvPr/>
        </p:nvSpPr>
        <p:spPr bwMode="auto">
          <a:xfrm>
            <a:off x="0" y="35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90" name="Rectangle 14"/>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91" name="Object 15"/>
          <p:cNvGraphicFramePr>
            <a:graphicFrameLocks noChangeAspect="1"/>
          </p:cNvGraphicFramePr>
          <p:nvPr/>
        </p:nvGraphicFramePr>
        <p:xfrm>
          <a:off x="395288" y="1773238"/>
          <a:ext cx="5329237" cy="1389062"/>
        </p:xfrm>
        <a:graphic>
          <a:graphicData uri="http://schemas.openxmlformats.org/presentationml/2006/ole">
            <mc:AlternateContent xmlns:mc="http://schemas.openxmlformats.org/markup-compatibility/2006">
              <mc:Choice xmlns:v="urn:schemas-microsoft-com:vml" Requires="v">
                <p:oleObj spid="_x0000_s178223" name="Equation" r:id="rId11" imgW="2895600" imgH="685800" progId="Equation.3">
                  <p:embed/>
                </p:oleObj>
              </mc:Choice>
              <mc:Fallback>
                <p:oleObj name="Equation" r:id="rId11" imgW="2895600" imgH="6858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288" y="1773238"/>
                        <a:ext cx="5329237" cy="1389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92" name="Rectangle 16"/>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93" name="WordArt 17"/>
          <p:cNvSpPr>
            <a:spLocks noChangeArrowheads="1" noChangeShapeType="1" noTextEdit="1"/>
          </p:cNvSpPr>
          <p:nvPr/>
        </p:nvSpPr>
        <p:spPr bwMode="auto">
          <a:xfrm>
            <a:off x="5219700" y="3068638"/>
            <a:ext cx="3476625" cy="6651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11- دو پيشامد مستقل</a:t>
            </a:r>
            <a:endParaRPr lang="en-US" sz="3600" kern="10">
              <a:ln w="9525">
                <a:solidFill>
                  <a:schemeClr val="tx2"/>
                </a:solidFill>
                <a:round/>
                <a:headEnd/>
                <a:tailEnd/>
              </a:ln>
              <a:solidFill>
                <a:schemeClr val="tx2"/>
              </a:solidFill>
              <a:cs typeface="B Titr" panose="00000700000000000000" pitchFamily="2" charset="-78"/>
            </a:endParaRPr>
          </a:p>
        </p:txBody>
      </p:sp>
      <p:sp>
        <p:nvSpPr>
          <p:cNvPr id="178194" name="Text Box 18"/>
          <p:cNvSpPr txBox="1">
            <a:spLocks noChangeArrowheads="1"/>
          </p:cNvSpPr>
          <p:nvPr/>
        </p:nvSpPr>
        <p:spPr bwMode="auto">
          <a:xfrm>
            <a:off x="468313" y="3933825"/>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cs typeface="B Nazanin" panose="00000400000000000000" pitchFamily="2" charset="-78"/>
              </a:rPr>
              <a:t>دو پيشامد </a:t>
            </a:r>
            <a:r>
              <a:rPr lang="en-US" altLang="en-US" sz="2400">
                <a:cs typeface="B Nazanin" panose="00000400000000000000" pitchFamily="2" charset="-78"/>
              </a:rPr>
              <a:t> A</a:t>
            </a:r>
            <a:r>
              <a:rPr lang="fa-IR" altLang="en-US" sz="2400">
                <a:cs typeface="B Nazanin" panose="00000400000000000000" pitchFamily="2" charset="-78"/>
              </a:rPr>
              <a:t>و </a:t>
            </a:r>
            <a:r>
              <a:rPr lang="en-US" altLang="en-US" sz="2400">
                <a:cs typeface="B Nazanin" panose="00000400000000000000" pitchFamily="2" charset="-78"/>
              </a:rPr>
              <a:t>B</a:t>
            </a:r>
            <a:r>
              <a:rPr lang="fa-IR" altLang="en-US" sz="2400">
                <a:cs typeface="B Nazanin" panose="00000400000000000000" pitchFamily="2" charset="-78"/>
              </a:rPr>
              <a:t> را مستقل گوييم، اگر رخ داد يكي تأثيري در ديگري نداشته باشد. يعني</a:t>
            </a:r>
            <a:r>
              <a:rPr lang="en-US" altLang="en-US" sz="2400">
                <a:cs typeface="B Nazanin" panose="00000400000000000000" pitchFamily="2" charset="-78"/>
              </a:rPr>
              <a:t> </a:t>
            </a:r>
            <a:r>
              <a:rPr lang="fa-IR" altLang="en-US" sz="2400">
                <a:cs typeface="B Nazanin" panose="00000400000000000000" pitchFamily="2" charset="-78"/>
              </a:rPr>
              <a:t> </a:t>
            </a:r>
            <a:r>
              <a:rPr lang="en-US" altLang="en-US" sz="2400">
                <a:cs typeface="B Nazanin" panose="00000400000000000000" pitchFamily="2" charset="-78"/>
              </a:rPr>
              <a:t>                      ,                       </a:t>
            </a:r>
            <a:r>
              <a:rPr lang="fa-IR" altLang="en-US" sz="2400">
                <a:cs typeface="B Nazanin" panose="00000400000000000000" pitchFamily="2" charset="-78"/>
              </a:rPr>
              <a:t>بنابراين </a:t>
            </a:r>
            <a:r>
              <a:rPr lang="en-US" altLang="en-US" sz="2400">
                <a:cs typeface="B Nazanin" panose="00000400000000000000" pitchFamily="2" charset="-78"/>
              </a:rPr>
              <a:t>A</a:t>
            </a:r>
            <a:r>
              <a:rPr lang="fa-IR" altLang="en-US" sz="2400">
                <a:cs typeface="B Nazanin" panose="00000400000000000000" pitchFamily="2" charset="-78"/>
              </a:rPr>
              <a:t> و </a:t>
            </a:r>
            <a:r>
              <a:rPr lang="en-US" altLang="en-US" sz="2400">
                <a:cs typeface="B Nazanin" panose="00000400000000000000" pitchFamily="2" charset="-78"/>
              </a:rPr>
              <a:t>B</a:t>
            </a:r>
            <a:r>
              <a:rPr lang="fa-IR" altLang="en-US" sz="2400">
                <a:cs typeface="B Nazanin" panose="00000400000000000000" pitchFamily="2" charset="-78"/>
              </a:rPr>
              <a:t> مستقل</a:t>
            </a:r>
            <a:r>
              <a:rPr lang="en-US" altLang="en-US" sz="2400">
                <a:cs typeface="B Nazanin" panose="00000400000000000000" pitchFamily="2" charset="-78"/>
              </a:rPr>
              <a:t> </a:t>
            </a:r>
            <a:r>
              <a:rPr lang="fa-IR" altLang="en-US" sz="2400">
                <a:cs typeface="B Nazanin" panose="00000400000000000000" pitchFamily="2" charset="-78"/>
              </a:rPr>
              <a:t>اند اگر : </a:t>
            </a:r>
            <a:endParaRPr lang="en-US" altLang="en-US" sz="2400">
              <a:cs typeface="B Nazanin" panose="00000400000000000000" pitchFamily="2" charset="-78"/>
            </a:endParaRPr>
          </a:p>
        </p:txBody>
      </p:sp>
      <p:sp>
        <p:nvSpPr>
          <p:cNvPr id="17819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96" name="Object 20"/>
          <p:cNvGraphicFramePr>
            <a:graphicFrameLocks noChangeAspect="1"/>
          </p:cNvGraphicFramePr>
          <p:nvPr/>
        </p:nvGraphicFramePr>
        <p:xfrm>
          <a:off x="6084888" y="4292600"/>
          <a:ext cx="2052637" cy="504825"/>
        </p:xfrm>
        <a:graphic>
          <a:graphicData uri="http://schemas.openxmlformats.org/presentationml/2006/ole">
            <mc:AlternateContent xmlns:mc="http://schemas.openxmlformats.org/markup-compatibility/2006">
              <mc:Choice xmlns:v="urn:schemas-microsoft-com:vml" Requires="v">
                <p:oleObj spid="_x0000_s178224" name="Equation" r:id="rId13" imgW="914400" imgH="254000" progId="Equation.3">
                  <p:embed/>
                </p:oleObj>
              </mc:Choice>
              <mc:Fallback>
                <p:oleObj name="Equation" r:id="rId13" imgW="914400" imgH="2540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4888" y="4292600"/>
                        <a:ext cx="205263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97" name="Rectangle 21"/>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9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99" name="Object 23"/>
          <p:cNvGraphicFramePr>
            <a:graphicFrameLocks noChangeAspect="1"/>
          </p:cNvGraphicFramePr>
          <p:nvPr/>
        </p:nvGraphicFramePr>
        <p:xfrm>
          <a:off x="4427538" y="4292600"/>
          <a:ext cx="1655762" cy="504825"/>
        </p:xfrm>
        <a:graphic>
          <a:graphicData uri="http://schemas.openxmlformats.org/presentationml/2006/ole">
            <mc:AlternateContent xmlns:mc="http://schemas.openxmlformats.org/markup-compatibility/2006">
              <mc:Choice xmlns:v="urn:schemas-microsoft-com:vml" Requires="v">
                <p:oleObj spid="_x0000_s178225" name="Equation" r:id="rId15" imgW="914400" imgH="254000" progId="Equation.3">
                  <p:embed/>
                </p:oleObj>
              </mc:Choice>
              <mc:Fallback>
                <p:oleObj name="Equation" r:id="rId15" imgW="914400" imgH="254000" progId="Equation.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7538" y="4292600"/>
                        <a:ext cx="165576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200" name="Rectangle 24"/>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201" name="Object 25"/>
          <p:cNvGraphicFramePr>
            <a:graphicFrameLocks noChangeAspect="1"/>
          </p:cNvGraphicFramePr>
          <p:nvPr/>
        </p:nvGraphicFramePr>
        <p:xfrm>
          <a:off x="468313" y="5013325"/>
          <a:ext cx="8135937" cy="574675"/>
        </p:xfrm>
        <a:graphic>
          <a:graphicData uri="http://schemas.openxmlformats.org/presentationml/2006/ole">
            <mc:AlternateContent xmlns:mc="http://schemas.openxmlformats.org/markup-compatibility/2006">
              <mc:Choice xmlns:v="urn:schemas-microsoft-com:vml" Requires="v">
                <p:oleObj spid="_x0000_s178226" name="Equation" r:id="rId17" imgW="3073400" imgH="190500" progId="Equation.3">
                  <p:embed/>
                </p:oleObj>
              </mc:Choice>
              <mc:Fallback>
                <p:oleObj name="Equation" r:id="rId17" imgW="3073400" imgH="190500" progId="Equation.3">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3" y="5013325"/>
                        <a:ext cx="8135937"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202" name="Rectangle 26"/>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468313" y="404813"/>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b="1">
                <a:solidFill>
                  <a:schemeClr val="tx2"/>
                </a:solidFill>
                <a:cs typeface="B Nazanin" panose="00000400000000000000" pitchFamily="2" charset="-78"/>
              </a:rPr>
              <a:t>قضیه 11-1</a:t>
            </a:r>
            <a:r>
              <a:rPr lang="fa-IR" altLang="en-US" sz="2400">
                <a:cs typeface="B Nazanin" panose="00000400000000000000" pitchFamily="2" charset="-78"/>
              </a:rPr>
              <a:t> اگر دو پيشامد </a:t>
            </a:r>
            <a:r>
              <a:rPr lang="en-US" altLang="en-US" sz="2400">
                <a:cs typeface="B Nazanin" panose="00000400000000000000" pitchFamily="2" charset="-78"/>
              </a:rPr>
              <a:t>A</a:t>
            </a:r>
            <a:r>
              <a:rPr lang="fa-IR" altLang="en-US" sz="2400">
                <a:cs typeface="B Nazanin" panose="00000400000000000000" pitchFamily="2" charset="-78"/>
              </a:rPr>
              <a:t> و </a:t>
            </a:r>
            <a:r>
              <a:rPr lang="en-US" altLang="en-US" sz="2400">
                <a:cs typeface="B Nazanin" panose="00000400000000000000" pitchFamily="2" charset="-78"/>
              </a:rPr>
              <a:t> B</a:t>
            </a:r>
            <a:r>
              <a:rPr lang="fa-IR" altLang="en-US" sz="2400">
                <a:cs typeface="B Nazanin" panose="00000400000000000000" pitchFamily="2" charset="-78"/>
              </a:rPr>
              <a:t>مستقل باشند آنگاه</a:t>
            </a:r>
            <a:r>
              <a:rPr lang="en-US" altLang="en-US" sz="2400">
                <a:cs typeface="B Nazanin" panose="00000400000000000000" pitchFamily="2" charset="-78"/>
              </a:rPr>
              <a:t>A </a:t>
            </a:r>
            <a:r>
              <a:rPr lang="fa-IR" altLang="en-US" sz="2400">
                <a:cs typeface="B Nazanin" panose="00000400000000000000" pitchFamily="2" charset="-78"/>
              </a:rPr>
              <a:t> و </a:t>
            </a:r>
            <a:r>
              <a:rPr lang="en-US" altLang="en-US" sz="2400">
                <a:cs typeface="B Nazanin" panose="00000400000000000000" pitchFamily="2" charset="-78"/>
              </a:rPr>
              <a:t>B</a:t>
            </a:r>
            <a:r>
              <a:rPr lang="fa-IR" altLang="en-US" sz="2400">
                <a:cs typeface="B Nazanin" panose="00000400000000000000" pitchFamily="2" charset="-78"/>
              </a:rPr>
              <a:t> نيز مستقل</a:t>
            </a:r>
            <a:r>
              <a:rPr lang="en-US" altLang="en-US" sz="2400">
                <a:cs typeface="B Nazanin" panose="00000400000000000000" pitchFamily="2" charset="-78"/>
              </a:rPr>
              <a:t> </a:t>
            </a:r>
            <a:r>
              <a:rPr lang="fa-IR" altLang="en-US" sz="2400">
                <a:cs typeface="B Nazanin" panose="00000400000000000000" pitchFamily="2" charset="-78"/>
              </a:rPr>
              <a:t>اند.</a:t>
            </a:r>
          </a:p>
          <a:p>
            <a:r>
              <a:rPr lang="fa-IR" altLang="en-US" sz="2400">
                <a:cs typeface="B Nazanin" panose="00000400000000000000" pitchFamily="2" charset="-78"/>
              </a:rPr>
              <a:t>برهان: </a:t>
            </a:r>
            <a:endParaRPr lang="en-US" altLang="en-US" sz="2400">
              <a:cs typeface="B Nazanin" panose="00000400000000000000" pitchFamily="2" charset="-78"/>
            </a:endParaRPr>
          </a:p>
        </p:txBody>
      </p:sp>
      <p:sp>
        <p:nvSpPr>
          <p:cNvPr id="179203" name="Rectangle 3"/>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9204" name="Object 4"/>
          <p:cNvGraphicFramePr>
            <a:graphicFrameLocks noChangeAspect="1"/>
          </p:cNvGraphicFramePr>
          <p:nvPr/>
        </p:nvGraphicFramePr>
        <p:xfrm>
          <a:off x="539750" y="908050"/>
          <a:ext cx="6264275" cy="455613"/>
        </p:xfrm>
        <a:graphic>
          <a:graphicData uri="http://schemas.openxmlformats.org/presentationml/2006/ole">
            <mc:AlternateContent xmlns:mc="http://schemas.openxmlformats.org/markup-compatibility/2006">
              <mc:Choice xmlns:v="urn:schemas-microsoft-com:vml" Requires="v">
                <p:oleObj spid="_x0000_s179220" name="Equation" r:id="rId3" imgW="3086100" imgH="228600" progId="Equation.3">
                  <p:embed/>
                </p:oleObj>
              </mc:Choice>
              <mc:Fallback>
                <p:oleObj name="Equation" r:id="rId3" imgW="30861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08050"/>
                        <a:ext cx="6264275"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05" name="Rectangle 5"/>
          <p:cNvSpPr>
            <a:spLocks noChangeArrowheads="1"/>
          </p:cNvSpPr>
          <p:nvPr/>
        </p:nvSpPr>
        <p:spPr bwMode="auto">
          <a:xfrm>
            <a:off x="0" y="353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9206" name="Rectangle 6"/>
          <p:cNvSpPr>
            <a:spLocks noChangeArrowheads="1"/>
          </p:cNvSpPr>
          <p:nvPr/>
        </p:nvSpPr>
        <p:spPr bwMode="auto">
          <a:xfrm>
            <a:off x="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9207" name="Object 7"/>
          <p:cNvGraphicFramePr>
            <a:graphicFrameLocks noChangeAspect="1"/>
          </p:cNvGraphicFramePr>
          <p:nvPr/>
        </p:nvGraphicFramePr>
        <p:xfrm>
          <a:off x="539750" y="1412875"/>
          <a:ext cx="7177088" cy="1511300"/>
        </p:xfrm>
        <a:graphic>
          <a:graphicData uri="http://schemas.openxmlformats.org/presentationml/2006/ole">
            <mc:AlternateContent xmlns:mc="http://schemas.openxmlformats.org/markup-compatibility/2006">
              <mc:Choice xmlns:v="urn:schemas-microsoft-com:vml" Requires="v">
                <p:oleObj spid="_x0000_s179221" name="Equation" r:id="rId5" imgW="3809880" imgH="736560" progId="Equation.3">
                  <p:embed/>
                </p:oleObj>
              </mc:Choice>
              <mc:Fallback>
                <p:oleObj name="Equation" r:id="rId5" imgW="3809880" imgH="73656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412875"/>
                        <a:ext cx="7177088"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08" name="Rectangle 8"/>
          <p:cNvSpPr>
            <a:spLocks noChangeArrowheads="1"/>
          </p:cNvSpPr>
          <p:nvPr/>
        </p:nvSpPr>
        <p:spPr bwMode="auto">
          <a:xfrm>
            <a:off x="0" y="3857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9209" name="Text Box 9"/>
          <p:cNvSpPr txBox="1">
            <a:spLocks noChangeArrowheads="1"/>
          </p:cNvSpPr>
          <p:nvPr/>
        </p:nvSpPr>
        <p:spPr bwMode="auto">
          <a:xfrm>
            <a:off x="539750" y="3068638"/>
            <a:ext cx="838835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قضیه 11-2</a:t>
            </a:r>
            <a:r>
              <a:rPr lang="fa-IR" altLang="en-US" sz="2400" b="1">
                <a:cs typeface="B Nazanin" panose="00000400000000000000" pitchFamily="2" charset="-78"/>
              </a:rPr>
              <a:t> </a:t>
            </a:r>
            <a:r>
              <a:rPr lang="fa-IR" altLang="en-US" sz="2400">
                <a:cs typeface="B Nazanin" panose="00000400000000000000" pitchFamily="2" charset="-78"/>
              </a:rPr>
              <a:t> پيشامدهاي </a:t>
            </a:r>
            <a:r>
              <a:rPr lang="en-US" altLang="en-US" sz="2400">
                <a:cs typeface="B Nazanin" panose="00000400000000000000" pitchFamily="2" charset="-78"/>
              </a:rPr>
              <a:t>A</a:t>
            </a:r>
            <a:r>
              <a:rPr lang="en-US" altLang="en-US" sz="2400" baseline="-25000">
                <a:cs typeface="B Nazanin" panose="00000400000000000000" pitchFamily="2" charset="-78"/>
              </a:rPr>
              <a:t>1</a:t>
            </a:r>
            <a:r>
              <a:rPr lang="fa-IR" altLang="en-US" sz="2400">
                <a:cs typeface="B Nazanin" panose="00000400000000000000" pitchFamily="2" charset="-78"/>
              </a:rPr>
              <a:t> ، </a:t>
            </a:r>
            <a:r>
              <a:rPr lang="en-US" altLang="en-US" sz="2400">
                <a:cs typeface="B Nazanin" panose="00000400000000000000" pitchFamily="2" charset="-78"/>
              </a:rPr>
              <a:t>A</a:t>
            </a:r>
            <a:r>
              <a:rPr lang="en-US" altLang="en-US" sz="2400" baseline="-25000">
                <a:cs typeface="B Nazanin" panose="00000400000000000000" pitchFamily="2" charset="-78"/>
              </a:rPr>
              <a:t>2</a:t>
            </a:r>
            <a:r>
              <a:rPr lang="fa-IR" altLang="en-US" sz="2400">
                <a:cs typeface="B Nazanin" panose="00000400000000000000" pitchFamily="2" charset="-78"/>
              </a:rPr>
              <a:t> ، ...، </a:t>
            </a:r>
            <a:r>
              <a:rPr lang="en-US" altLang="en-US" sz="2400">
                <a:cs typeface="B Nazanin" panose="00000400000000000000" pitchFamily="2" charset="-78"/>
              </a:rPr>
              <a:t>A</a:t>
            </a:r>
            <a:r>
              <a:rPr lang="en-US" altLang="en-US" sz="2400" baseline="-25000">
                <a:cs typeface="B Nazanin" panose="00000400000000000000" pitchFamily="2" charset="-78"/>
              </a:rPr>
              <a:t>k</a:t>
            </a:r>
            <a:r>
              <a:rPr lang="fa-IR" altLang="en-US" sz="2400">
                <a:cs typeface="B Nazanin" panose="00000400000000000000" pitchFamily="2" charset="-78"/>
              </a:rPr>
              <a:t> مستقل</a:t>
            </a:r>
            <a:r>
              <a:rPr lang="en-US" altLang="en-US" sz="2400">
                <a:cs typeface="B Nazanin" panose="00000400000000000000" pitchFamily="2" charset="-78"/>
              </a:rPr>
              <a:t> </a:t>
            </a:r>
            <a:r>
              <a:rPr lang="fa-IR" altLang="en-US" sz="2400">
                <a:cs typeface="B Nazanin" panose="00000400000000000000" pitchFamily="2" charset="-78"/>
              </a:rPr>
              <a:t>اند اگر و تنها اگر احتمال اشتراك هر 2، 3، ...، </a:t>
            </a:r>
            <a:r>
              <a:rPr lang="en-US" altLang="en-US" sz="2400">
                <a:cs typeface="B Nazanin" panose="00000400000000000000" pitchFamily="2" charset="-78"/>
              </a:rPr>
              <a:t> k</a:t>
            </a:r>
            <a:r>
              <a:rPr lang="fa-IR" altLang="en-US" sz="2400">
                <a:cs typeface="B Nazanin" panose="00000400000000000000" pitchFamily="2" charset="-78"/>
              </a:rPr>
              <a:t>تا از اين پيشامدها مساوي حاصلضرب احتمالهاي مربوطه به هر پيشامد باشد.</a:t>
            </a:r>
            <a:endParaRPr lang="en-US" altLang="en-US" sz="2400">
              <a:cs typeface="B Nazanin" panose="00000400000000000000" pitchFamily="2" charset="-78"/>
            </a:endParaRPr>
          </a:p>
          <a:p>
            <a:pPr>
              <a:spcBef>
                <a:spcPct val="50000"/>
              </a:spcBef>
            </a:pP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براي استقلال سه پيشامد  </a:t>
            </a:r>
            <a:r>
              <a:rPr lang="fa-IR" altLang="en-US" sz="2400" baseline="-30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1</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2400" baseline="-30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2</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و </a:t>
            </a:r>
            <a:r>
              <a:rPr lang="fa-IR" altLang="en-US" sz="2400" baseline="-30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3</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لازم است كه :</a:t>
            </a: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179210" name="Rectangle 10"/>
          <p:cNvSpPr>
            <a:spLocks noChangeArrowheads="1"/>
          </p:cNvSpPr>
          <p:nvPr/>
        </p:nvSpPr>
        <p:spPr bwMode="auto">
          <a:xfrm>
            <a:off x="0"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9211" name="Object 11"/>
          <p:cNvGraphicFramePr>
            <a:graphicFrameLocks noChangeAspect="1"/>
          </p:cNvGraphicFramePr>
          <p:nvPr/>
        </p:nvGraphicFramePr>
        <p:xfrm>
          <a:off x="468313" y="4508500"/>
          <a:ext cx="8280400" cy="1728788"/>
        </p:xfrm>
        <a:graphic>
          <a:graphicData uri="http://schemas.openxmlformats.org/presentationml/2006/ole">
            <mc:AlternateContent xmlns:mc="http://schemas.openxmlformats.org/markup-compatibility/2006">
              <mc:Choice xmlns:v="urn:schemas-microsoft-com:vml" Requires="v">
                <p:oleObj spid="_x0000_s179222" name="Equation" r:id="rId7" imgW="5461000" imgH="914400" progId="Equation.3">
                  <p:embed/>
                </p:oleObj>
              </mc:Choice>
              <mc:Fallback>
                <p:oleObj name="Equation" r:id="rId7" imgW="5461000" imgH="9144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508500"/>
                        <a:ext cx="8280400"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212" name="Rectangle 12"/>
          <p:cNvSpPr>
            <a:spLocks noChangeArrowheads="1"/>
          </p:cNvSpPr>
          <p:nvPr/>
        </p:nvSpPr>
        <p:spPr bwMode="auto">
          <a:xfrm>
            <a:off x="0" y="3814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9213" name="Line 13"/>
          <p:cNvSpPr>
            <a:spLocks noChangeShapeType="1"/>
          </p:cNvSpPr>
          <p:nvPr/>
        </p:nvSpPr>
        <p:spPr bwMode="auto">
          <a:xfrm flipH="1">
            <a:off x="539750" y="2924175"/>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611188" y="260350"/>
            <a:ext cx="8281987"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قضیه 11-3</a:t>
            </a:r>
            <a:r>
              <a:rPr lang="fa-IR" altLang="en-US" sz="2400">
                <a:cs typeface="B Nazanin" panose="00000400000000000000" pitchFamily="2" charset="-78"/>
              </a:rPr>
              <a:t> </a:t>
            </a:r>
            <a:r>
              <a:rPr lang="fa-IR" altLang="en-US" sz="2400">
                <a:solidFill>
                  <a:srgbClr val="000000"/>
                </a:solidFill>
                <a:ea typeface="Times New Roman" panose="02020603050405020304" pitchFamily="18" charset="0"/>
                <a:cs typeface="B Nazanin" panose="00000400000000000000" pitchFamily="2" charset="-78"/>
              </a:rPr>
              <a:t>اگر احتمال وقوع پيشامد </a:t>
            </a:r>
            <a:r>
              <a:rPr lang="fa-IR" altLang="en-US" sz="2400" baseline="-30000">
                <a:solidFill>
                  <a:srgbClr val="000000"/>
                </a:solidFill>
                <a:ea typeface="Times New Roman" panose="02020603050405020304" pitchFamily="18" charset="0"/>
                <a:cs typeface="B Nazanin" panose="00000400000000000000" pitchFamily="2" charset="-78"/>
              </a:rPr>
              <a:t>1</a:t>
            </a:r>
            <a:r>
              <a:rPr lang="fa-IR" altLang="en-US" sz="2400">
                <a:solidFill>
                  <a:srgbClr val="000000"/>
                </a:solidFill>
                <a:ea typeface="Times New Roman" panose="02020603050405020304" pitchFamily="18" charset="0"/>
                <a:cs typeface="B Nazanin" panose="00000400000000000000" pitchFamily="2" charset="-78"/>
              </a:rPr>
              <a:t> </a:t>
            </a:r>
            <a:r>
              <a:rPr lang="en-US" altLang="en-US" sz="2400">
                <a:solidFill>
                  <a:srgbClr val="000000"/>
                </a:solidFill>
                <a:ea typeface="Times New Roman" panose="02020603050405020304" pitchFamily="18" charset="0"/>
                <a:cs typeface="B Nazanin" panose="00000400000000000000" pitchFamily="2" charset="-78"/>
              </a:rPr>
              <a:t>A</a:t>
            </a:r>
            <a:r>
              <a:rPr lang="fa-IR" altLang="en-US" sz="2400">
                <a:solidFill>
                  <a:srgbClr val="000000"/>
                </a:solidFill>
                <a:ea typeface="Times New Roman" panose="02020603050405020304" pitchFamily="18" charset="0"/>
                <a:cs typeface="B Nazanin" panose="00000400000000000000" pitchFamily="2" charset="-78"/>
              </a:rPr>
              <a:t>برابر</a:t>
            </a:r>
            <a:r>
              <a:rPr lang="en-US" altLang="en-US" sz="2400">
                <a:solidFill>
                  <a:srgbClr val="000000"/>
                </a:solidFill>
                <a:ea typeface="Times New Roman" panose="02020603050405020304" pitchFamily="18" charset="0"/>
                <a:cs typeface="B Nazanin" panose="00000400000000000000" pitchFamily="2" charset="-78"/>
              </a:rPr>
              <a:t>P</a:t>
            </a:r>
            <a:r>
              <a:rPr lang="en-US" altLang="en-US" sz="2400" baseline="-25000">
                <a:solidFill>
                  <a:srgbClr val="000000"/>
                </a:solidFill>
                <a:ea typeface="Times New Roman" panose="02020603050405020304" pitchFamily="18" charset="0"/>
                <a:cs typeface="B Nazanin" panose="00000400000000000000" pitchFamily="2" charset="-78"/>
              </a:rPr>
              <a:t>1</a:t>
            </a:r>
            <a:r>
              <a:rPr lang="fa-IR" altLang="en-US" sz="2400">
                <a:solidFill>
                  <a:srgbClr val="000000"/>
                </a:solidFill>
                <a:ea typeface="Times New Roman" panose="02020603050405020304" pitchFamily="18" charset="0"/>
                <a:cs typeface="B Nazanin" panose="00000400000000000000" pitchFamily="2" charset="-78"/>
              </a:rPr>
              <a:t>و احتمال وقوع پيشامد </a:t>
            </a:r>
            <a:r>
              <a:rPr lang="fa-IR" altLang="en-US" sz="2400" baseline="-30000">
                <a:solidFill>
                  <a:srgbClr val="000000"/>
                </a:solidFill>
                <a:ea typeface="Times New Roman" panose="02020603050405020304" pitchFamily="18" charset="0"/>
                <a:cs typeface="B Nazanin" panose="00000400000000000000" pitchFamily="2" charset="-78"/>
              </a:rPr>
              <a:t>2</a:t>
            </a:r>
            <a:r>
              <a:rPr lang="fa-IR" altLang="en-US" sz="2400">
                <a:solidFill>
                  <a:srgbClr val="000000"/>
                </a:solidFill>
                <a:ea typeface="Times New Roman" panose="02020603050405020304" pitchFamily="18" charset="0"/>
                <a:cs typeface="B Nazanin" panose="00000400000000000000" pitchFamily="2" charset="-78"/>
              </a:rPr>
              <a:t> </a:t>
            </a:r>
            <a:r>
              <a:rPr lang="en-US" altLang="en-US" sz="2400">
                <a:solidFill>
                  <a:srgbClr val="000000"/>
                </a:solidFill>
                <a:ea typeface="Times New Roman" panose="02020603050405020304" pitchFamily="18" charset="0"/>
                <a:cs typeface="B Nazanin" panose="00000400000000000000" pitchFamily="2" charset="-78"/>
              </a:rPr>
              <a:t>A</a:t>
            </a:r>
            <a:r>
              <a:rPr lang="fa-IR" altLang="en-US" sz="2400">
                <a:solidFill>
                  <a:srgbClr val="000000"/>
                </a:solidFill>
                <a:ea typeface="Times New Roman" panose="02020603050405020304" pitchFamily="18" charset="0"/>
                <a:cs typeface="B Nazanin" panose="00000400000000000000" pitchFamily="2" charset="-78"/>
              </a:rPr>
              <a:t>برابر </a:t>
            </a:r>
            <a:r>
              <a:rPr lang="fa-IR" altLang="en-US" sz="2400" baseline="-30000">
                <a:solidFill>
                  <a:srgbClr val="000000"/>
                </a:solidFill>
                <a:ea typeface="Times New Roman" panose="02020603050405020304" pitchFamily="18" charset="0"/>
                <a:cs typeface="B Nazanin" panose="00000400000000000000" pitchFamily="2" charset="-78"/>
              </a:rPr>
              <a:t>2</a:t>
            </a:r>
            <a:r>
              <a:rPr lang="fa-IR" altLang="en-US" sz="2400">
                <a:solidFill>
                  <a:srgbClr val="000000"/>
                </a:solidFill>
                <a:ea typeface="Times New Roman" panose="02020603050405020304" pitchFamily="18" charset="0"/>
                <a:cs typeface="B Nazanin" panose="00000400000000000000" pitchFamily="2" charset="-78"/>
              </a:rPr>
              <a:t> </a:t>
            </a:r>
            <a:r>
              <a:rPr lang="en-US" altLang="en-US" sz="2400">
                <a:solidFill>
                  <a:srgbClr val="000000"/>
                </a:solidFill>
                <a:ea typeface="Times New Roman" panose="02020603050405020304" pitchFamily="18" charset="0"/>
                <a:cs typeface="B Nazanin" panose="00000400000000000000" pitchFamily="2" charset="-78"/>
              </a:rPr>
              <a:t>P</a:t>
            </a:r>
            <a:r>
              <a:rPr lang="fa-IR" altLang="en-US" sz="2400">
                <a:solidFill>
                  <a:srgbClr val="000000"/>
                </a:solidFill>
                <a:ea typeface="Times New Roman" panose="02020603050405020304" pitchFamily="18" charset="0"/>
                <a:cs typeface="B Nazanin" panose="00000400000000000000" pitchFamily="2" charset="-78"/>
              </a:rPr>
              <a:t>و دو پيشامد </a:t>
            </a:r>
            <a:r>
              <a:rPr lang="fa-IR" altLang="en-US" sz="2400" baseline="-30000">
                <a:solidFill>
                  <a:srgbClr val="000000"/>
                </a:solidFill>
                <a:ea typeface="Times New Roman" panose="02020603050405020304" pitchFamily="18" charset="0"/>
                <a:cs typeface="B Nazanin" panose="00000400000000000000" pitchFamily="2" charset="-78"/>
              </a:rPr>
              <a:t>1</a:t>
            </a:r>
            <a:r>
              <a:rPr lang="fa-IR" altLang="en-US" sz="2400">
                <a:solidFill>
                  <a:srgbClr val="000000"/>
                </a:solidFill>
                <a:ea typeface="Times New Roman" panose="02020603050405020304" pitchFamily="18" charset="0"/>
                <a:cs typeface="B Nazanin" panose="00000400000000000000" pitchFamily="2" charset="-78"/>
              </a:rPr>
              <a:t> </a:t>
            </a:r>
            <a:r>
              <a:rPr lang="en-US" altLang="en-US" sz="2400">
                <a:solidFill>
                  <a:srgbClr val="000000"/>
                </a:solidFill>
                <a:ea typeface="Times New Roman" panose="02020603050405020304" pitchFamily="18" charset="0"/>
                <a:cs typeface="B Nazanin" panose="00000400000000000000" pitchFamily="2" charset="-78"/>
              </a:rPr>
              <a:t>A</a:t>
            </a:r>
            <a:r>
              <a:rPr lang="fa-IR" altLang="en-US" sz="2400">
                <a:solidFill>
                  <a:srgbClr val="000000"/>
                </a:solidFill>
                <a:ea typeface="Times New Roman" panose="02020603050405020304" pitchFamily="18" charset="0"/>
                <a:cs typeface="B Nazanin" panose="00000400000000000000" pitchFamily="2" charset="-78"/>
              </a:rPr>
              <a:t>و </a:t>
            </a:r>
            <a:r>
              <a:rPr lang="fa-IR" altLang="en-US" sz="2400" baseline="-30000">
                <a:solidFill>
                  <a:srgbClr val="000000"/>
                </a:solidFill>
                <a:ea typeface="Times New Roman" panose="02020603050405020304" pitchFamily="18" charset="0"/>
                <a:cs typeface="B Nazanin" panose="00000400000000000000" pitchFamily="2" charset="-78"/>
              </a:rPr>
              <a:t>2</a:t>
            </a:r>
            <a:r>
              <a:rPr lang="fa-IR" altLang="en-US" sz="2400">
                <a:solidFill>
                  <a:srgbClr val="000000"/>
                </a:solidFill>
                <a:ea typeface="Times New Roman" panose="02020603050405020304" pitchFamily="18" charset="0"/>
                <a:cs typeface="B Nazanin" panose="00000400000000000000" pitchFamily="2" charset="-78"/>
              </a:rPr>
              <a:t> </a:t>
            </a:r>
            <a:r>
              <a:rPr lang="en-US" altLang="en-US" sz="2400">
                <a:solidFill>
                  <a:srgbClr val="000000"/>
                </a:solidFill>
                <a:ea typeface="Times New Roman" panose="02020603050405020304" pitchFamily="18" charset="0"/>
                <a:cs typeface="B Nazanin" panose="00000400000000000000" pitchFamily="2" charset="-78"/>
              </a:rPr>
              <a:t>A </a:t>
            </a:r>
            <a:r>
              <a:rPr lang="fa-IR" altLang="en-US" sz="2400">
                <a:solidFill>
                  <a:srgbClr val="000000"/>
                </a:solidFill>
                <a:ea typeface="Times New Roman" panose="02020603050405020304" pitchFamily="18" charset="0"/>
                <a:cs typeface="B Nazanin" panose="00000400000000000000" pitchFamily="2" charset="-78"/>
              </a:rPr>
              <a:t>مستقل باشند آنگاه احتمال اينكه فقط يكي از آنها اتفاق بيفتد برابر است با:				     </a:t>
            </a:r>
            <a:endPar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a:spcBef>
                <a:spcPct val="50000"/>
              </a:spcBef>
            </a:pP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برهان: رخداد پيشامد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en-US" altLang="en-US" sz="2400" baseline="-25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1</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برابر با رخ داد پيشامد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en-US" altLang="en-US" sz="2400" baseline="-25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1</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اشتراكش با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en-US" altLang="en-US" sz="2400" baseline="-25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2</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و رخداد پيشامد</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a:t>
            </a:r>
            <a:r>
              <a:rPr lang="en-US" altLang="en-US" sz="2400" baseline="-25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2</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برابر با رخداد پيشامد </a:t>
            </a:r>
            <a:r>
              <a:rPr lang="fa-IR" altLang="en-US" sz="2400" baseline="-30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2</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اشتراكش با </a:t>
            </a:r>
            <a:r>
              <a:rPr lang="en-US"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a:t>
            </a:r>
            <a:r>
              <a:rPr lang="en-US" altLang="en-US" sz="2400" baseline="30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c</a:t>
            </a:r>
            <a:r>
              <a:rPr lang="en-US" altLang="en-US" sz="2400" baseline="-25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1</a:t>
            </a:r>
            <a:r>
              <a:rPr lang="fa-IR" altLang="en-US" sz="2400" baseline="-300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altLang="en-US" sz="240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است. پس:</a:t>
            </a: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1802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0228" name="Object 4"/>
          <p:cNvGraphicFramePr>
            <a:graphicFrameLocks noChangeAspect="1"/>
          </p:cNvGraphicFramePr>
          <p:nvPr/>
        </p:nvGraphicFramePr>
        <p:xfrm>
          <a:off x="827088" y="1052513"/>
          <a:ext cx="3024187" cy="520700"/>
        </p:xfrm>
        <a:graphic>
          <a:graphicData uri="http://schemas.openxmlformats.org/presentationml/2006/ole">
            <mc:AlternateContent xmlns:mc="http://schemas.openxmlformats.org/markup-compatibility/2006">
              <mc:Choice xmlns:v="urn:schemas-microsoft-com:vml" Requires="v">
                <p:oleObj spid="_x0000_s180242" name="Equation" r:id="rId3" imgW="1256755" imgH="215806" progId="Equation.3">
                  <p:embed/>
                </p:oleObj>
              </mc:Choice>
              <mc:Fallback>
                <p:oleObj name="Equation" r:id="rId3" imgW="1256755"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52513"/>
                        <a:ext cx="3024187"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229" name="Rectangle 5"/>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0230" name="Object 6"/>
          <p:cNvGraphicFramePr>
            <a:graphicFrameLocks noChangeAspect="1"/>
          </p:cNvGraphicFramePr>
          <p:nvPr/>
        </p:nvGraphicFramePr>
        <p:xfrm>
          <a:off x="827088" y="2420938"/>
          <a:ext cx="4824412" cy="500062"/>
        </p:xfrm>
        <a:graphic>
          <a:graphicData uri="http://schemas.openxmlformats.org/presentationml/2006/ole">
            <mc:AlternateContent xmlns:mc="http://schemas.openxmlformats.org/markup-compatibility/2006">
              <mc:Choice xmlns:v="urn:schemas-microsoft-com:vml" Requires="v">
                <p:oleObj spid="_x0000_s180243" name="Equation" r:id="rId5" imgW="2527300" imgH="228600" progId="Equation.3">
                  <p:embed/>
                </p:oleObj>
              </mc:Choice>
              <mc:Fallback>
                <p:oleObj name="Equation" r:id="rId5" imgW="25273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2420938"/>
                        <a:ext cx="4824412"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231" name="Rectangle 7"/>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0232" name="Text Box 8"/>
          <p:cNvSpPr txBox="1">
            <a:spLocks noChangeArrowheads="1"/>
          </p:cNvSpPr>
          <p:nvPr/>
        </p:nvSpPr>
        <p:spPr bwMode="auto">
          <a:xfrm>
            <a:off x="4859338" y="2997200"/>
            <a:ext cx="4033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cs typeface="B Nazanin" panose="00000400000000000000" pitchFamily="2" charset="-78"/>
              </a:rPr>
              <a:t>چون </a:t>
            </a:r>
            <a:r>
              <a:rPr lang="en-US" altLang="en-US" sz="2400">
                <a:cs typeface="B Nazanin" panose="00000400000000000000" pitchFamily="2" charset="-78"/>
              </a:rPr>
              <a:t>A</a:t>
            </a:r>
            <a:r>
              <a:rPr lang="en-US" altLang="en-US" sz="2400" baseline="-25000">
                <a:cs typeface="B Nazanin" panose="00000400000000000000" pitchFamily="2" charset="-78"/>
              </a:rPr>
              <a:t>1</a:t>
            </a:r>
            <a:r>
              <a:rPr lang="fa-IR" altLang="en-US" sz="2400">
                <a:cs typeface="B Nazanin" panose="00000400000000000000" pitchFamily="2" charset="-78"/>
              </a:rPr>
              <a:t> و </a:t>
            </a:r>
            <a:r>
              <a:rPr lang="en-US" altLang="en-US" sz="2400">
                <a:cs typeface="B Nazanin" panose="00000400000000000000" pitchFamily="2" charset="-78"/>
              </a:rPr>
              <a:t> A</a:t>
            </a:r>
            <a:r>
              <a:rPr lang="en-US" altLang="en-US" sz="2400" baseline="-25000">
                <a:cs typeface="B Nazanin" panose="00000400000000000000" pitchFamily="2" charset="-78"/>
              </a:rPr>
              <a:t>2</a:t>
            </a:r>
            <a:r>
              <a:rPr lang="fa-IR" altLang="en-US" sz="2400">
                <a:cs typeface="B Nazanin" panose="00000400000000000000" pitchFamily="2" charset="-78"/>
              </a:rPr>
              <a:t>مستقل</a:t>
            </a:r>
            <a:r>
              <a:rPr lang="en-US" altLang="en-US" sz="2400">
                <a:cs typeface="B Nazanin" panose="00000400000000000000" pitchFamily="2" charset="-78"/>
              </a:rPr>
              <a:t> </a:t>
            </a:r>
            <a:r>
              <a:rPr lang="fa-IR" altLang="en-US" sz="2400">
                <a:cs typeface="B Nazanin" panose="00000400000000000000" pitchFamily="2" charset="-78"/>
              </a:rPr>
              <a:t>اند و مجزا هستند </a:t>
            </a:r>
            <a:endParaRPr lang="en-US" altLang="en-US" sz="2400">
              <a:cs typeface="B Nazanin" panose="00000400000000000000" pitchFamily="2" charset="-78"/>
            </a:endParaRPr>
          </a:p>
        </p:txBody>
      </p:sp>
      <p:sp>
        <p:nvSpPr>
          <p:cNvPr id="180233" name="Rectangle 9"/>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0234" name="Object 10"/>
          <p:cNvGraphicFramePr>
            <a:graphicFrameLocks noChangeAspect="1"/>
          </p:cNvGraphicFramePr>
          <p:nvPr/>
        </p:nvGraphicFramePr>
        <p:xfrm>
          <a:off x="827088" y="3933825"/>
          <a:ext cx="7848600" cy="1630363"/>
        </p:xfrm>
        <a:graphic>
          <a:graphicData uri="http://schemas.openxmlformats.org/presentationml/2006/ole">
            <mc:AlternateContent xmlns:mc="http://schemas.openxmlformats.org/markup-compatibility/2006">
              <mc:Choice xmlns:v="urn:schemas-microsoft-com:vml" Requires="v">
                <p:oleObj spid="_x0000_s180244" name="Equation" r:id="rId7" imgW="3390900" imgH="723900" progId="Equation.3">
                  <p:embed/>
                </p:oleObj>
              </mc:Choice>
              <mc:Fallback>
                <p:oleObj name="Equation" r:id="rId7" imgW="3390900" imgH="7239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3933825"/>
                        <a:ext cx="7848600" cy="163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235" name="Rectangle 11"/>
          <p:cNvSpPr>
            <a:spLocks noChangeArrowheads="1"/>
          </p:cNvSpPr>
          <p:nvPr/>
        </p:nvSpPr>
        <p:spPr bwMode="auto">
          <a:xfrm>
            <a:off x="0" y="375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fa-IR" altLang="en-US">
                <a:solidFill>
                  <a:srgbClr val="00FF00"/>
                </a:solidFill>
                <a:cs typeface="B Titr" panose="00000700000000000000" pitchFamily="2" charset="-78"/>
              </a:rPr>
              <a:t>دراین فصل مسائل زیر بررسی می شود:</a:t>
            </a:r>
            <a:endParaRPr lang="en-US" altLang="en-US">
              <a:solidFill>
                <a:srgbClr val="00FF00"/>
              </a:solidFill>
              <a:cs typeface="B Titr" panose="00000700000000000000" pitchFamily="2" charset="-78"/>
            </a:endParaRPr>
          </a:p>
        </p:txBody>
      </p:sp>
      <p:sp>
        <p:nvSpPr>
          <p:cNvPr id="64515" name="Rectangle 3"/>
          <p:cNvSpPr>
            <a:spLocks noGrp="1" noChangeArrowheads="1"/>
          </p:cNvSpPr>
          <p:nvPr>
            <p:ph idx="1"/>
          </p:nvPr>
        </p:nvSpPr>
        <p:spPr/>
        <p:txBody>
          <a:bodyPr/>
          <a:lstStyle/>
          <a:p>
            <a:r>
              <a:rPr lang="fa-IR" altLang="en-US">
                <a:solidFill>
                  <a:srgbClr val="FF0000"/>
                </a:solidFill>
                <a:cs typeface="B Nazanin" panose="00000400000000000000" pitchFamily="2" charset="-78"/>
              </a:rPr>
              <a:t>-مفاهیم اساسی</a:t>
            </a:r>
          </a:p>
          <a:p>
            <a:r>
              <a:rPr lang="fa-IR" altLang="en-US">
                <a:solidFill>
                  <a:srgbClr val="FF0000"/>
                </a:solidFill>
                <a:cs typeface="B Nazanin" panose="00000400000000000000" pitchFamily="2" charset="-78"/>
              </a:rPr>
              <a:t>-شاخص های گرایش مرکزی</a:t>
            </a:r>
          </a:p>
          <a:p>
            <a:r>
              <a:rPr lang="fa-IR" altLang="en-US">
                <a:solidFill>
                  <a:srgbClr val="FF0000"/>
                </a:solidFill>
                <a:cs typeface="B Nazanin" panose="00000400000000000000" pitchFamily="2" charset="-78"/>
              </a:rPr>
              <a:t>-شاخص های پراکندگی</a:t>
            </a:r>
          </a:p>
          <a:p>
            <a:r>
              <a:rPr lang="fa-IR" altLang="en-US">
                <a:solidFill>
                  <a:srgbClr val="FF0000"/>
                </a:solidFill>
                <a:cs typeface="B Nazanin" panose="00000400000000000000" pitchFamily="2" charset="-78"/>
              </a:rPr>
              <a:t>-جدول توزیع فراوانی</a:t>
            </a:r>
          </a:p>
          <a:p>
            <a:r>
              <a:rPr lang="fa-IR" altLang="en-US">
                <a:solidFill>
                  <a:srgbClr val="FF0000"/>
                </a:solidFill>
                <a:cs typeface="B Nazanin" panose="00000400000000000000" pitchFamily="2" charset="-78"/>
              </a:rPr>
              <a:t>-نمودارها</a:t>
            </a:r>
          </a:p>
          <a:p>
            <a:r>
              <a:rPr lang="fa-IR" altLang="en-US">
                <a:solidFill>
                  <a:srgbClr val="FF0000"/>
                </a:solidFill>
                <a:cs typeface="B Nazanin" panose="00000400000000000000" pitchFamily="2" charset="-78"/>
              </a:rPr>
              <a:t>-چولگی و برجستگی</a:t>
            </a:r>
          </a:p>
          <a:p>
            <a:r>
              <a:rPr lang="fa-IR" altLang="en-US">
                <a:solidFill>
                  <a:srgbClr val="FF0000"/>
                </a:solidFill>
                <a:cs typeface="B Nazanin" panose="00000400000000000000" pitchFamily="2" charset="-78"/>
              </a:rPr>
              <a:t>-کدگزاری</a:t>
            </a:r>
          </a:p>
          <a:p>
            <a:r>
              <a:rPr lang="fa-IR" altLang="en-US">
                <a:solidFill>
                  <a:srgbClr val="FF0000"/>
                </a:solidFill>
                <a:cs typeface="B Nazanin" panose="00000400000000000000" pitchFamily="2" charset="-78"/>
              </a:rPr>
              <a:t>-جامعه آماری دو بعدی   </a:t>
            </a:r>
            <a:endParaRPr lang="en-US" altLang="en-US">
              <a:solidFill>
                <a:srgbClr val="FF0000"/>
              </a:solidFill>
              <a:cs typeface="B Nazanin" panose="00000400000000000000"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45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45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451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4515">
                                            <p:txEl>
                                              <p:pRg st="0" end="0"/>
                                            </p:txEl>
                                          </p:spTgt>
                                        </p:tgtEl>
                                        <p:attrNameLst>
                                          <p:attrName>style.visibility</p:attrName>
                                        </p:attrNameLst>
                                      </p:cBhvr>
                                      <p:to>
                                        <p:strVal val="visible"/>
                                      </p:to>
                                    </p:set>
                                    <p:anim calcmode="lin" valueType="num">
                                      <p:cBhvr>
                                        <p:cTn id="15" dur="500" fill="hold"/>
                                        <p:tgtEl>
                                          <p:spTgt spid="6451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451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451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4515">
                                            <p:txEl>
                                              <p:pRg st="1" end="1"/>
                                            </p:txEl>
                                          </p:spTgt>
                                        </p:tgtEl>
                                        <p:attrNameLst>
                                          <p:attrName>style.visibility</p:attrName>
                                        </p:attrNameLst>
                                      </p:cBhvr>
                                      <p:to>
                                        <p:strVal val="visible"/>
                                      </p:to>
                                    </p:set>
                                    <p:anim calcmode="lin" valueType="num">
                                      <p:cBhvr>
                                        <p:cTn id="23" dur="500" fill="hold"/>
                                        <p:tgtEl>
                                          <p:spTgt spid="6451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451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451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4515">
                                            <p:txEl>
                                              <p:pRg st="2" end="2"/>
                                            </p:txEl>
                                          </p:spTgt>
                                        </p:tgtEl>
                                        <p:attrNameLst>
                                          <p:attrName>style.visibility</p:attrName>
                                        </p:attrNameLst>
                                      </p:cBhvr>
                                      <p:to>
                                        <p:strVal val="visible"/>
                                      </p:to>
                                    </p:set>
                                    <p:anim calcmode="lin" valueType="num">
                                      <p:cBhvr>
                                        <p:cTn id="31" dur="500" fill="hold"/>
                                        <p:tgtEl>
                                          <p:spTgt spid="6451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451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451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64515">
                                            <p:txEl>
                                              <p:pRg st="3" end="3"/>
                                            </p:txEl>
                                          </p:spTgt>
                                        </p:tgtEl>
                                        <p:attrNameLst>
                                          <p:attrName>style.visibility</p:attrName>
                                        </p:attrNameLst>
                                      </p:cBhvr>
                                      <p:to>
                                        <p:strVal val="visible"/>
                                      </p:to>
                                    </p:set>
                                    <p:anim calcmode="lin" valueType="num">
                                      <p:cBhvr>
                                        <p:cTn id="39" dur="500" fill="hold"/>
                                        <p:tgtEl>
                                          <p:spTgt spid="6451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6451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6451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64515">
                                            <p:txEl>
                                              <p:pRg st="4" end="4"/>
                                            </p:txEl>
                                          </p:spTgt>
                                        </p:tgtEl>
                                        <p:attrNameLst>
                                          <p:attrName>style.visibility</p:attrName>
                                        </p:attrNameLst>
                                      </p:cBhvr>
                                      <p:to>
                                        <p:strVal val="visible"/>
                                      </p:to>
                                    </p:set>
                                    <p:anim calcmode="lin" valueType="num">
                                      <p:cBhvr>
                                        <p:cTn id="47" dur="500" fill="hold"/>
                                        <p:tgtEl>
                                          <p:spTgt spid="6451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6451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6451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64515">
                                            <p:txEl>
                                              <p:pRg st="5" end="5"/>
                                            </p:txEl>
                                          </p:spTgt>
                                        </p:tgtEl>
                                        <p:attrNameLst>
                                          <p:attrName>style.visibility</p:attrName>
                                        </p:attrNameLst>
                                      </p:cBhvr>
                                      <p:to>
                                        <p:strVal val="visible"/>
                                      </p:to>
                                    </p:set>
                                    <p:anim calcmode="lin" valueType="num">
                                      <p:cBhvr>
                                        <p:cTn id="55" dur="500" fill="hold"/>
                                        <p:tgtEl>
                                          <p:spTgt spid="6451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6451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6451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64515">
                                            <p:txEl>
                                              <p:pRg st="6" end="6"/>
                                            </p:txEl>
                                          </p:spTgt>
                                        </p:tgtEl>
                                        <p:attrNameLst>
                                          <p:attrName>style.visibility</p:attrName>
                                        </p:attrNameLst>
                                      </p:cBhvr>
                                      <p:to>
                                        <p:strVal val="visible"/>
                                      </p:to>
                                    </p:set>
                                    <p:anim calcmode="lin" valueType="num">
                                      <p:cBhvr>
                                        <p:cTn id="63" dur="500" fill="hold"/>
                                        <p:tgtEl>
                                          <p:spTgt spid="6451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6451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6451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64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64515">
                                            <p:txEl>
                                              <p:pRg st="7" end="7"/>
                                            </p:txEl>
                                          </p:spTgt>
                                        </p:tgtEl>
                                        <p:attrNameLst>
                                          <p:attrName>style.visibility</p:attrName>
                                        </p:attrNameLst>
                                      </p:cBhvr>
                                      <p:to>
                                        <p:strVal val="visible"/>
                                      </p:to>
                                    </p:set>
                                    <p:anim calcmode="lin" valueType="num">
                                      <p:cBhvr>
                                        <p:cTn id="71" dur="500" fill="hold"/>
                                        <p:tgtEl>
                                          <p:spTgt spid="6451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6451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6451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64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xit" presetSubtype="0" decel="100000" fill="hold" grpId="1" nodeType="clickEffect">
                                  <p:stCondLst>
                                    <p:cond delay="0"/>
                                  </p:stCondLst>
                                  <p:childTnLst>
                                    <p:anim calcmode="lin" valueType="num">
                                      <p:cBhvr>
                                        <p:cTn id="78" dur="500" fill="hold"/>
                                        <p:tgtEl>
                                          <p:spTgt spid="64514"/>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64514"/>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64514"/>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64514"/>
                                        </p:tgtEl>
                                        <p:attrNameLst>
                                          <p:attrName>ppt_y</p:attrName>
                                        </p:attrNameLst>
                                      </p:cBhvr>
                                      <p:tavLst>
                                        <p:tav tm="0">
                                          <p:val>
                                            <p:strVal val="ppt_y"/>
                                          </p:val>
                                        </p:tav>
                                        <p:tav tm="100000">
                                          <p:val>
                                            <p:strVal val="ppt_y"/>
                                          </p:val>
                                        </p:tav>
                                      </p:tavLst>
                                    </p:anim>
                                    <p:set>
                                      <p:cBhvr>
                                        <p:cTn id="82" dur="1" fill="hold">
                                          <p:stCondLst>
                                            <p:cond delay="499"/>
                                          </p:stCondLst>
                                        </p:cTn>
                                        <p:tgtEl>
                                          <p:spTgt spid="64514"/>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64515">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64515">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64515">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64515">
                                            <p:txEl>
                                              <p:pRg st="0" end="0"/>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64515">
                                            <p:txEl>
                                              <p:pRg st="0" end="0"/>
                                            </p:txEl>
                                          </p:spTgt>
                                        </p:tgtEl>
                                        <p:attrNameLst>
                                          <p:attrName>style.visibility</p:attrName>
                                        </p:attrNameLst>
                                      </p:cBhvr>
                                      <p:to>
                                        <p:strVal val="hidden"/>
                                      </p:to>
                                    </p:set>
                                  </p:childTnLst>
                                </p:cTn>
                              </p:par>
                              <p:par>
                                <p:cTn id="89" presetID="39" presetClass="exit" presetSubtype="0" decel="100000" fill="hold" grpId="1" nodeType="withEffect">
                                  <p:stCondLst>
                                    <p:cond delay="0"/>
                                  </p:stCondLst>
                                  <p:childTnLst>
                                    <p:anim calcmode="lin" valueType="num">
                                      <p:cBhvr>
                                        <p:cTn id="90" dur="500" fill="hold"/>
                                        <p:tgtEl>
                                          <p:spTgt spid="64515">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1" dur="500" fill="hold"/>
                                        <p:tgtEl>
                                          <p:spTgt spid="64515">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2" dur="500" fill="hold"/>
                                        <p:tgtEl>
                                          <p:spTgt spid="64515">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93" dur="500" fill="hold"/>
                                        <p:tgtEl>
                                          <p:spTgt spid="64515">
                                            <p:txEl>
                                              <p:pRg st="1" end="1"/>
                                            </p:txEl>
                                          </p:spTgt>
                                        </p:tgtEl>
                                        <p:attrNameLst>
                                          <p:attrName>ppt_y</p:attrName>
                                        </p:attrNameLst>
                                      </p:cBhvr>
                                      <p:tavLst>
                                        <p:tav tm="0">
                                          <p:val>
                                            <p:strVal val="ppt_y"/>
                                          </p:val>
                                        </p:tav>
                                        <p:tav tm="100000">
                                          <p:val>
                                            <p:strVal val="ppt_y"/>
                                          </p:val>
                                        </p:tav>
                                      </p:tavLst>
                                    </p:anim>
                                    <p:set>
                                      <p:cBhvr>
                                        <p:cTn id="94" dur="1" fill="hold">
                                          <p:stCondLst>
                                            <p:cond delay="499"/>
                                          </p:stCondLst>
                                        </p:cTn>
                                        <p:tgtEl>
                                          <p:spTgt spid="64515">
                                            <p:txEl>
                                              <p:pRg st="1" end="1"/>
                                            </p:txEl>
                                          </p:spTgt>
                                        </p:tgtEl>
                                        <p:attrNameLst>
                                          <p:attrName>style.visibility</p:attrName>
                                        </p:attrNameLst>
                                      </p:cBhvr>
                                      <p:to>
                                        <p:strVal val="hidden"/>
                                      </p:to>
                                    </p:set>
                                  </p:childTnLst>
                                </p:cTn>
                              </p:par>
                              <p:par>
                                <p:cTn id="95" presetID="39" presetClass="exit" presetSubtype="0" decel="100000" fill="hold" grpId="1" nodeType="withEffect">
                                  <p:stCondLst>
                                    <p:cond delay="0"/>
                                  </p:stCondLst>
                                  <p:childTnLst>
                                    <p:anim calcmode="lin" valueType="num">
                                      <p:cBhvr>
                                        <p:cTn id="96" dur="500" fill="hold"/>
                                        <p:tgtEl>
                                          <p:spTgt spid="64515">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7" dur="500" fill="hold"/>
                                        <p:tgtEl>
                                          <p:spTgt spid="64515">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8" dur="500" fill="hold"/>
                                        <p:tgtEl>
                                          <p:spTgt spid="64515">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99" dur="500" fill="hold"/>
                                        <p:tgtEl>
                                          <p:spTgt spid="64515">
                                            <p:txEl>
                                              <p:pRg st="2" end="2"/>
                                            </p:txEl>
                                          </p:spTgt>
                                        </p:tgtEl>
                                        <p:attrNameLst>
                                          <p:attrName>ppt_y</p:attrName>
                                        </p:attrNameLst>
                                      </p:cBhvr>
                                      <p:tavLst>
                                        <p:tav tm="0">
                                          <p:val>
                                            <p:strVal val="ppt_y"/>
                                          </p:val>
                                        </p:tav>
                                        <p:tav tm="100000">
                                          <p:val>
                                            <p:strVal val="ppt_y"/>
                                          </p:val>
                                        </p:tav>
                                      </p:tavLst>
                                    </p:anim>
                                    <p:set>
                                      <p:cBhvr>
                                        <p:cTn id="100" dur="1" fill="hold">
                                          <p:stCondLst>
                                            <p:cond delay="499"/>
                                          </p:stCondLst>
                                        </p:cTn>
                                        <p:tgtEl>
                                          <p:spTgt spid="64515">
                                            <p:txEl>
                                              <p:pRg st="2" end="2"/>
                                            </p:txEl>
                                          </p:spTgt>
                                        </p:tgtEl>
                                        <p:attrNameLst>
                                          <p:attrName>style.visibility</p:attrName>
                                        </p:attrNameLst>
                                      </p:cBhvr>
                                      <p:to>
                                        <p:strVal val="hidden"/>
                                      </p:to>
                                    </p:set>
                                  </p:childTnLst>
                                </p:cTn>
                              </p:par>
                              <p:par>
                                <p:cTn id="101" presetID="39" presetClass="exit" presetSubtype="0" decel="100000" fill="hold" grpId="1" nodeType="withEffect">
                                  <p:stCondLst>
                                    <p:cond delay="0"/>
                                  </p:stCondLst>
                                  <p:childTnLst>
                                    <p:anim calcmode="lin" valueType="num">
                                      <p:cBhvr>
                                        <p:cTn id="102" dur="500" fill="hold"/>
                                        <p:tgtEl>
                                          <p:spTgt spid="64515">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3" dur="500" fill="hold"/>
                                        <p:tgtEl>
                                          <p:spTgt spid="64515">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4" dur="500" fill="hold"/>
                                        <p:tgtEl>
                                          <p:spTgt spid="64515">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5" dur="500" fill="hold"/>
                                        <p:tgtEl>
                                          <p:spTgt spid="64515">
                                            <p:txEl>
                                              <p:pRg st="3" end="3"/>
                                            </p:txEl>
                                          </p:spTgt>
                                        </p:tgtEl>
                                        <p:attrNameLst>
                                          <p:attrName>ppt_y</p:attrName>
                                        </p:attrNameLst>
                                      </p:cBhvr>
                                      <p:tavLst>
                                        <p:tav tm="0">
                                          <p:val>
                                            <p:strVal val="ppt_y"/>
                                          </p:val>
                                        </p:tav>
                                        <p:tav tm="100000">
                                          <p:val>
                                            <p:strVal val="ppt_y"/>
                                          </p:val>
                                        </p:tav>
                                      </p:tavLst>
                                    </p:anim>
                                    <p:set>
                                      <p:cBhvr>
                                        <p:cTn id="106" dur="1" fill="hold">
                                          <p:stCondLst>
                                            <p:cond delay="499"/>
                                          </p:stCondLst>
                                        </p:cTn>
                                        <p:tgtEl>
                                          <p:spTgt spid="64515">
                                            <p:txEl>
                                              <p:pRg st="3" end="3"/>
                                            </p:txEl>
                                          </p:spTgt>
                                        </p:tgtEl>
                                        <p:attrNameLst>
                                          <p:attrName>style.visibility</p:attrName>
                                        </p:attrNameLst>
                                      </p:cBhvr>
                                      <p:to>
                                        <p:strVal val="hidden"/>
                                      </p:to>
                                    </p:set>
                                  </p:childTnLst>
                                </p:cTn>
                              </p:par>
                              <p:par>
                                <p:cTn id="107" presetID="39" presetClass="exit" presetSubtype="0" decel="100000" fill="hold" grpId="1" nodeType="withEffect">
                                  <p:stCondLst>
                                    <p:cond delay="0"/>
                                  </p:stCondLst>
                                  <p:childTnLst>
                                    <p:anim calcmode="lin" valueType="num">
                                      <p:cBhvr>
                                        <p:cTn id="108" dur="500" fill="hold"/>
                                        <p:tgtEl>
                                          <p:spTgt spid="64515">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9" dur="500" fill="hold"/>
                                        <p:tgtEl>
                                          <p:spTgt spid="64515">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0" dur="500" fill="hold"/>
                                        <p:tgtEl>
                                          <p:spTgt spid="64515">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1" dur="500" fill="hold"/>
                                        <p:tgtEl>
                                          <p:spTgt spid="64515">
                                            <p:txEl>
                                              <p:pRg st="4" end="4"/>
                                            </p:txEl>
                                          </p:spTgt>
                                        </p:tgtEl>
                                        <p:attrNameLst>
                                          <p:attrName>ppt_y</p:attrName>
                                        </p:attrNameLst>
                                      </p:cBhvr>
                                      <p:tavLst>
                                        <p:tav tm="0">
                                          <p:val>
                                            <p:strVal val="ppt_y"/>
                                          </p:val>
                                        </p:tav>
                                        <p:tav tm="100000">
                                          <p:val>
                                            <p:strVal val="ppt_y"/>
                                          </p:val>
                                        </p:tav>
                                      </p:tavLst>
                                    </p:anim>
                                    <p:set>
                                      <p:cBhvr>
                                        <p:cTn id="112" dur="1" fill="hold">
                                          <p:stCondLst>
                                            <p:cond delay="499"/>
                                          </p:stCondLst>
                                        </p:cTn>
                                        <p:tgtEl>
                                          <p:spTgt spid="64515">
                                            <p:txEl>
                                              <p:pRg st="4" end="4"/>
                                            </p:txEl>
                                          </p:spTgt>
                                        </p:tgtEl>
                                        <p:attrNameLst>
                                          <p:attrName>style.visibility</p:attrName>
                                        </p:attrNameLst>
                                      </p:cBhvr>
                                      <p:to>
                                        <p:strVal val="hidden"/>
                                      </p:to>
                                    </p:set>
                                  </p:childTnLst>
                                </p:cTn>
                              </p:par>
                              <p:par>
                                <p:cTn id="113" presetID="39" presetClass="exit" presetSubtype="0" decel="100000" fill="hold" grpId="1" nodeType="withEffect">
                                  <p:stCondLst>
                                    <p:cond delay="0"/>
                                  </p:stCondLst>
                                  <p:childTnLst>
                                    <p:anim calcmode="lin" valueType="num">
                                      <p:cBhvr>
                                        <p:cTn id="114" dur="500" fill="hold"/>
                                        <p:tgtEl>
                                          <p:spTgt spid="64515">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5" dur="500" fill="hold"/>
                                        <p:tgtEl>
                                          <p:spTgt spid="64515">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6" dur="500" fill="hold"/>
                                        <p:tgtEl>
                                          <p:spTgt spid="64515">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7" dur="500" fill="hold"/>
                                        <p:tgtEl>
                                          <p:spTgt spid="64515">
                                            <p:txEl>
                                              <p:pRg st="5" end="5"/>
                                            </p:txEl>
                                          </p:spTgt>
                                        </p:tgtEl>
                                        <p:attrNameLst>
                                          <p:attrName>ppt_y</p:attrName>
                                        </p:attrNameLst>
                                      </p:cBhvr>
                                      <p:tavLst>
                                        <p:tav tm="0">
                                          <p:val>
                                            <p:strVal val="ppt_y"/>
                                          </p:val>
                                        </p:tav>
                                        <p:tav tm="100000">
                                          <p:val>
                                            <p:strVal val="ppt_y"/>
                                          </p:val>
                                        </p:tav>
                                      </p:tavLst>
                                    </p:anim>
                                    <p:set>
                                      <p:cBhvr>
                                        <p:cTn id="118" dur="1" fill="hold">
                                          <p:stCondLst>
                                            <p:cond delay="499"/>
                                          </p:stCondLst>
                                        </p:cTn>
                                        <p:tgtEl>
                                          <p:spTgt spid="64515">
                                            <p:txEl>
                                              <p:pRg st="5" end="5"/>
                                            </p:txEl>
                                          </p:spTgt>
                                        </p:tgtEl>
                                        <p:attrNameLst>
                                          <p:attrName>style.visibility</p:attrName>
                                        </p:attrNameLst>
                                      </p:cBhvr>
                                      <p:to>
                                        <p:strVal val="hidden"/>
                                      </p:to>
                                    </p:set>
                                  </p:childTnLst>
                                </p:cTn>
                              </p:par>
                              <p:par>
                                <p:cTn id="119" presetID="39" presetClass="exit" presetSubtype="0" decel="100000" fill="hold" grpId="1" nodeType="withEffect">
                                  <p:stCondLst>
                                    <p:cond delay="0"/>
                                  </p:stCondLst>
                                  <p:childTnLst>
                                    <p:anim calcmode="lin" valueType="num">
                                      <p:cBhvr>
                                        <p:cTn id="120" dur="500" fill="hold"/>
                                        <p:tgtEl>
                                          <p:spTgt spid="64515">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1" dur="500" fill="hold"/>
                                        <p:tgtEl>
                                          <p:spTgt spid="64515">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2" dur="500" fill="hold"/>
                                        <p:tgtEl>
                                          <p:spTgt spid="64515">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3" dur="500" fill="hold"/>
                                        <p:tgtEl>
                                          <p:spTgt spid="64515">
                                            <p:txEl>
                                              <p:pRg st="6" end="6"/>
                                            </p:txEl>
                                          </p:spTgt>
                                        </p:tgtEl>
                                        <p:attrNameLst>
                                          <p:attrName>ppt_y</p:attrName>
                                        </p:attrNameLst>
                                      </p:cBhvr>
                                      <p:tavLst>
                                        <p:tav tm="0">
                                          <p:val>
                                            <p:strVal val="ppt_y"/>
                                          </p:val>
                                        </p:tav>
                                        <p:tav tm="100000">
                                          <p:val>
                                            <p:strVal val="ppt_y"/>
                                          </p:val>
                                        </p:tav>
                                      </p:tavLst>
                                    </p:anim>
                                    <p:set>
                                      <p:cBhvr>
                                        <p:cTn id="124" dur="1" fill="hold">
                                          <p:stCondLst>
                                            <p:cond delay="499"/>
                                          </p:stCondLst>
                                        </p:cTn>
                                        <p:tgtEl>
                                          <p:spTgt spid="64515">
                                            <p:txEl>
                                              <p:pRg st="6" end="6"/>
                                            </p:txEl>
                                          </p:spTgt>
                                        </p:tgtEl>
                                        <p:attrNameLst>
                                          <p:attrName>style.visibility</p:attrName>
                                        </p:attrNameLst>
                                      </p:cBhvr>
                                      <p:to>
                                        <p:strVal val="hidden"/>
                                      </p:to>
                                    </p:set>
                                  </p:childTnLst>
                                </p:cTn>
                              </p:par>
                              <p:par>
                                <p:cTn id="125" presetID="39" presetClass="exit" presetSubtype="0" decel="100000" fill="hold" grpId="1" nodeType="withEffect">
                                  <p:stCondLst>
                                    <p:cond delay="0"/>
                                  </p:stCondLst>
                                  <p:childTnLst>
                                    <p:anim calcmode="lin" valueType="num">
                                      <p:cBhvr>
                                        <p:cTn id="126" dur="500" fill="hold"/>
                                        <p:tgtEl>
                                          <p:spTgt spid="64515">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27" dur="500" fill="hold"/>
                                        <p:tgtEl>
                                          <p:spTgt spid="64515">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28" dur="500" fill="hold"/>
                                        <p:tgtEl>
                                          <p:spTgt spid="64515">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129" dur="500" fill="hold"/>
                                        <p:tgtEl>
                                          <p:spTgt spid="64515">
                                            <p:txEl>
                                              <p:pRg st="7" end="7"/>
                                            </p:txEl>
                                          </p:spTgt>
                                        </p:tgtEl>
                                        <p:attrNameLst>
                                          <p:attrName>ppt_y</p:attrName>
                                        </p:attrNameLst>
                                      </p:cBhvr>
                                      <p:tavLst>
                                        <p:tav tm="0">
                                          <p:val>
                                            <p:strVal val="ppt_y"/>
                                          </p:val>
                                        </p:tav>
                                        <p:tav tm="100000">
                                          <p:val>
                                            <p:strVal val="ppt_y"/>
                                          </p:val>
                                        </p:tav>
                                      </p:tavLst>
                                    </p:anim>
                                    <p:set>
                                      <p:cBhvr>
                                        <p:cTn id="130" dur="1" fill="hold">
                                          <p:stCondLst>
                                            <p:cond delay="499"/>
                                          </p:stCondLst>
                                        </p:cTn>
                                        <p:tgtEl>
                                          <p:spTgt spid="6451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4" grpId="1"/>
      <p:bldP spid="64515" grpId="0" build="p"/>
      <p:bldP spid="64515" grpI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539750" y="404813"/>
            <a:ext cx="8208963"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قضیه 11-4</a:t>
            </a:r>
            <a:r>
              <a:rPr lang="en-US" altLang="en-US" sz="2400" b="1">
                <a:solidFill>
                  <a:schemeClr val="tx2"/>
                </a:solidFill>
                <a:cs typeface="B Nazanin" panose="00000400000000000000" pitchFamily="2" charset="-78"/>
              </a:rPr>
              <a:t> </a:t>
            </a:r>
            <a:r>
              <a:rPr lang="fa-IR" altLang="en-US" sz="2400">
                <a:cs typeface="B Nazanin" panose="00000400000000000000" pitchFamily="2" charset="-78"/>
              </a:rPr>
              <a:t>(قانون جمع احتمالات)</a:t>
            </a:r>
            <a:r>
              <a:rPr lang="en-US" altLang="en-US" sz="2400">
                <a:cs typeface="B Nazanin" panose="00000400000000000000" pitchFamily="2" charset="-78"/>
              </a:rPr>
              <a:t>   </a:t>
            </a:r>
            <a:r>
              <a:rPr lang="fa-IR" altLang="en-US" sz="2400">
                <a:cs typeface="B Nazanin" panose="00000400000000000000" pitchFamily="2" charset="-78"/>
              </a:rPr>
              <a:t> فرض كنيد پيشامدهاي </a:t>
            </a:r>
            <a:r>
              <a:rPr lang="en-US" altLang="en-US" sz="2400">
                <a:cs typeface="B Nazanin" panose="00000400000000000000" pitchFamily="2" charset="-78"/>
              </a:rPr>
              <a:t>A</a:t>
            </a:r>
            <a:r>
              <a:rPr lang="en-US" altLang="en-US" sz="2400" baseline="-25000">
                <a:cs typeface="B Nazanin" panose="00000400000000000000" pitchFamily="2" charset="-78"/>
              </a:rPr>
              <a:t>1</a:t>
            </a:r>
            <a:r>
              <a:rPr lang="fa-IR" altLang="en-US" sz="2400">
                <a:cs typeface="B Nazanin" panose="00000400000000000000" pitchFamily="2" charset="-78"/>
              </a:rPr>
              <a:t> ، </a:t>
            </a:r>
            <a:r>
              <a:rPr lang="en-US" altLang="en-US" sz="2400">
                <a:cs typeface="B Nazanin" panose="00000400000000000000" pitchFamily="2" charset="-78"/>
              </a:rPr>
              <a:t>A</a:t>
            </a:r>
            <a:r>
              <a:rPr lang="en-US" altLang="en-US" sz="2400" baseline="-25000">
                <a:cs typeface="B Nazanin" panose="00000400000000000000" pitchFamily="2" charset="-78"/>
              </a:rPr>
              <a:t>2</a:t>
            </a:r>
            <a:r>
              <a:rPr lang="fa-IR" altLang="en-US" sz="2400">
                <a:cs typeface="B Nazanin" panose="00000400000000000000" pitchFamily="2" charset="-78"/>
              </a:rPr>
              <a:t> ، ...،</a:t>
            </a:r>
            <a:r>
              <a:rPr lang="en-US" altLang="en-US" sz="2400">
                <a:cs typeface="B Nazanin" panose="00000400000000000000" pitchFamily="2" charset="-78"/>
              </a:rPr>
              <a:t>A</a:t>
            </a:r>
            <a:r>
              <a:rPr lang="en-US" altLang="en-US" sz="2400" baseline="-25000">
                <a:cs typeface="B Nazanin" panose="00000400000000000000" pitchFamily="2" charset="-78"/>
              </a:rPr>
              <a:t>k </a:t>
            </a:r>
            <a:endParaRPr lang="en-US" altLang="en-US" sz="2400">
              <a:cs typeface="B Nazanin" panose="00000400000000000000" pitchFamily="2" charset="-78"/>
            </a:endParaRPr>
          </a:p>
          <a:p>
            <a:pPr>
              <a:spcBef>
                <a:spcPct val="50000"/>
              </a:spcBef>
            </a:pPr>
            <a:r>
              <a:rPr lang="fa-IR" altLang="en-US" sz="2400">
                <a:cs typeface="B Nazanin" panose="00000400000000000000" pitchFamily="2" charset="-78"/>
              </a:rPr>
              <a:t>پيشامدهاي دو به دو مجزا از هم و اجتماع آنها </a:t>
            </a:r>
            <a:r>
              <a:rPr lang="en-US" altLang="en-US" sz="2400">
                <a:cs typeface="B Nazanin" panose="00000400000000000000" pitchFamily="2" charset="-78"/>
              </a:rPr>
              <a:t>S</a:t>
            </a:r>
            <a:r>
              <a:rPr lang="fa-IR" altLang="en-US" sz="2400">
                <a:cs typeface="B Nazanin" panose="00000400000000000000" pitchFamily="2" charset="-78"/>
              </a:rPr>
              <a:t> باشد و</a:t>
            </a:r>
            <a:r>
              <a:rPr lang="en-US" altLang="en-US" sz="2400">
                <a:cs typeface="B Nazanin" panose="00000400000000000000" pitchFamily="2" charset="-78"/>
              </a:rPr>
              <a:t>A</a:t>
            </a:r>
            <a:r>
              <a:rPr lang="fa-IR" altLang="en-US" sz="2400">
                <a:cs typeface="B Nazanin" panose="00000400000000000000" pitchFamily="2" charset="-78"/>
              </a:rPr>
              <a:t> يك پيشامد دلخواه از </a:t>
            </a:r>
            <a:r>
              <a:rPr lang="en-US" altLang="en-US" sz="2400">
                <a:cs typeface="B Nazanin" panose="00000400000000000000" pitchFamily="2" charset="-78"/>
              </a:rPr>
              <a:t>S</a:t>
            </a:r>
            <a:r>
              <a:rPr lang="fa-IR" altLang="en-US" sz="2400">
                <a:cs typeface="B Nazanin" panose="00000400000000000000" pitchFamily="2" charset="-78"/>
              </a:rPr>
              <a:t> باشد آنگاه:</a:t>
            </a:r>
            <a:endParaRPr lang="en-US" altLang="en-US" sz="2400">
              <a:cs typeface="B Nazanin" panose="00000400000000000000" pitchFamily="2" charset="-78"/>
            </a:endParaRPr>
          </a:p>
        </p:txBody>
      </p:sp>
      <p:sp>
        <p:nvSpPr>
          <p:cNvPr id="181251" name="Rectangle 3"/>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1252" name="Object 4"/>
          <p:cNvGraphicFramePr>
            <a:graphicFrameLocks noChangeAspect="1"/>
          </p:cNvGraphicFramePr>
          <p:nvPr/>
        </p:nvGraphicFramePr>
        <p:xfrm>
          <a:off x="755650" y="1557338"/>
          <a:ext cx="3168650" cy="855662"/>
        </p:xfrm>
        <a:graphic>
          <a:graphicData uri="http://schemas.openxmlformats.org/presentationml/2006/ole">
            <mc:AlternateContent xmlns:mc="http://schemas.openxmlformats.org/markup-compatibility/2006">
              <mc:Choice xmlns:v="urn:schemas-microsoft-com:vml" Requires="v">
                <p:oleObj spid="_x0000_s181267" name="Equation" r:id="rId3" imgW="1587500" imgH="431800" progId="Equation.3">
                  <p:embed/>
                </p:oleObj>
              </mc:Choice>
              <mc:Fallback>
                <p:oleObj name="Equation" r:id="rId3" imgW="15875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557338"/>
                        <a:ext cx="3168650"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53" name="Text Box 5"/>
          <p:cNvSpPr txBox="1">
            <a:spLocks noChangeArrowheads="1"/>
          </p:cNvSpPr>
          <p:nvPr/>
        </p:nvSpPr>
        <p:spPr bwMode="auto">
          <a:xfrm>
            <a:off x="7812088" y="2420938"/>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b="1">
                <a:cs typeface="B Nazanin" panose="00000400000000000000" pitchFamily="2" charset="-78"/>
              </a:rPr>
              <a:t>برهان:</a:t>
            </a:r>
            <a:endParaRPr lang="en-US" altLang="en-US" sz="2400" b="1">
              <a:cs typeface="B Nazanin" panose="00000400000000000000" pitchFamily="2" charset="-78"/>
            </a:endParaRPr>
          </a:p>
        </p:txBody>
      </p:sp>
      <p:sp>
        <p:nvSpPr>
          <p:cNvPr id="181254" name="Rectangle 6"/>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1255" name="Object 7"/>
          <p:cNvGraphicFramePr>
            <a:graphicFrameLocks noChangeAspect="1"/>
          </p:cNvGraphicFramePr>
          <p:nvPr/>
        </p:nvGraphicFramePr>
        <p:xfrm>
          <a:off x="684213" y="2276475"/>
          <a:ext cx="4464050" cy="2665413"/>
        </p:xfrm>
        <a:graphic>
          <a:graphicData uri="http://schemas.openxmlformats.org/presentationml/2006/ole">
            <mc:AlternateContent xmlns:mc="http://schemas.openxmlformats.org/markup-compatibility/2006">
              <mc:Choice xmlns:v="urn:schemas-microsoft-com:vml" Requires="v">
                <p:oleObj spid="_x0000_s181268" name="Equation" r:id="rId5" imgW="2641600" imgH="1371600" progId="Equation.3">
                  <p:embed/>
                </p:oleObj>
              </mc:Choice>
              <mc:Fallback>
                <p:oleObj name="Equation" r:id="rId5" imgW="2641600" imgH="1371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276475"/>
                        <a:ext cx="4464050" cy="266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56" name="Rectangle 8"/>
          <p:cNvSpPr>
            <a:spLocks noChangeArrowheads="1"/>
          </p:cNvSpPr>
          <p:nvPr/>
        </p:nvSpPr>
        <p:spPr bwMode="auto">
          <a:xfrm>
            <a:off x="0" y="396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1257" name="Text Box 9"/>
          <p:cNvSpPr txBox="1">
            <a:spLocks noChangeArrowheads="1"/>
          </p:cNvSpPr>
          <p:nvPr/>
        </p:nvSpPr>
        <p:spPr bwMode="auto">
          <a:xfrm>
            <a:off x="1258888" y="4437063"/>
            <a:ext cx="7561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پيشامدهاي طرف راست رابطه اخير دوبه دو مجزا هستند. طبق اصل سوم </a:t>
            </a:r>
            <a:endParaRPr lang="en-US" altLang="en-US" sz="2400">
              <a:cs typeface="B Nazanin" panose="00000400000000000000" pitchFamily="2" charset="-78"/>
            </a:endParaRPr>
          </a:p>
        </p:txBody>
      </p:sp>
      <p:sp>
        <p:nvSpPr>
          <p:cNvPr id="181258" name="Rectangle 10"/>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1259" name="Object 11"/>
          <p:cNvGraphicFramePr>
            <a:graphicFrameLocks noChangeAspect="1"/>
          </p:cNvGraphicFramePr>
          <p:nvPr/>
        </p:nvGraphicFramePr>
        <p:xfrm>
          <a:off x="611188" y="4868863"/>
          <a:ext cx="5473700" cy="1231900"/>
        </p:xfrm>
        <a:graphic>
          <a:graphicData uri="http://schemas.openxmlformats.org/presentationml/2006/ole">
            <mc:AlternateContent xmlns:mc="http://schemas.openxmlformats.org/markup-compatibility/2006">
              <mc:Choice xmlns:v="urn:schemas-microsoft-com:vml" Requires="v">
                <p:oleObj spid="_x0000_s181269" name="Equation" r:id="rId7" imgW="2959100" imgH="660400" progId="Equation.3">
                  <p:embed/>
                </p:oleObj>
              </mc:Choice>
              <mc:Fallback>
                <p:oleObj name="Equation" r:id="rId7" imgW="2959100" imgH="6604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868863"/>
                        <a:ext cx="5473700"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260" name="Rectangle 12"/>
          <p:cNvSpPr>
            <a:spLocks noChangeArrowheads="1"/>
          </p:cNvSpPr>
          <p:nvPr/>
        </p:nvSpPr>
        <p:spPr bwMode="auto">
          <a:xfrm>
            <a:off x="0" y="3709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WordArt 2"/>
          <p:cNvSpPr>
            <a:spLocks noChangeArrowheads="1" noChangeShapeType="1" noTextEdit="1"/>
          </p:cNvSpPr>
          <p:nvPr/>
        </p:nvSpPr>
        <p:spPr bwMode="auto">
          <a:xfrm>
            <a:off x="6227763" y="333375"/>
            <a:ext cx="2514600" cy="809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chemeClr val="tx2"/>
                  </a:solidFill>
                  <a:round/>
                  <a:headEnd/>
                  <a:tailEnd/>
                </a:ln>
                <a:solidFill>
                  <a:schemeClr val="tx2"/>
                </a:solidFill>
                <a:cs typeface="B Titr" panose="00000700000000000000" pitchFamily="2" charset="-78"/>
              </a:rPr>
              <a:t>12 - فرمول بيز</a:t>
            </a:r>
            <a:endParaRPr lang="en-US" sz="3600" kern="10">
              <a:ln w="9525">
                <a:solidFill>
                  <a:schemeClr val="tx2"/>
                </a:solidFill>
                <a:round/>
                <a:headEnd/>
                <a:tailEnd/>
              </a:ln>
              <a:solidFill>
                <a:schemeClr val="tx2"/>
              </a:solidFill>
              <a:cs typeface="B Titr" panose="00000700000000000000" pitchFamily="2" charset="-78"/>
            </a:endParaRPr>
          </a:p>
        </p:txBody>
      </p:sp>
      <p:sp>
        <p:nvSpPr>
          <p:cNvPr id="182275" name="Text Box 3"/>
          <p:cNvSpPr txBox="1">
            <a:spLocks noChangeArrowheads="1"/>
          </p:cNvSpPr>
          <p:nvPr/>
        </p:nvSpPr>
        <p:spPr bwMode="auto">
          <a:xfrm>
            <a:off x="611188" y="1557338"/>
            <a:ext cx="8064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a:cs typeface="B Nazanin" panose="00000400000000000000" pitchFamily="2" charset="-78"/>
              </a:rPr>
              <a:t>اگر پيشامدهاي </a:t>
            </a:r>
            <a:r>
              <a:rPr lang="en-US" altLang="en-US" sz="2400">
                <a:cs typeface="B Nazanin" panose="00000400000000000000" pitchFamily="2" charset="-78"/>
              </a:rPr>
              <a:t>A</a:t>
            </a:r>
            <a:r>
              <a:rPr lang="en-US" altLang="en-US" sz="2400" baseline="-25000">
                <a:cs typeface="B Nazanin" panose="00000400000000000000" pitchFamily="2" charset="-78"/>
              </a:rPr>
              <a:t>1 </a:t>
            </a:r>
            <a:r>
              <a:rPr lang="fa-IR" altLang="en-US" sz="2400">
                <a:cs typeface="B Nazanin" panose="00000400000000000000" pitchFamily="2" charset="-78"/>
              </a:rPr>
              <a:t> ،</a:t>
            </a:r>
            <a:r>
              <a:rPr lang="en-US" altLang="en-US" sz="2400">
                <a:cs typeface="B Nazanin" panose="00000400000000000000" pitchFamily="2" charset="-78"/>
              </a:rPr>
              <a:t>A</a:t>
            </a:r>
            <a:r>
              <a:rPr lang="en-US" altLang="en-US" sz="2400" baseline="-25000">
                <a:cs typeface="B Nazanin" panose="00000400000000000000" pitchFamily="2" charset="-78"/>
              </a:rPr>
              <a:t>2 </a:t>
            </a:r>
            <a:r>
              <a:rPr lang="fa-IR" altLang="en-US" sz="2400">
                <a:cs typeface="B Nazanin" panose="00000400000000000000" pitchFamily="2" charset="-78"/>
              </a:rPr>
              <a:t> ، ...، </a:t>
            </a:r>
            <a:r>
              <a:rPr lang="en-US" altLang="en-US" sz="2400">
                <a:cs typeface="B Nazanin" panose="00000400000000000000" pitchFamily="2" charset="-78"/>
              </a:rPr>
              <a:t>A</a:t>
            </a:r>
            <a:r>
              <a:rPr lang="en-US" altLang="en-US" sz="2400" baseline="-25000">
                <a:cs typeface="B Nazanin" panose="00000400000000000000" pitchFamily="2" charset="-78"/>
              </a:rPr>
              <a:t>k</a:t>
            </a:r>
            <a:r>
              <a:rPr lang="fa-IR" altLang="en-US" sz="2400">
                <a:cs typeface="B Nazanin" panose="00000400000000000000" pitchFamily="2" charset="-78"/>
              </a:rPr>
              <a:t> دو به دو مجزا و </a:t>
            </a:r>
            <a:r>
              <a:rPr lang="en-US" altLang="en-US" sz="2400">
                <a:cs typeface="B Nazanin" panose="00000400000000000000" pitchFamily="2" charset="-78"/>
              </a:rPr>
              <a:t>              </a:t>
            </a:r>
            <a:r>
              <a:rPr lang="fa-IR" altLang="en-US" sz="2400">
                <a:cs typeface="B Nazanin" panose="00000400000000000000" pitchFamily="2" charset="-78"/>
              </a:rPr>
              <a:t> باشد احتمال شرطي هريك از</a:t>
            </a:r>
            <a:r>
              <a:rPr lang="en-US" altLang="en-US" sz="2400">
                <a:cs typeface="B Nazanin" panose="00000400000000000000" pitchFamily="2" charset="-78"/>
              </a:rPr>
              <a:t>A </a:t>
            </a:r>
            <a:r>
              <a:rPr lang="fa-IR" altLang="en-US" sz="2400">
                <a:cs typeface="B Nazanin" panose="00000400000000000000" pitchFamily="2" charset="-78"/>
              </a:rPr>
              <a:t> ها به شرط اتفاق پيشامد </a:t>
            </a:r>
            <a:r>
              <a:rPr lang="en-US" altLang="en-US" sz="2400">
                <a:cs typeface="B Nazanin" panose="00000400000000000000" pitchFamily="2" charset="-78"/>
              </a:rPr>
              <a:t>A</a:t>
            </a:r>
            <a:r>
              <a:rPr lang="fa-IR" altLang="en-US" sz="2400">
                <a:cs typeface="B Nazanin" panose="00000400000000000000" pitchFamily="2" charset="-78"/>
              </a:rPr>
              <a:t> از </a:t>
            </a:r>
            <a:r>
              <a:rPr lang="en-US" altLang="en-US" sz="2400">
                <a:cs typeface="B Nazanin" panose="00000400000000000000" pitchFamily="2" charset="-78"/>
              </a:rPr>
              <a:t>S</a:t>
            </a:r>
            <a:r>
              <a:rPr lang="fa-IR" altLang="en-US" sz="2400">
                <a:cs typeface="B Nazanin" panose="00000400000000000000" pitchFamily="2" charset="-78"/>
              </a:rPr>
              <a:t> برابر با: </a:t>
            </a:r>
            <a:endParaRPr lang="en-US" altLang="en-US" sz="2400">
              <a:cs typeface="B Nazanin" panose="00000400000000000000" pitchFamily="2" charset="-78"/>
            </a:endParaRPr>
          </a:p>
        </p:txBody>
      </p:sp>
      <p:sp>
        <p:nvSpPr>
          <p:cNvPr id="182276" name="Rectangle 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2277" name="Object 5"/>
          <p:cNvGraphicFramePr>
            <a:graphicFrameLocks noChangeAspect="1"/>
          </p:cNvGraphicFramePr>
          <p:nvPr/>
        </p:nvGraphicFramePr>
        <p:xfrm>
          <a:off x="2700338" y="1341438"/>
          <a:ext cx="1150937" cy="863600"/>
        </p:xfrm>
        <a:graphic>
          <a:graphicData uri="http://schemas.openxmlformats.org/presentationml/2006/ole">
            <mc:AlternateContent xmlns:mc="http://schemas.openxmlformats.org/markup-compatibility/2006">
              <mc:Choice xmlns:v="urn:schemas-microsoft-com:vml" Requires="v">
                <p:oleObj spid="_x0000_s182291" name="Equation" r:id="rId3" imgW="596900" imgH="431800" progId="Equation.3">
                  <p:embed/>
                </p:oleObj>
              </mc:Choice>
              <mc:Fallback>
                <p:oleObj name="Equation" r:id="rId3" imgW="5969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341438"/>
                        <a:ext cx="1150937"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278" name="Rectangle 6"/>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2279" name="Object 7"/>
          <p:cNvGraphicFramePr>
            <a:graphicFrameLocks noChangeAspect="1"/>
          </p:cNvGraphicFramePr>
          <p:nvPr/>
        </p:nvGraphicFramePr>
        <p:xfrm>
          <a:off x="900113" y="2492375"/>
          <a:ext cx="2879725" cy="893763"/>
        </p:xfrm>
        <a:graphic>
          <a:graphicData uri="http://schemas.openxmlformats.org/presentationml/2006/ole">
            <mc:AlternateContent xmlns:mc="http://schemas.openxmlformats.org/markup-compatibility/2006">
              <mc:Choice xmlns:v="urn:schemas-microsoft-com:vml" Requires="v">
                <p:oleObj spid="_x0000_s182292" name="Equation" r:id="rId5" imgW="1346200" imgH="419100" progId="Equation.3">
                  <p:embed/>
                </p:oleObj>
              </mc:Choice>
              <mc:Fallback>
                <p:oleObj name="Equation" r:id="rId5" imgW="13462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492375"/>
                        <a:ext cx="2879725"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280" name="Rectangle 8"/>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2281" name="Text Box 9"/>
          <p:cNvSpPr txBox="1">
            <a:spLocks noChangeArrowheads="1"/>
          </p:cNvSpPr>
          <p:nvPr/>
        </p:nvSpPr>
        <p:spPr bwMode="auto">
          <a:xfrm>
            <a:off x="5148263" y="3284538"/>
            <a:ext cx="360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chemeClr val="tx2"/>
                </a:solidFill>
                <a:cs typeface="B Nazanin" panose="00000400000000000000" pitchFamily="2" charset="-78"/>
              </a:rPr>
              <a:t>با توجه به فرمول قضیه 11-4</a:t>
            </a:r>
            <a:endParaRPr lang="en-US" altLang="en-US" sz="2400" b="1">
              <a:solidFill>
                <a:schemeClr val="tx2"/>
              </a:solidFill>
              <a:cs typeface="B Nazanin" panose="00000400000000000000" pitchFamily="2" charset="-78"/>
            </a:endParaRPr>
          </a:p>
        </p:txBody>
      </p:sp>
      <p:sp>
        <p:nvSpPr>
          <p:cNvPr id="182282" name="Rectangle 10"/>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2283" name="Object 11"/>
          <p:cNvGraphicFramePr>
            <a:graphicFrameLocks noChangeAspect="1"/>
          </p:cNvGraphicFramePr>
          <p:nvPr/>
        </p:nvGraphicFramePr>
        <p:xfrm>
          <a:off x="900113" y="4076700"/>
          <a:ext cx="4464050" cy="1544638"/>
        </p:xfrm>
        <a:graphic>
          <a:graphicData uri="http://schemas.openxmlformats.org/presentationml/2006/ole">
            <mc:AlternateContent xmlns:mc="http://schemas.openxmlformats.org/markup-compatibility/2006">
              <mc:Choice xmlns:v="urn:schemas-microsoft-com:vml" Requires="v">
                <p:oleObj spid="_x0000_s182293" name="Equation" r:id="rId7" imgW="1816100" imgH="622300" progId="Equation.3">
                  <p:embed/>
                </p:oleObj>
              </mc:Choice>
              <mc:Fallback>
                <p:oleObj name="Equation" r:id="rId7" imgW="1816100" imgH="6223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4076700"/>
                        <a:ext cx="4464050" cy="154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284" name="Rectangle 12"/>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WordArt 2"/>
          <p:cNvSpPr>
            <a:spLocks noChangeArrowheads="1" noChangeShapeType="1" noTextEdit="1"/>
          </p:cNvSpPr>
          <p:nvPr/>
        </p:nvSpPr>
        <p:spPr bwMode="auto">
          <a:xfrm>
            <a:off x="1116013" y="1412875"/>
            <a:ext cx="7272337" cy="2735263"/>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بسم الله الرحمن الرحيم</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diamond(in)">
                                      <p:cBhvr>
                                        <p:cTn id="7" dur="2000"/>
                                        <p:tgtEl>
                                          <p:spTgt spid="183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WordArt 2"/>
          <p:cNvSpPr>
            <a:spLocks noChangeArrowheads="1" noChangeShapeType="1" noTextEdit="1"/>
          </p:cNvSpPr>
          <p:nvPr/>
        </p:nvSpPr>
        <p:spPr bwMode="auto">
          <a:xfrm>
            <a:off x="2771775" y="2276475"/>
            <a:ext cx="6048375" cy="1530350"/>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توزيع متغيرهاي تصادفي</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184323" name="WordArt 3"/>
          <p:cNvSpPr>
            <a:spLocks noChangeArrowheads="1" noChangeShapeType="1" noTextEdit="1"/>
          </p:cNvSpPr>
          <p:nvPr/>
        </p:nvSpPr>
        <p:spPr bwMode="auto">
          <a:xfrm>
            <a:off x="6948488" y="404813"/>
            <a:ext cx="1514475" cy="809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فصل سوم</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blinds(horizontal)">
                                      <p:cBhvr>
                                        <p:cTn id="7" dur="500"/>
                                        <p:tgtEl>
                                          <p:spTgt spid="184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84322"/>
                                        </p:tgtEl>
                                        <p:attrNameLst>
                                          <p:attrName>style.visibility</p:attrName>
                                        </p:attrNameLst>
                                      </p:cBhvr>
                                      <p:to>
                                        <p:strVal val="visible"/>
                                      </p:to>
                                    </p:set>
                                    <p:anim calcmode="lin" valueType="num">
                                      <p:cBhvr>
                                        <p:cTn id="12" dur="500" fill="hold"/>
                                        <p:tgtEl>
                                          <p:spTgt spid="184322"/>
                                        </p:tgtEl>
                                        <p:attrNameLst>
                                          <p:attrName>ppt_w</p:attrName>
                                        </p:attrNameLst>
                                      </p:cBhvr>
                                      <p:tavLst>
                                        <p:tav tm="0">
                                          <p:val>
                                            <p:fltVal val="0"/>
                                          </p:val>
                                        </p:tav>
                                        <p:tav tm="100000">
                                          <p:val>
                                            <p:strVal val="#ppt_w"/>
                                          </p:val>
                                        </p:tav>
                                      </p:tavLst>
                                    </p:anim>
                                    <p:anim calcmode="lin" valueType="num">
                                      <p:cBhvr>
                                        <p:cTn id="13" dur="500" fill="hold"/>
                                        <p:tgtEl>
                                          <p:spTgt spid="1843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539750" y="549275"/>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fa-IR" altLang="en-US" sz="3600">
                <a:solidFill>
                  <a:srgbClr val="CC0000"/>
                </a:solidFill>
                <a:cs typeface="B Titr" panose="00000700000000000000" pitchFamily="2" charset="-78"/>
              </a:rPr>
              <a:t>در این فصل مسائل زیر بررسی می شود:</a:t>
            </a:r>
            <a:endParaRPr lang="en-US" altLang="en-US" sz="3600">
              <a:solidFill>
                <a:srgbClr val="CC0000"/>
              </a:solidFill>
              <a:cs typeface="B Titr" panose="00000700000000000000" pitchFamily="2" charset="-78"/>
            </a:endParaRPr>
          </a:p>
        </p:txBody>
      </p:sp>
      <p:sp>
        <p:nvSpPr>
          <p:cNvPr id="185347" name="Rectangle 3"/>
          <p:cNvSpPr>
            <a:spLocks noGrp="1" noChangeArrowheads="1"/>
          </p:cNvSpPr>
          <p:nvPr>
            <p:ph sz="half" idx="1"/>
          </p:nvPr>
        </p:nvSpPr>
        <p:spPr>
          <a:xfrm>
            <a:off x="179388" y="1981200"/>
            <a:ext cx="4321175" cy="3886200"/>
          </a:xfrm>
        </p:spPr>
        <p:txBody>
          <a:bodyPr>
            <a:normAutofit lnSpcReduction="10000"/>
          </a:bodyPr>
          <a:lstStyle/>
          <a:p>
            <a:pPr>
              <a:lnSpc>
                <a:spcPct val="80000"/>
              </a:lnSpc>
            </a:pPr>
            <a:r>
              <a:rPr lang="fa-IR" altLang="en-US" sz="2400" b="1">
                <a:solidFill>
                  <a:srgbClr val="CC0000"/>
                </a:solidFill>
                <a:cs typeface="B Nazanin" panose="00000400000000000000" pitchFamily="2" charset="-78"/>
              </a:rPr>
              <a:t>9- استقلال دو متغیر تصادفی</a:t>
            </a:r>
          </a:p>
          <a:p>
            <a:pPr>
              <a:lnSpc>
                <a:spcPct val="80000"/>
              </a:lnSpc>
            </a:pPr>
            <a:r>
              <a:rPr lang="fa-IR" altLang="en-US" sz="2400" b="1">
                <a:solidFill>
                  <a:srgbClr val="CC0000"/>
                </a:solidFill>
                <a:cs typeface="B Nazanin" panose="00000400000000000000" pitchFamily="2" charset="-78"/>
              </a:rPr>
              <a:t>10- امید ریاضی</a:t>
            </a:r>
          </a:p>
          <a:p>
            <a:pPr>
              <a:lnSpc>
                <a:spcPct val="80000"/>
              </a:lnSpc>
            </a:pPr>
            <a:r>
              <a:rPr lang="fa-IR" altLang="en-US" sz="2400" b="1">
                <a:solidFill>
                  <a:srgbClr val="CC0000"/>
                </a:solidFill>
                <a:cs typeface="B Nazanin" panose="00000400000000000000" pitchFamily="2" charset="-78"/>
              </a:rPr>
              <a:t>11- گشتاورها</a:t>
            </a:r>
          </a:p>
          <a:p>
            <a:pPr>
              <a:lnSpc>
                <a:spcPct val="80000"/>
              </a:lnSpc>
            </a:pPr>
            <a:r>
              <a:rPr lang="fa-IR" altLang="en-US" sz="2400" b="1">
                <a:solidFill>
                  <a:srgbClr val="CC0000"/>
                </a:solidFill>
                <a:cs typeface="B Nazanin" panose="00000400000000000000" pitchFamily="2" charset="-78"/>
              </a:rPr>
              <a:t>12- ضریب همبستگی دو متغیر تصادفی</a:t>
            </a:r>
          </a:p>
          <a:p>
            <a:pPr>
              <a:lnSpc>
                <a:spcPct val="80000"/>
              </a:lnSpc>
            </a:pPr>
            <a:r>
              <a:rPr lang="fa-IR" altLang="en-US" sz="2400" b="1">
                <a:solidFill>
                  <a:srgbClr val="CC0000"/>
                </a:solidFill>
                <a:cs typeface="B Nazanin" panose="00000400000000000000" pitchFamily="2" charset="-78"/>
              </a:rPr>
              <a:t>13- چولگی و برجستگی در جامعه</a:t>
            </a:r>
          </a:p>
          <a:p>
            <a:pPr>
              <a:lnSpc>
                <a:spcPct val="80000"/>
              </a:lnSpc>
            </a:pPr>
            <a:r>
              <a:rPr lang="fa-IR" altLang="en-US" sz="2400" b="1">
                <a:solidFill>
                  <a:srgbClr val="CC0000"/>
                </a:solidFill>
                <a:cs typeface="B Nazanin" panose="00000400000000000000" pitchFamily="2" charset="-78"/>
              </a:rPr>
              <a:t>14- تابع مولد گشتاورها</a:t>
            </a:r>
          </a:p>
          <a:p>
            <a:pPr>
              <a:lnSpc>
                <a:spcPct val="80000"/>
              </a:lnSpc>
            </a:pPr>
            <a:r>
              <a:rPr lang="fa-IR" altLang="en-US" sz="2400" b="1">
                <a:solidFill>
                  <a:srgbClr val="CC0000"/>
                </a:solidFill>
                <a:cs typeface="B Nazanin" panose="00000400000000000000" pitchFamily="2" charset="-78"/>
              </a:rPr>
              <a:t>15- نامساوی مارکف و چبیشف </a:t>
            </a:r>
            <a:endParaRPr lang="en-US" altLang="en-US" sz="2400" b="1">
              <a:solidFill>
                <a:srgbClr val="CC0000"/>
              </a:solidFill>
              <a:cs typeface="B Nazanin" panose="00000400000000000000" pitchFamily="2" charset="-78"/>
            </a:endParaRPr>
          </a:p>
        </p:txBody>
      </p:sp>
      <p:sp>
        <p:nvSpPr>
          <p:cNvPr id="185348" name="Rectangle 4"/>
          <p:cNvSpPr>
            <a:spLocks noGrp="1" noChangeArrowheads="1"/>
          </p:cNvSpPr>
          <p:nvPr>
            <p:ph sz="half" idx="2"/>
          </p:nvPr>
        </p:nvSpPr>
        <p:spPr>
          <a:xfrm>
            <a:off x="4427538" y="1990725"/>
            <a:ext cx="4608512" cy="3886200"/>
          </a:xfrm>
        </p:spPr>
        <p:txBody>
          <a:bodyPr>
            <a:normAutofit lnSpcReduction="10000"/>
          </a:bodyPr>
          <a:lstStyle/>
          <a:p>
            <a:pPr>
              <a:lnSpc>
                <a:spcPct val="80000"/>
              </a:lnSpc>
            </a:pPr>
            <a:r>
              <a:rPr lang="fa-IR" altLang="en-US" sz="2400" b="1">
                <a:solidFill>
                  <a:srgbClr val="CC0000"/>
                </a:solidFill>
                <a:cs typeface="B Nazanin" panose="00000400000000000000" pitchFamily="2" charset="-78"/>
              </a:rPr>
              <a:t>1- متغیر تصادفی</a:t>
            </a:r>
          </a:p>
          <a:p>
            <a:pPr>
              <a:lnSpc>
                <a:spcPct val="80000"/>
              </a:lnSpc>
            </a:pPr>
            <a:r>
              <a:rPr lang="fa-IR" altLang="en-US" sz="2400" b="1">
                <a:solidFill>
                  <a:srgbClr val="CC0000"/>
                </a:solidFill>
                <a:cs typeface="B Nazanin" panose="00000400000000000000" pitchFamily="2" charset="-78"/>
              </a:rPr>
              <a:t>2- متغیر تصادفی گسسته</a:t>
            </a:r>
          </a:p>
          <a:p>
            <a:pPr>
              <a:lnSpc>
                <a:spcPct val="80000"/>
              </a:lnSpc>
            </a:pPr>
            <a:r>
              <a:rPr lang="fa-IR" altLang="en-US" sz="2400" b="1">
                <a:solidFill>
                  <a:srgbClr val="CC0000"/>
                </a:solidFill>
                <a:cs typeface="B Nazanin" panose="00000400000000000000" pitchFamily="2" charset="-78"/>
              </a:rPr>
              <a:t>3- متغیر تصادفی پیوسته</a:t>
            </a:r>
          </a:p>
          <a:p>
            <a:pPr>
              <a:lnSpc>
                <a:spcPct val="80000"/>
              </a:lnSpc>
            </a:pPr>
            <a:r>
              <a:rPr lang="fa-IR" altLang="en-US" sz="2400" b="1">
                <a:solidFill>
                  <a:srgbClr val="CC0000"/>
                </a:solidFill>
                <a:cs typeface="B Nazanin" panose="00000400000000000000" pitchFamily="2" charset="-78"/>
              </a:rPr>
              <a:t>4- تابع توزیع </a:t>
            </a:r>
            <a:r>
              <a:rPr lang="en-US" altLang="en-US" sz="2400" b="1">
                <a:solidFill>
                  <a:srgbClr val="CC0000"/>
                </a:solidFill>
                <a:cs typeface="B Nazanin" panose="00000400000000000000" pitchFamily="2" charset="-78"/>
              </a:rPr>
              <a:t>F</a:t>
            </a:r>
            <a:r>
              <a:rPr lang="en-US" altLang="en-US" sz="2400" b="1" baseline="-25000">
                <a:solidFill>
                  <a:srgbClr val="CC0000"/>
                </a:solidFill>
                <a:cs typeface="B Nazanin" panose="00000400000000000000" pitchFamily="2" charset="-78"/>
              </a:rPr>
              <a:t>(x)</a:t>
            </a:r>
            <a:endParaRPr lang="en-US" altLang="en-US" sz="2400" b="1">
              <a:solidFill>
                <a:srgbClr val="CC0000"/>
              </a:solidFill>
              <a:cs typeface="B Nazanin" panose="00000400000000000000" pitchFamily="2" charset="-78"/>
            </a:endParaRPr>
          </a:p>
          <a:p>
            <a:pPr>
              <a:lnSpc>
                <a:spcPct val="80000"/>
              </a:lnSpc>
            </a:pPr>
            <a:r>
              <a:rPr lang="fa-IR" altLang="en-US" sz="2400" b="1">
                <a:solidFill>
                  <a:srgbClr val="CC0000"/>
                </a:solidFill>
                <a:cs typeface="B Nazanin" panose="00000400000000000000" pitchFamily="2" charset="-78"/>
              </a:rPr>
              <a:t>5- تابع احتمال و تابع توزیع توام دو متغیر تصادفی</a:t>
            </a:r>
          </a:p>
          <a:p>
            <a:pPr>
              <a:lnSpc>
                <a:spcPct val="80000"/>
              </a:lnSpc>
            </a:pPr>
            <a:r>
              <a:rPr lang="fa-IR" altLang="en-US" sz="2400" b="1">
                <a:solidFill>
                  <a:srgbClr val="CC0000"/>
                </a:solidFill>
                <a:cs typeface="B Nazanin" panose="00000400000000000000" pitchFamily="2" charset="-78"/>
              </a:rPr>
              <a:t>6- تابع توزیع توام</a:t>
            </a:r>
          </a:p>
          <a:p>
            <a:pPr>
              <a:lnSpc>
                <a:spcPct val="80000"/>
              </a:lnSpc>
            </a:pPr>
            <a:r>
              <a:rPr lang="fa-IR" altLang="en-US" sz="2400" b="1">
                <a:solidFill>
                  <a:srgbClr val="CC0000"/>
                </a:solidFill>
                <a:cs typeface="B Nazanin" panose="00000400000000000000" pitchFamily="2" charset="-78"/>
              </a:rPr>
              <a:t>7- تابع چگالی احتمال و تابع توزیع حاشیه ای</a:t>
            </a:r>
          </a:p>
          <a:p>
            <a:pPr>
              <a:lnSpc>
                <a:spcPct val="80000"/>
              </a:lnSpc>
            </a:pPr>
            <a:r>
              <a:rPr lang="fa-IR" altLang="en-US" sz="2400" b="1">
                <a:solidFill>
                  <a:srgbClr val="CC0000"/>
                </a:solidFill>
                <a:cs typeface="B Nazanin" panose="00000400000000000000" pitchFamily="2" charset="-78"/>
              </a:rPr>
              <a:t>8- تابع چگالی احتمال و تابع توزیع شرطی</a:t>
            </a:r>
            <a:endParaRPr lang="en-US" altLang="en-US" sz="2400" b="1">
              <a:solidFill>
                <a:srgbClr val="CC0000"/>
              </a:solidFill>
              <a:cs typeface="B Nazanin" panose="000004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diamond(in)">
                                      <p:cBhvr>
                                        <p:cTn id="7" dur="2000"/>
                                        <p:tgtEl>
                                          <p:spTgt spid="185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85348">
                                            <p:txEl>
                                              <p:pRg st="0" end="0"/>
                                            </p:txEl>
                                          </p:spTgt>
                                        </p:tgtEl>
                                        <p:attrNameLst>
                                          <p:attrName>style.visibility</p:attrName>
                                        </p:attrNameLst>
                                      </p:cBhvr>
                                      <p:to>
                                        <p:strVal val="visible"/>
                                      </p:to>
                                    </p:set>
                                    <p:anim calcmode="lin" valueType="num">
                                      <p:cBhvr>
                                        <p:cTn id="12" dur="500" fill="hold"/>
                                        <p:tgtEl>
                                          <p:spTgt spid="185348">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85348">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85348">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85348">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8534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85348">
                                            <p:txEl>
                                              <p:pRg st="1" end="1"/>
                                            </p:txEl>
                                          </p:spTgt>
                                        </p:tgtEl>
                                        <p:attrNameLst>
                                          <p:attrName>style.visibility</p:attrName>
                                        </p:attrNameLst>
                                      </p:cBhvr>
                                      <p:to>
                                        <p:strVal val="visible"/>
                                      </p:to>
                                    </p:set>
                                    <p:anim calcmode="lin" valueType="num">
                                      <p:cBhvr>
                                        <p:cTn id="21" dur="500" fill="hold"/>
                                        <p:tgtEl>
                                          <p:spTgt spid="185348">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85348">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85348">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85348">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85348">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85348">
                                            <p:txEl>
                                              <p:pRg st="2" end="2"/>
                                            </p:txEl>
                                          </p:spTgt>
                                        </p:tgtEl>
                                        <p:attrNameLst>
                                          <p:attrName>style.visibility</p:attrName>
                                        </p:attrNameLst>
                                      </p:cBhvr>
                                      <p:to>
                                        <p:strVal val="visible"/>
                                      </p:to>
                                    </p:set>
                                    <p:anim calcmode="lin" valueType="num">
                                      <p:cBhvr>
                                        <p:cTn id="30" dur="500" fill="hold"/>
                                        <p:tgtEl>
                                          <p:spTgt spid="185348">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185348">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185348">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185348">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185348">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85348">
                                            <p:txEl>
                                              <p:pRg st="3" end="3"/>
                                            </p:txEl>
                                          </p:spTgt>
                                        </p:tgtEl>
                                        <p:attrNameLst>
                                          <p:attrName>style.visibility</p:attrName>
                                        </p:attrNameLst>
                                      </p:cBhvr>
                                      <p:to>
                                        <p:strVal val="visible"/>
                                      </p:to>
                                    </p:set>
                                    <p:anim calcmode="lin" valueType="num">
                                      <p:cBhvr>
                                        <p:cTn id="39" dur="500" fill="hold"/>
                                        <p:tgtEl>
                                          <p:spTgt spid="185348">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185348">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185348">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185348">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185348">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185348">
                                            <p:txEl>
                                              <p:pRg st="4" end="4"/>
                                            </p:txEl>
                                          </p:spTgt>
                                        </p:tgtEl>
                                        <p:attrNameLst>
                                          <p:attrName>style.visibility</p:attrName>
                                        </p:attrNameLst>
                                      </p:cBhvr>
                                      <p:to>
                                        <p:strVal val="visible"/>
                                      </p:to>
                                    </p:set>
                                    <p:anim calcmode="lin" valueType="num">
                                      <p:cBhvr>
                                        <p:cTn id="48" dur="500" fill="hold"/>
                                        <p:tgtEl>
                                          <p:spTgt spid="185348">
                                            <p:txEl>
                                              <p:pRg st="4" end="4"/>
                                            </p:txEl>
                                          </p:spTgt>
                                        </p:tgtEl>
                                        <p:attrNameLst>
                                          <p:attrName>ppt_w</p:attrName>
                                        </p:attrNameLst>
                                      </p:cBhvr>
                                      <p:tavLst>
                                        <p:tav tm="0">
                                          <p:val>
                                            <p:strVal val="#ppt_w*0.05"/>
                                          </p:val>
                                        </p:tav>
                                        <p:tav tm="100000">
                                          <p:val>
                                            <p:strVal val="#ppt_w"/>
                                          </p:val>
                                        </p:tav>
                                      </p:tavLst>
                                    </p:anim>
                                    <p:anim calcmode="lin" valueType="num">
                                      <p:cBhvr>
                                        <p:cTn id="49" dur="500" fill="hold"/>
                                        <p:tgtEl>
                                          <p:spTgt spid="185348">
                                            <p:txEl>
                                              <p:pRg st="4" end="4"/>
                                            </p:txEl>
                                          </p:spTgt>
                                        </p:tgtEl>
                                        <p:attrNameLst>
                                          <p:attrName>ppt_h</p:attrName>
                                        </p:attrNameLst>
                                      </p:cBhvr>
                                      <p:tavLst>
                                        <p:tav tm="0">
                                          <p:val>
                                            <p:strVal val="#ppt_h"/>
                                          </p:val>
                                        </p:tav>
                                        <p:tav tm="100000">
                                          <p:val>
                                            <p:strVal val="#ppt_h"/>
                                          </p:val>
                                        </p:tav>
                                      </p:tavLst>
                                    </p:anim>
                                    <p:anim calcmode="lin" valueType="num">
                                      <p:cBhvr>
                                        <p:cTn id="50" dur="500" fill="hold"/>
                                        <p:tgtEl>
                                          <p:spTgt spid="185348">
                                            <p:txEl>
                                              <p:pRg st="4" end="4"/>
                                            </p:txEl>
                                          </p:spTgt>
                                        </p:tgtEl>
                                        <p:attrNameLst>
                                          <p:attrName>ppt_x</p:attrName>
                                        </p:attrNameLst>
                                      </p:cBhvr>
                                      <p:tavLst>
                                        <p:tav tm="0">
                                          <p:val>
                                            <p:strVal val="#ppt_x-.2"/>
                                          </p:val>
                                        </p:tav>
                                        <p:tav tm="100000">
                                          <p:val>
                                            <p:strVal val="#ppt_x"/>
                                          </p:val>
                                        </p:tav>
                                      </p:tavLst>
                                    </p:anim>
                                    <p:anim calcmode="lin" valueType="num">
                                      <p:cBhvr>
                                        <p:cTn id="51" dur="500" fill="hold"/>
                                        <p:tgtEl>
                                          <p:spTgt spid="185348">
                                            <p:txEl>
                                              <p:pRg st="4" end="4"/>
                                            </p:txEl>
                                          </p:spTgt>
                                        </p:tgtEl>
                                        <p:attrNameLst>
                                          <p:attrName>ppt_y</p:attrName>
                                        </p:attrNameLst>
                                      </p:cBhvr>
                                      <p:tavLst>
                                        <p:tav tm="0">
                                          <p:val>
                                            <p:strVal val="#ppt_y"/>
                                          </p:val>
                                        </p:tav>
                                        <p:tav tm="100000">
                                          <p:val>
                                            <p:strVal val="#ppt_y"/>
                                          </p:val>
                                        </p:tav>
                                      </p:tavLst>
                                    </p:anim>
                                    <p:animEffect transition="in" filter="fade">
                                      <p:cBhvr>
                                        <p:cTn id="52" dur="500"/>
                                        <p:tgtEl>
                                          <p:spTgt spid="185348">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185348">
                                            <p:txEl>
                                              <p:pRg st="5" end="5"/>
                                            </p:txEl>
                                          </p:spTgt>
                                        </p:tgtEl>
                                        <p:attrNameLst>
                                          <p:attrName>style.visibility</p:attrName>
                                        </p:attrNameLst>
                                      </p:cBhvr>
                                      <p:to>
                                        <p:strVal val="visible"/>
                                      </p:to>
                                    </p:set>
                                    <p:anim calcmode="lin" valueType="num">
                                      <p:cBhvr>
                                        <p:cTn id="57" dur="500" fill="hold"/>
                                        <p:tgtEl>
                                          <p:spTgt spid="185348">
                                            <p:txEl>
                                              <p:pRg st="5" end="5"/>
                                            </p:txEl>
                                          </p:spTgt>
                                        </p:tgtEl>
                                        <p:attrNameLst>
                                          <p:attrName>ppt_w</p:attrName>
                                        </p:attrNameLst>
                                      </p:cBhvr>
                                      <p:tavLst>
                                        <p:tav tm="0">
                                          <p:val>
                                            <p:strVal val="#ppt_w*0.05"/>
                                          </p:val>
                                        </p:tav>
                                        <p:tav tm="100000">
                                          <p:val>
                                            <p:strVal val="#ppt_w"/>
                                          </p:val>
                                        </p:tav>
                                      </p:tavLst>
                                    </p:anim>
                                    <p:anim calcmode="lin" valueType="num">
                                      <p:cBhvr>
                                        <p:cTn id="58" dur="500" fill="hold"/>
                                        <p:tgtEl>
                                          <p:spTgt spid="185348">
                                            <p:txEl>
                                              <p:pRg st="5" end="5"/>
                                            </p:txEl>
                                          </p:spTgt>
                                        </p:tgtEl>
                                        <p:attrNameLst>
                                          <p:attrName>ppt_h</p:attrName>
                                        </p:attrNameLst>
                                      </p:cBhvr>
                                      <p:tavLst>
                                        <p:tav tm="0">
                                          <p:val>
                                            <p:strVal val="#ppt_h"/>
                                          </p:val>
                                        </p:tav>
                                        <p:tav tm="100000">
                                          <p:val>
                                            <p:strVal val="#ppt_h"/>
                                          </p:val>
                                        </p:tav>
                                      </p:tavLst>
                                    </p:anim>
                                    <p:anim calcmode="lin" valueType="num">
                                      <p:cBhvr>
                                        <p:cTn id="59" dur="500" fill="hold"/>
                                        <p:tgtEl>
                                          <p:spTgt spid="185348">
                                            <p:txEl>
                                              <p:pRg st="5" end="5"/>
                                            </p:txEl>
                                          </p:spTgt>
                                        </p:tgtEl>
                                        <p:attrNameLst>
                                          <p:attrName>ppt_x</p:attrName>
                                        </p:attrNameLst>
                                      </p:cBhvr>
                                      <p:tavLst>
                                        <p:tav tm="0">
                                          <p:val>
                                            <p:strVal val="#ppt_x-.2"/>
                                          </p:val>
                                        </p:tav>
                                        <p:tav tm="100000">
                                          <p:val>
                                            <p:strVal val="#ppt_x"/>
                                          </p:val>
                                        </p:tav>
                                      </p:tavLst>
                                    </p:anim>
                                    <p:anim calcmode="lin" valueType="num">
                                      <p:cBhvr>
                                        <p:cTn id="60" dur="500" fill="hold"/>
                                        <p:tgtEl>
                                          <p:spTgt spid="185348">
                                            <p:txEl>
                                              <p:pRg st="5" end="5"/>
                                            </p:txEl>
                                          </p:spTgt>
                                        </p:tgtEl>
                                        <p:attrNameLst>
                                          <p:attrName>ppt_y</p:attrName>
                                        </p:attrNameLst>
                                      </p:cBhvr>
                                      <p:tavLst>
                                        <p:tav tm="0">
                                          <p:val>
                                            <p:strVal val="#ppt_y"/>
                                          </p:val>
                                        </p:tav>
                                        <p:tav tm="100000">
                                          <p:val>
                                            <p:strVal val="#ppt_y"/>
                                          </p:val>
                                        </p:tav>
                                      </p:tavLst>
                                    </p:anim>
                                    <p:animEffect transition="in" filter="fade">
                                      <p:cBhvr>
                                        <p:cTn id="61" dur="500"/>
                                        <p:tgtEl>
                                          <p:spTgt spid="185348">
                                            <p:txEl>
                                              <p:pRg st="5" end="5"/>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185348">
                                            <p:txEl>
                                              <p:pRg st="6" end="6"/>
                                            </p:txEl>
                                          </p:spTgt>
                                        </p:tgtEl>
                                        <p:attrNameLst>
                                          <p:attrName>style.visibility</p:attrName>
                                        </p:attrNameLst>
                                      </p:cBhvr>
                                      <p:to>
                                        <p:strVal val="visible"/>
                                      </p:to>
                                    </p:set>
                                    <p:anim calcmode="lin" valueType="num">
                                      <p:cBhvr>
                                        <p:cTn id="66" dur="500" fill="hold"/>
                                        <p:tgtEl>
                                          <p:spTgt spid="185348">
                                            <p:txEl>
                                              <p:pRg st="6" end="6"/>
                                            </p:txEl>
                                          </p:spTgt>
                                        </p:tgtEl>
                                        <p:attrNameLst>
                                          <p:attrName>ppt_w</p:attrName>
                                        </p:attrNameLst>
                                      </p:cBhvr>
                                      <p:tavLst>
                                        <p:tav tm="0">
                                          <p:val>
                                            <p:strVal val="#ppt_w*0.05"/>
                                          </p:val>
                                        </p:tav>
                                        <p:tav tm="100000">
                                          <p:val>
                                            <p:strVal val="#ppt_w"/>
                                          </p:val>
                                        </p:tav>
                                      </p:tavLst>
                                    </p:anim>
                                    <p:anim calcmode="lin" valueType="num">
                                      <p:cBhvr>
                                        <p:cTn id="67" dur="500" fill="hold"/>
                                        <p:tgtEl>
                                          <p:spTgt spid="185348">
                                            <p:txEl>
                                              <p:pRg st="6" end="6"/>
                                            </p:txEl>
                                          </p:spTgt>
                                        </p:tgtEl>
                                        <p:attrNameLst>
                                          <p:attrName>ppt_h</p:attrName>
                                        </p:attrNameLst>
                                      </p:cBhvr>
                                      <p:tavLst>
                                        <p:tav tm="0">
                                          <p:val>
                                            <p:strVal val="#ppt_h"/>
                                          </p:val>
                                        </p:tav>
                                        <p:tav tm="100000">
                                          <p:val>
                                            <p:strVal val="#ppt_h"/>
                                          </p:val>
                                        </p:tav>
                                      </p:tavLst>
                                    </p:anim>
                                    <p:anim calcmode="lin" valueType="num">
                                      <p:cBhvr>
                                        <p:cTn id="68" dur="500" fill="hold"/>
                                        <p:tgtEl>
                                          <p:spTgt spid="185348">
                                            <p:txEl>
                                              <p:pRg st="6" end="6"/>
                                            </p:txEl>
                                          </p:spTgt>
                                        </p:tgtEl>
                                        <p:attrNameLst>
                                          <p:attrName>ppt_x</p:attrName>
                                        </p:attrNameLst>
                                      </p:cBhvr>
                                      <p:tavLst>
                                        <p:tav tm="0">
                                          <p:val>
                                            <p:strVal val="#ppt_x-.2"/>
                                          </p:val>
                                        </p:tav>
                                        <p:tav tm="100000">
                                          <p:val>
                                            <p:strVal val="#ppt_x"/>
                                          </p:val>
                                        </p:tav>
                                      </p:tavLst>
                                    </p:anim>
                                    <p:anim calcmode="lin" valueType="num">
                                      <p:cBhvr>
                                        <p:cTn id="69" dur="500" fill="hold"/>
                                        <p:tgtEl>
                                          <p:spTgt spid="185348">
                                            <p:txEl>
                                              <p:pRg st="6" end="6"/>
                                            </p:txEl>
                                          </p:spTgt>
                                        </p:tgtEl>
                                        <p:attrNameLst>
                                          <p:attrName>ppt_y</p:attrName>
                                        </p:attrNameLst>
                                      </p:cBhvr>
                                      <p:tavLst>
                                        <p:tav tm="0">
                                          <p:val>
                                            <p:strVal val="#ppt_y"/>
                                          </p:val>
                                        </p:tav>
                                        <p:tav tm="100000">
                                          <p:val>
                                            <p:strVal val="#ppt_y"/>
                                          </p:val>
                                        </p:tav>
                                      </p:tavLst>
                                    </p:anim>
                                    <p:animEffect transition="in" filter="fade">
                                      <p:cBhvr>
                                        <p:cTn id="70" dur="500"/>
                                        <p:tgtEl>
                                          <p:spTgt spid="185348">
                                            <p:txEl>
                                              <p:pRg st="6" end="6"/>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4" presetClass="entr" presetSubtype="0" accel="100000" fill="hold" grpId="0" nodeType="clickEffect">
                                  <p:stCondLst>
                                    <p:cond delay="0"/>
                                  </p:stCondLst>
                                  <p:childTnLst>
                                    <p:set>
                                      <p:cBhvr>
                                        <p:cTn id="74" dur="1" fill="hold">
                                          <p:stCondLst>
                                            <p:cond delay="0"/>
                                          </p:stCondLst>
                                        </p:cTn>
                                        <p:tgtEl>
                                          <p:spTgt spid="185348">
                                            <p:txEl>
                                              <p:pRg st="7" end="7"/>
                                            </p:txEl>
                                          </p:spTgt>
                                        </p:tgtEl>
                                        <p:attrNameLst>
                                          <p:attrName>style.visibility</p:attrName>
                                        </p:attrNameLst>
                                      </p:cBhvr>
                                      <p:to>
                                        <p:strVal val="visible"/>
                                      </p:to>
                                    </p:set>
                                    <p:anim calcmode="lin" valueType="num">
                                      <p:cBhvr>
                                        <p:cTn id="75" dur="500" fill="hold"/>
                                        <p:tgtEl>
                                          <p:spTgt spid="185348">
                                            <p:txEl>
                                              <p:pRg st="7" end="7"/>
                                            </p:txEl>
                                          </p:spTgt>
                                        </p:tgtEl>
                                        <p:attrNameLst>
                                          <p:attrName>ppt_w</p:attrName>
                                        </p:attrNameLst>
                                      </p:cBhvr>
                                      <p:tavLst>
                                        <p:tav tm="0">
                                          <p:val>
                                            <p:strVal val="#ppt_w*0.05"/>
                                          </p:val>
                                        </p:tav>
                                        <p:tav tm="100000">
                                          <p:val>
                                            <p:strVal val="#ppt_w"/>
                                          </p:val>
                                        </p:tav>
                                      </p:tavLst>
                                    </p:anim>
                                    <p:anim calcmode="lin" valueType="num">
                                      <p:cBhvr>
                                        <p:cTn id="76" dur="500" fill="hold"/>
                                        <p:tgtEl>
                                          <p:spTgt spid="185348">
                                            <p:txEl>
                                              <p:pRg st="7" end="7"/>
                                            </p:txEl>
                                          </p:spTgt>
                                        </p:tgtEl>
                                        <p:attrNameLst>
                                          <p:attrName>ppt_h</p:attrName>
                                        </p:attrNameLst>
                                      </p:cBhvr>
                                      <p:tavLst>
                                        <p:tav tm="0">
                                          <p:val>
                                            <p:strVal val="#ppt_h"/>
                                          </p:val>
                                        </p:tav>
                                        <p:tav tm="100000">
                                          <p:val>
                                            <p:strVal val="#ppt_h"/>
                                          </p:val>
                                        </p:tav>
                                      </p:tavLst>
                                    </p:anim>
                                    <p:anim calcmode="lin" valueType="num">
                                      <p:cBhvr>
                                        <p:cTn id="77" dur="500" fill="hold"/>
                                        <p:tgtEl>
                                          <p:spTgt spid="185348">
                                            <p:txEl>
                                              <p:pRg st="7" end="7"/>
                                            </p:txEl>
                                          </p:spTgt>
                                        </p:tgtEl>
                                        <p:attrNameLst>
                                          <p:attrName>ppt_x</p:attrName>
                                        </p:attrNameLst>
                                      </p:cBhvr>
                                      <p:tavLst>
                                        <p:tav tm="0">
                                          <p:val>
                                            <p:strVal val="#ppt_x-.2"/>
                                          </p:val>
                                        </p:tav>
                                        <p:tav tm="100000">
                                          <p:val>
                                            <p:strVal val="#ppt_x"/>
                                          </p:val>
                                        </p:tav>
                                      </p:tavLst>
                                    </p:anim>
                                    <p:anim calcmode="lin" valueType="num">
                                      <p:cBhvr>
                                        <p:cTn id="78" dur="500" fill="hold"/>
                                        <p:tgtEl>
                                          <p:spTgt spid="185348">
                                            <p:txEl>
                                              <p:pRg st="7" end="7"/>
                                            </p:txEl>
                                          </p:spTgt>
                                        </p:tgtEl>
                                        <p:attrNameLst>
                                          <p:attrName>ppt_y</p:attrName>
                                        </p:attrNameLst>
                                      </p:cBhvr>
                                      <p:tavLst>
                                        <p:tav tm="0">
                                          <p:val>
                                            <p:strVal val="#ppt_y"/>
                                          </p:val>
                                        </p:tav>
                                        <p:tav tm="100000">
                                          <p:val>
                                            <p:strVal val="#ppt_y"/>
                                          </p:val>
                                        </p:tav>
                                      </p:tavLst>
                                    </p:anim>
                                    <p:animEffect transition="in" filter="fade">
                                      <p:cBhvr>
                                        <p:cTn id="79" dur="500"/>
                                        <p:tgtEl>
                                          <p:spTgt spid="185348">
                                            <p:txEl>
                                              <p:pRg st="7" end="7"/>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4" presetClass="entr" presetSubtype="0" accel="100000" fill="hold" grpId="0" nodeType="clickEffect">
                                  <p:stCondLst>
                                    <p:cond delay="0"/>
                                  </p:stCondLst>
                                  <p:childTnLst>
                                    <p:set>
                                      <p:cBhvr>
                                        <p:cTn id="83" dur="1" fill="hold">
                                          <p:stCondLst>
                                            <p:cond delay="0"/>
                                          </p:stCondLst>
                                        </p:cTn>
                                        <p:tgtEl>
                                          <p:spTgt spid="185347">
                                            <p:txEl>
                                              <p:pRg st="0" end="0"/>
                                            </p:txEl>
                                          </p:spTgt>
                                        </p:tgtEl>
                                        <p:attrNameLst>
                                          <p:attrName>style.visibility</p:attrName>
                                        </p:attrNameLst>
                                      </p:cBhvr>
                                      <p:to>
                                        <p:strVal val="visible"/>
                                      </p:to>
                                    </p:set>
                                    <p:anim calcmode="lin" valueType="num">
                                      <p:cBhvr>
                                        <p:cTn id="84" dur="500" fill="hold"/>
                                        <p:tgtEl>
                                          <p:spTgt spid="185347">
                                            <p:txEl>
                                              <p:pRg st="0" end="0"/>
                                            </p:txEl>
                                          </p:spTgt>
                                        </p:tgtEl>
                                        <p:attrNameLst>
                                          <p:attrName>ppt_w</p:attrName>
                                        </p:attrNameLst>
                                      </p:cBhvr>
                                      <p:tavLst>
                                        <p:tav tm="0">
                                          <p:val>
                                            <p:strVal val="#ppt_w*0.05"/>
                                          </p:val>
                                        </p:tav>
                                        <p:tav tm="100000">
                                          <p:val>
                                            <p:strVal val="#ppt_w"/>
                                          </p:val>
                                        </p:tav>
                                      </p:tavLst>
                                    </p:anim>
                                    <p:anim calcmode="lin" valueType="num">
                                      <p:cBhvr>
                                        <p:cTn id="85" dur="500" fill="hold"/>
                                        <p:tgtEl>
                                          <p:spTgt spid="185347">
                                            <p:txEl>
                                              <p:pRg st="0" end="0"/>
                                            </p:txEl>
                                          </p:spTgt>
                                        </p:tgtEl>
                                        <p:attrNameLst>
                                          <p:attrName>ppt_h</p:attrName>
                                        </p:attrNameLst>
                                      </p:cBhvr>
                                      <p:tavLst>
                                        <p:tav tm="0">
                                          <p:val>
                                            <p:strVal val="#ppt_h"/>
                                          </p:val>
                                        </p:tav>
                                        <p:tav tm="100000">
                                          <p:val>
                                            <p:strVal val="#ppt_h"/>
                                          </p:val>
                                        </p:tav>
                                      </p:tavLst>
                                    </p:anim>
                                    <p:anim calcmode="lin" valueType="num">
                                      <p:cBhvr>
                                        <p:cTn id="86" dur="500" fill="hold"/>
                                        <p:tgtEl>
                                          <p:spTgt spid="185347">
                                            <p:txEl>
                                              <p:pRg st="0" end="0"/>
                                            </p:txEl>
                                          </p:spTgt>
                                        </p:tgtEl>
                                        <p:attrNameLst>
                                          <p:attrName>ppt_x</p:attrName>
                                        </p:attrNameLst>
                                      </p:cBhvr>
                                      <p:tavLst>
                                        <p:tav tm="0">
                                          <p:val>
                                            <p:strVal val="#ppt_x-.2"/>
                                          </p:val>
                                        </p:tav>
                                        <p:tav tm="100000">
                                          <p:val>
                                            <p:strVal val="#ppt_x"/>
                                          </p:val>
                                        </p:tav>
                                      </p:tavLst>
                                    </p:anim>
                                    <p:anim calcmode="lin" valueType="num">
                                      <p:cBhvr>
                                        <p:cTn id="87" dur="500" fill="hold"/>
                                        <p:tgtEl>
                                          <p:spTgt spid="185347">
                                            <p:txEl>
                                              <p:pRg st="0" end="0"/>
                                            </p:txEl>
                                          </p:spTgt>
                                        </p:tgtEl>
                                        <p:attrNameLst>
                                          <p:attrName>ppt_y</p:attrName>
                                        </p:attrNameLst>
                                      </p:cBhvr>
                                      <p:tavLst>
                                        <p:tav tm="0">
                                          <p:val>
                                            <p:strVal val="#ppt_y"/>
                                          </p:val>
                                        </p:tav>
                                        <p:tav tm="100000">
                                          <p:val>
                                            <p:strVal val="#ppt_y"/>
                                          </p:val>
                                        </p:tav>
                                      </p:tavLst>
                                    </p:anim>
                                    <p:animEffect transition="in" filter="fade">
                                      <p:cBhvr>
                                        <p:cTn id="88" dur="500"/>
                                        <p:tgtEl>
                                          <p:spTgt spid="185347">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4" presetClass="entr" presetSubtype="0" accel="100000" fill="hold" grpId="0" nodeType="clickEffect">
                                  <p:stCondLst>
                                    <p:cond delay="0"/>
                                  </p:stCondLst>
                                  <p:childTnLst>
                                    <p:set>
                                      <p:cBhvr>
                                        <p:cTn id="92" dur="1" fill="hold">
                                          <p:stCondLst>
                                            <p:cond delay="0"/>
                                          </p:stCondLst>
                                        </p:cTn>
                                        <p:tgtEl>
                                          <p:spTgt spid="185347">
                                            <p:txEl>
                                              <p:pRg st="1" end="1"/>
                                            </p:txEl>
                                          </p:spTgt>
                                        </p:tgtEl>
                                        <p:attrNameLst>
                                          <p:attrName>style.visibility</p:attrName>
                                        </p:attrNameLst>
                                      </p:cBhvr>
                                      <p:to>
                                        <p:strVal val="visible"/>
                                      </p:to>
                                    </p:set>
                                    <p:anim calcmode="lin" valueType="num">
                                      <p:cBhvr>
                                        <p:cTn id="93" dur="500" fill="hold"/>
                                        <p:tgtEl>
                                          <p:spTgt spid="185347">
                                            <p:txEl>
                                              <p:pRg st="1" end="1"/>
                                            </p:txEl>
                                          </p:spTgt>
                                        </p:tgtEl>
                                        <p:attrNameLst>
                                          <p:attrName>ppt_w</p:attrName>
                                        </p:attrNameLst>
                                      </p:cBhvr>
                                      <p:tavLst>
                                        <p:tav tm="0">
                                          <p:val>
                                            <p:strVal val="#ppt_w*0.05"/>
                                          </p:val>
                                        </p:tav>
                                        <p:tav tm="100000">
                                          <p:val>
                                            <p:strVal val="#ppt_w"/>
                                          </p:val>
                                        </p:tav>
                                      </p:tavLst>
                                    </p:anim>
                                    <p:anim calcmode="lin" valueType="num">
                                      <p:cBhvr>
                                        <p:cTn id="94" dur="500" fill="hold"/>
                                        <p:tgtEl>
                                          <p:spTgt spid="185347">
                                            <p:txEl>
                                              <p:pRg st="1" end="1"/>
                                            </p:txEl>
                                          </p:spTgt>
                                        </p:tgtEl>
                                        <p:attrNameLst>
                                          <p:attrName>ppt_h</p:attrName>
                                        </p:attrNameLst>
                                      </p:cBhvr>
                                      <p:tavLst>
                                        <p:tav tm="0">
                                          <p:val>
                                            <p:strVal val="#ppt_h"/>
                                          </p:val>
                                        </p:tav>
                                        <p:tav tm="100000">
                                          <p:val>
                                            <p:strVal val="#ppt_h"/>
                                          </p:val>
                                        </p:tav>
                                      </p:tavLst>
                                    </p:anim>
                                    <p:anim calcmode="lin" valueType="num">
                                      <p:cBhvr>
                                        <p:cTn id="95" dur="500" fill="hold"/>
                                        <p:tgtEl>
                                          <p:spTgt spid="185347">
                                            <p:txEl>
                                              <p:pRg st="1" end="1"/>
                                            </p:txEl>
                                          </p:spTgt>
                                        </p:tgtEl>
                                        <p:attrNameLst>
                                          <p:attrName>ppt_x</p:attrName>
                                        </p:attrNameLst>
                                      </p:cBhvr>
                                      <p:tavLst>
                                        <p:tav tm="0">
                                          <p:val>
                                            <p:strVal val="#ppt_x-.2"/>
                                          </p:val>
                                        </p:tav>
                                        <p:tav tm="100000">
                                          <p:val>
                                            <p:strVal val="#ppt_x"/>
                                          </p:val>
                                        </p:tav>
                                      </p:tavLst>
                                    </p:anim>
                                    <p:anim calcmode="lin" valueType="num">
                                      <p:cBhvr>
                                        <p:cTn id="96" dur="500" fill="hold"/>
                                        <p:tgtEl>
                                          <p:spTgt spid="185347">
                                            <p:txEl>
                                              <p:pRg st="1" end="1"/>
                                            </p:txEl>
                                          </p:spTgt>
                                        </p:tgtEl>
                                        <p:attrNameLst>
                                          <p:attrName>ppt_y</p:attrName>
                                        </p:attrNameLst>
                                      </p:cBhvr>
                                      <p:tavLst>
                                        <p:tav tm="0">
                                          <p:val>
                                            <p:strVal val="#ppt_y"/>
                                          </p:val>
                                        </p:tav>
                                        <p:tav tm="100000">
                                          <p:val>
                                            <p:strVal val="#ppt_y"/>
                                          </p:val>
                                        </p:tav>
                                      </p:tavLst>
                                    </p:anim>
                                    <p:animEffect transition="in" filter="fade">
                                      <p:cBhvr>
                                        <p:cTn id="97" dur="500"/>
                                        <p:tgtEl>
                                          <p:spTgt spid="185347">
                                            <p:txEl>
                                              <p:pRg st="1" end="1"/>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4" presetClass="entr" presetSubtype="0" accel="100000" fill="hold" grpId="0" nodeType="clickEffect">
                                  <p:stCondLst>
                                    <p:cond delay="0"/>
                                  </p:stCondLst>
                                  <p:childTnLst>
                                    <p:set>
                                      <p:cBhvr>
                                        <p:cTn id="101" dur="1" fill="hold">
                                          <p:stCondLst>
                                            <p:cond delay="0"/>
                                          </p:stCondLst>
                                        </p:cTn>
                                        <p:tgtEl>
                                          <p:spTgt spid="185347">
                                            <p:txEl>
                                              <p:pRg st="2" end="2"/>
                                            </p:txEl>
                                          </p:spTgt>
                                        </p:tgtEl>
                                        <p:attrNameLst>
                                          <p:attrName>style.visibility</p:attrName>
                                        </p:attrNameLst>
                                      </p:cBhvr>
                                      <p:to>
                                        <p:strVal val="visible"/>
                                      </p:to>
                                    </p:set>
                                    <p:anim calcmode="lin" valueType="num">
                                      <p:cBhvr>
                                        <p:cTn id="102" dur="500" fill="hold"/>
                                        <p:tgtEl>
                                          <p:spTgt spid="185347">
                                            <p:txEl>
                                              <p:pRg st="2" end="2"/>
                                            </p:txEl>
                                          </p:spTgt>
                                        </p:tgtEl>
                                        <p:attrNameLst>
                                          <p:attrName>ppt_w</p:attrName>
                                        </p:attrNameLst>
                                      </p:cBhvr>
                                      <p:tavLst>
                                        <p:tav tm="0">
                                          <p:val>
                                            <p:strVal val="#ppt_w*0.05"/>
                                          </p:val>
                                        </p:tav>
                                        <p:tav tm="100000">
                                          <p:val>
                                            <p:strVal val="#ppt_w"/>
                                          </p:val>
                                        </p:tav>
                                      </p:tavLst>
                                    </p:anim>
                                    <p:anim calcmode="lin" valueType="num">
                                      <p:cBhvr>
                                        <p:cTn id="103" dur="500" fill="hold"/>
                                        <p:tgtEl>
                                          <p:spTgt spid="185347">
                                            <p:txEl>
                                              <p:pRg st="2" end="2"/>
                                            </p:txEl>
                                          </p:spTgt>
                                        </p:tgtEl>
                                        <p:attrNameLst>
                                          <p:attrName>ppt_h</p:attrName>
                                        </p:attrNameLst>
                                      </p:cBhvr>
                                      <p:tavLst>
                                        <p:tav tm="0">
                                          <p:val>
                                            <p:strVal val="#ppt_h"/>
                                          </p:val>
                                        </p:tav>
                                        <p:tav tm="100000">
                                          <p:val>
                                            <p:strVal val="#ppt_h"/>
                                          </p:val>
                                        </p:tav>
                                      </p:tavLst>
                                    </p:anim>
                                    <p:anim calcmode="lin" valueType="num">
                                      <p:cBhvr>
                                        <p:cTn id="104" dur="500" fill="hold"/>
                                        <p:tgtEl>
                                          <p:spTgt spid="185347">
                                            <p:txEl>
                                              <p:pRg st="2" end="2"/>
                                            </p:txEl>
                                          </p:spTgt>
                                        </p:tgtEl>
                                        <p:attrNameLst>
                                          <p:attrName>ppt_x</p:attrName>
                                        </p:attrNameLst>
                                      </p:cBhvr>
                                      <p:tavLst>
                                        <p:tav tm="0">
                                          <p:val>
                                            <p:strVal val="#ppt_x-.2"/>
                                          </p:val>
                                        </p:tav>
                                        <p:tav tm="100000">
                                          <p:val>
                                            <p:strVal val="#ppt_x"/>
                                          </p:val>
                                        </p:tav>
                                      </p:tavLst>
                                    </p:anim>
                                    <p:anim calcmode="lin" valueType="num">
                                      <p:cBhvr>
                                        <p:cTn id="105" dur="500" fill="hold"/>
                                        <p:tgtEl>
                                          <p:spTgt spid="185347">
                                            <p:txEl>
                                              <p:pRg st="2" end="2"/>
                                            </p:txEl>
                                          </p:spTgt>
                                        </p:tgtEl>
                                        <p:attrNameLst>
                                          <p:attrName>ppt_y</p:attrName>
                                        </p:attrNameLst>
                                      </p:cBhvr>
                                      <p:tavLst>
                                        <p:tav tm="0">
                                          <p:val>
                                            <p:strVal val="#ppt_y"/>
                                          </p:val>
                                        </p:tav>
                                        <p:tav tm="100000">
                                          <p:val>
                                            <p:strVal val="#ppt_y"/>
                                          </p:val>
                                        </p:tav>
                                      </p:tavLst>
                                    </p:anim>
                                    <p:animEffect transition="in" filter="fade">
                                      <p:cBhvr>
                                        <p:cTn id="106" dur="500"/>
                                        <p:tgtEl>
                                          <p:spTgt spid="185347">
                                            <p:txEl>
                                              <p:pRg st="2" end="2"/>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4" presetClass="entr" presetSubtype="0" accel="100000" fill="hold" grpId="0" nodeType="clickEffect">
                                  <p:stCondLst>
                                    <p:cond delay="0"/>
                                  </p:stCondLst>
                                  <p:childTnLst>
                                    <p:set>
                                      <p:cBhvr>
                                        <p:cTn id="110" dur="1" fill="hold">
                                          <p:stCondLst>
                                            <p:cond delay="0"/>
                                          </p:stCondLst>
                                        </p:cTn>
                                        <p:tgtEl>
                                          <p:spTgt spid="185347">
                                            <p:txEl>
                                              <p:pRg st="3" end="3"/>
                                            </p:txEl>
                                          </p:spTgt>
                                        </p:tgtEl>
                                        <p:attrNameLst>
                                          <p:attrName>style.visibility</p:attrName>
                                        </p:attrNameLst>
                                      </p:cBhvr>
                                      <p:to>
                                        <p:strVal val="visible"/>
                                      </p:to>
                                    </p:set>
                                    <p:anim calcmode="lin" valueType="num">
                                      <p:cBhvr>
                                        <p:cTn id="111" dur="500" fill="hold"/>
                                        <p:tgtEl>
                                          <p:spTgt spid="185347">
                                            <p:txEl>
                                              <p:pRg st="3" end="3"/>
                                            </p:txEl>
                                          </p:spTgt>
                                        </p:tgtEl>
                                        <p:attrNameLst>
                                          <p:attrName>ppt_w</p:attrName>
                                        </p:attrNameLst>
                                      </p:cBhvr>
                                      <p:tavLst>
                                        <p:tav tm="0">
                                          <p:val>
                                            <p:strVal val="#ppt_w*0.05"/>
                                          </p:val>
                                        </p:tav>
                                        <p:tav tm="100000">
                                          <p:val>
                                            <p:strVal val="#ppt_w"/>
                                          </p:val>
                                        </p:tav>
                                      </p:tavLst>
                                    </p:anim>
                                    <p:anim calcmode="lin" valueType="num">
                                      <p:cBhvr>
                                        <p:cTn id="112" dur="500" fill="hold"/>
                                        <p:tgtEl>
                                          <p:spTgt spid="185347">
                                            <p:txEl>
                                              <p:pRg st="3" end="3"/>
                                            </p:txEl>
                                          </p:spTgt>
                                        </p:tgtEl>
                                        <p:attrNameLst>
                                          <p:attrName>ppt_h</p:attrName>
                                        </p:attrNameLst>
                                      </p:cBhvr>
                                      <p:tavLst>
                                        <p:tav tm="0">
                                          <p:val>
                                            <p:strVal val="#ppt_h"/>
                                          </p:val>
                                        </p:tav>
                                        <p:tav tm="100000">
                                          <p:val>
                                            <p:strVal val="#ppt_h"/>
                                          </p:val>
                                        </p:tav>
                                      </p:tavLst>
                                    </p:anim>
                                    <p:anim calcmode="lin" valueType="num">
                                      <p:cBhvr>
                                        <p:cTn id="113" dur="500" fill="hold"/>
                                        <p:tgtEl>
                                          <p:spTgt spid="185347">
                                            <p:txEl>
                                              <p:pRg st="3" end="3"/>
                                            </p:txEl>
                                          </p:spTgt>
                                        </p:tgtEl>
                                        <p:attrNameLst>
                                          <p:attrName>ppt_x</p:attrName>
                                        </p:attrNameLst>
                                      </p:cBhvr>
                                      <p:tavLst>
                                        <p:tav tm="0">
                                          <p:val>
                                            <p:strVal val="#ppt_x-.2"/>
                                          </p:val>
                                        </p:tav>
                                        <p:tav tm="100000">
                                          <p:val>
                                            <p:strVal val="#ppt_x"/>
                                          </p:val>
                                        </p:tav>
                                      </p:tavLst>
                                    </p:anim>
                                    <p:anim calcmode="lin" valueType="num">
                                      <p:cBhvr>
                                        <p:cTn id="114" dur="500" fill="hold"/>
                                        <p:tgtEl>
                                          <p:spTgt spid="185347">
                                            <p:txEl>
                                              <p:pRg st="3" end="3"/>
                                            </p:txEl>
                                          </p:spTgt>
                                        </p:tgtEl>
                                        <p:attrNameLst>
                                          <p:attrName>ppt_y</p:attrName>
                                        </p:attrNameLst>
                                      </p:cBhvr>
                                      <p:tavLst>
                                        <p:tav tm="0">
                                          <p:val>
                                            <p:strVal val="#ppt_y"/>
                                          </p:val>
                                        </p:tav>
                                        <p:tav tm="100000">
                                          <p:val>
                                            <p:strVal val="#ppt_y"/>
                                          </p:val>
                                        </p:tav>
                                      </p:tavLst>
                                    </p:anim>
                                    <p:animEffect transition="in" filter="fade">
                                      <p:cBhvr>
                                        <p:cTn id="115" dur="500"/>
                                        <p:tgtEl>
                                          <p:spTgt spid="185347">
                                            <p:txEl>
                                              <p:pRg st="3" end="3"/>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4" presetClass="entr" presetSubtype="0" accel="100000" fill="hold" grpId="0" nodeType="clickEffect">
                                  <p:stCondLst>
                                    <p:cond delay="0"/>
                                  </p:stCondLst>
                                  <p:childTnLst>
                                    <p:set>
                                      <p:cBhvr>
                                        <p:cTn id="119" dur="1" fill="hold">
                                          <p:stCondLst>
                                            <p:cond delay="0"/>
                                          </p:stCondLst>
                                        </p:cTn>
                                        <p:tgtEl>
                                          <p:spTgt spid="185347">
                                            <p:txEl>
                                              <p:pRg st="4" end="4"/>
                                            </p:txEl>
                                          </p:spTgt>
                                        </p:tgtEl>
                                        <p:attrNameLst>
                                          <p:attrName>style.visibility</p:attrName>
                                        </p:attrNameLst>
                                      </p:cBhvr>
                                      <p:to>
                                        <p:strVal val="visible"/>
                                      </p:to>
                                    </p:set>
                                    <p:anim calcmode="lin" valueType="num">
                                      <p:cBhvr>
                                        <p:cTn id="120" dur="500" fill="hold"/>
                                        <p:tgtEl>
                                          <p:spTgt spid="185347">
                                            <p:txEl>
                                              <p:pRg st="4" end="4"/>
                                            </p:txEl>
                                          </p:spTgt>
                                        </p:tgtEl>
                                        <p:attrNameLst>
                                          <p:attrName>ppt_w</p:attrName>
                                        </p:attrNameLst>
                                      </p:cBhvr>
                                      <p:tavLst>
                                        <p:tav tm="0">
                                          <p:val>
                                            <p:strVal val="#ppt_w*0.05"/>
                                          </p:val>
                                        </p:tav>
                                        <p:tav tm="100000">
                                          <p:val>
                                            <p:strVal val="#ppt_w"/>
                                          </p:val>
                                        </p:tav>
                                      </p:tavLst>
                                    </p:anim>
                                    <p:anim calcmode="lin" valueType="num">
                                      <p:cBhvr>
                                        <p:cTn id="121" dur="500" fill="hold"/>
                                        <p:tgtEl>
                                          <p:spTgt spid="185347">
                                            <p:txEl>
                                              <p:pRg st="4" end="4"/>
                                            </p:txEl>
                                          </p:spTgt>
                                        </p:tgtEl>
                                        <p:attrNameLst>
                                          <p:attrName>ppt_h</p:attrName>
                                        </p:attrNameLst>
                                      </p:cBhvr>
                                      <p:tavLst>
                                        <p:tav tm="0">
                                          <p:val>
                                            <p:strVal val="#ppt_h"/>
                                          </p:val>
                                        </p:tav>
                                        <p:tav tm="100000">
                                          <p:val>
                                            <p:strVal val="#ppt_h"/>
                                          </p:val>
                                        </p:tav>
                                      </p:tavLst>
                                    </p:anim>
                                    <p:anim calcmode="lin" valueType="num">
                                      <p:cBhvr>
                                        <p:cTn id="122" dur="500" fill="hold"/>
                                        <p:tgtEl>
                                          <p:spTgt spid="185347">
                                            <p:txEl>
                                              <p:pRg st="4" end="4"/>
                                            </p:txEl>
                                          </p:spTgt>
                                        </p:tgtEl>
                                        <p:attrNameLst>
                                          <p:attrName>ppt_x</p:attrName>
                                        </p:attrNameLst>
                                      </p:cBhvr>
                                      <p:tavLst>
                                        <p:tav tm="0">
                                          <p:val>
                                            <p:strVal val="#ppt_x-.2"/>
                                          </p:val>
                                        </p:tav>
                                        <p:tav tm="100000">
                                          <p:val>
                                            <p:strVal val="#ppt_x"/>
                                          </p:val>
                                        </p:tav>
                                      </p:tavLst>
                                    </p:anim>
                                    <p:anim calcmode="lin" valueType="num">
                                      <p:cBhvr>
                                        <p:cTn id="123" dur="500" fill="hold"/>
                                        <p:tgtEl>
                                          <p:spTgt spid="185347">
                                            <p:txEl>
                                              <p:pRg st="4" end="4"/>
                                            </p:txEl>
                                          </p:spTgt>
                                        </p:tgtEl>
                                        <p:attrNameLst>
                                          <p:attrName>ppt_y</p:attrName>
                                        </p:attrNameLst>
                                      </p:cBhvr>
                                      <p:tavLst>
                                        <p:tav tm="0">
                                          <p:val>
                                            <p:strVal val="#ppt_y"/>
                                          </p:val>
                                        </p:tav>
                                        <p:tav tm="100000">
                                          <p:val>
                                            <p:strVal val="#ppt_y"/>
                                          </p:val>
                                        </p:tav>
                                      </p:tavLst>
                                    </p:anim>
                                    <p:animEffect transition="in" filter="fade">
                                      <p:cBhvr>
                                        <p:cTn id="124" dur="500"/>
                                        <p:tgtEl>
                                          <p:spTgt spid="185347">
                                            <p:txEl>
                                              <p:pRg st="4" end="4"/>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4" presetClass="entr" presetSubtype="0" accel="100000" fill="hold" grpId="0" nodeType="clickEffect">
                                  <p:stCondLst>
                                    <p:cond delay="0"/>
                                  </p:stCondLst>
                                  <p:childTnLst>
                                    <p:set>
                                      <p:cBhvr>
                                        <p:cTn id="128" dur="1" fill="hold">
                                          <p:stCondLst>
                                            <p:cond delay="0"/>
                                          </p:stCondLst>
                                        </p:cTn>
                                        <p:tgtEl>
                                          <p:spTgt spid="185347">
                                            <p:txEl>
                                              <p:pRg st="5" end="5"/>
                                            </p:txEl>
                                          </p:spTgt>
                                        </p:tgtEl>
                                        <p:attrNameLst>
                                          <p:attrName>style.visibility</p:attrName>
                                        </p:attrNameLst>
                                      </p:cBhvr>
                                      <p:to>
                                        <p:strVal val="visible"/>
                                      </p:to>
                                    </p:set>
                                    <p:anim calcmode="lin" valueType="num">
                                      <p:cBhvr>
                                        <p:cTn id="129" dur="500" fill="hold"/>
                                        <p:tgtEl>
                                          <p:spTgt spid="185347">
                                            <p:txEl>
                                              <p:pRg st="5" end="5"/>
                                            </p:txEl>
                                          </p:spTgt>
                                        </p:tgtEl>
                                        <p:attrNameLst>
                                          <p:attrName>ppt_w</p:attrName>
                                        </p:attrNameLst>
                                      </p:cBhvr>
                                      <p:tavLst>
                                        <p:tav tm="0">
                                          <p:val>
                                            <p:strVal val="#ppt_w*0.05"/>
                                          </p:val>
                                        </p:tav>
                                        <p:tav tm="100000">
                                          <p:val>
                                            <p:strVal val="#ppt_w"/>
                                          </p:val>
                                        </p:tav>
                                      </p:tavLst>
                                    </p:anim>
                                    <p:anim calcmode="lin" valueType="num">
                                      <p:cBhvr>
                                        <p:cTn id="130" dur="500" fill="hold"/>
                                        <p:tgtEl>
                                          <p:spTgt spid="185347">
                                            <p:txEl>
                                              <p:pRg st="5" end="5"/>
                                            </p:txEl>
                                          </p:spTgt>
                                        </p:tgtEl>
                                        <p:attrNameLst>
                                          <p:attrName>ppt_h</p:attrName>
                                        </p:attrNameLst>
                                      </p:cBhvr>
                                      <p:tavLst>
                                        <p:tav tm="0">
                                          <p:val>
                                            <p:strVal val="#ppt_h"/>
                                          </p:val>
                                        </p:tav>
                                        <p:tav tm="100000">
                                          <p:val>
                                            <p:strVal val="#ppt_h"/>
                                          </p:val>
                                        </p:tav>
                                      </p:tavLst>
                                    </p:anim>
                                    <p:anim calcmode="lin" valueType="num">
                                      <p:cBhvr>
                                        <p:cTn id="131" dur="500" fill="hold"/>
                                        <p:tgtEl>
                                          <p:spTgt spid="185347">
                                            <p:txEl>
                                              <p:pRg st="5" end="5"/>
                                            </p:txEl>
                                          </p:spTgt>
                                        </p:tgtEl>
                                        <p:attrNameLst>
                                          <p:attrName>ppt_x</p:attrName>
                                        </p:attrNameLst>
                                      </p:cBhvr>
                                      <p:tavLst>
                                        <p:tav tm="0">
                                          <p:val>
                                            <p:strVal val="#ppt_x-.2"/>
                                          </p:val>
                                        </p:tav>
                                        <p:tav tm="100000">
                                          <p:val>
                                            <p:strVal val="#ppt_x"/>
                                          </p:val>
                                        </p:tav>
                                      </p:tavLst>
                                    </p:anim>
                                    <p:anim calcmode="lin" valueType="num">
                                      <p:cBhvr>
                                        <p:cTn id="132" dur="500" fill="hold"/>
                                        <p:tgtEl>
                                          <p:spTgt spid="185347">
                                            <p:txEl>
                                              <p:pRg st="5" end="5"/>
                                            </p:txEl>
                                          </p:spTgt>
                                        </p:tgtEl>
                                        <p:attrNameLst>
                                          <p:attrName>ppt_y</p:attrName>
                                        </p:attrNameLst>
                                      </p:cBhvr>
                                      <p:tavLst>
                                        <p:tav tm="0">
                                          <p:val>
                                            <p:strVal val="#ppt_y"/>
                                          </p:val>
                                        </p:tav>
                                        <p:tav tm="100000">
                                          <p:val>
                                            <p:strVal val="#ppt_y"/>
                                          </p:val>
                                        </p:tav>
                                      </p:tavLst>
                                    </p:anim>
                                    <p:animEffect transition="in" filter="fade">
                                      <p:cBhvr>
                                        <p:cTn id="133" dur="500"/>
                                        <p:tgtEl>
                                          <p:spTgt spid="185347">
                                            <p:txEl>
                                              <p:pRg st="5" end="5"/>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4" presetClass="entr" presetSubtype="0" accel="100000" fill="hold" grpId="0" nodeType="clickEffect">
                                  <p:stCondLst>
                                    <p:cond delay="0"/>
                                  </p:stCondLst>
                                  <p:childTnLst>
                                    <p:set>
                                      <p:cBhvr>
                                        <p:cTn id="137" dur="1" fill="hold">
                                          <p:stCondLst>
                                            <p:cond delay="0"/>
                                          </p:stCondLst>
                                        </p:cTn>
                                        <p:tgtEl>
                                          <p:spTgt spid="185347">
                                            <p:txEl>
                                              <p:pRg st="6" end="6"/>
                                            </p:txEl>
                                          </p:spTgt>
                                        </p:tgtEl>
                                        <p:attrNameLst>
                                          <p:attrName>style.visibility</p:attrName>
                                        </p:attrNameLst>
                                      </p:cBhvr>
                                      <p:to>
                                        <p:strVal val="visible"/>
                                      </p:to>
                                    </p:set>
                                    <p:anim calcmode="lin" valueType="num">
                                      <p:cBhvr>
                                        <p:cTn id="138" dur="500" fill="hold"/>
                                        <p:tgtEl>
                                          <p:spTgt spid="185347">
                                            <p:txEl>
                                              <p:pRg st="6" end="6"/>
                                            </p:txEl>
                                          </p:spTgt>
                                        </p:tgtEl>
                                        <p:attrNameLst>
                                          <p:attrName>ppt_w</p:attrName>
                                        </p:attrNameLst>
                                      </p:cBhvr>
                                      <p:tavLst>
                                        <p:tav tm="0">
                                          <p:val>
                                            <p:strVal val="#ppt_w*0.05"/>
                                          </p:val>
                                        </p:tav>
                                        <p:tav tm="100000">
                                          <p:val>
                                            <p:strVal val="#ppt_w"/>
                                          </p:val>
                                        </p:tav>
                                      </p:tavLst>
                                    </p:anim>
                                    <p:anim calcmode="lin" valueType="num">
                                      <p:cBhvr>
                                        <p:cTn id="139" dur="500" fill="hold"/>
                                        <p:tgtEl>
                                          <p:spTgt spid="185347">
                                            <p:txEl>
                                              <p:pRg st="6" end="6"/>
                                            </p:txEl>
                                          </p:spTgt>
                                        </p:tgtEl>
                                        <p:attrNameLst>
                                          <p:attrName>ppt_h</p:attrName>
                                        </p:attrNameLst>
                                      </p:cBhvr>
                                      <p:tavLst>
                                        <p:tav tm="0">
                                          <p:val>
                                            <p:strVal val="#ppt_h"/>
                                          </p:val>
                                        </p:tav>
                                        <p:tav tm="100000">
                                          <p:val>
                                            <p:strVal val="#ppt_h"/>
                                          </p:val>
                                        </p:tav>
                                      </p:tavLst>
                                    </p:anim>
                                    <p:anim calcmode="lin" valueType="num">
                                      <p:cBhvr>
                                        <p:cTn id="140" dur="500" fill="hold"/>
                                        <p:tgtEl>
                                          <p:spTgt spid="185347">
                                            <p:txEl>
                                              <p:pRg st="6" end="6"/>
                                            </p:txEl>
                                          </p:spTgt>
                                        </p:tgtEl>
                                        <p:attrNameLst>
                                          <p:attrName>ppt_x</p:attrName>
                                        </p:attrNameLst>
                                      </p:cBhvr>
                                      <p:tavLst>
                                        <p:tav tm="0">
                                          <p:val>
                                            <p:strVal val="#ppt_x-.2"/>
                                          </p:val>
                                        </p:tav>
                                        <p:tav tm="100000">
                                          <p:val>
                                            <p:strVal val="#ppt_x"/>
                                          </p:val>
                                        </p:tav>
                                      </p:tavLst>
                                    </p:anim>
                                    <p:anim calcmode="lin" valueType="num">
                                      <p:cBhvr>
                                        <p:cTn id="141" dur="500" fill="hold"/>
                                        <p:tgtEl>
                                          <p:spTgt spid="185347">
                                            <p:txEl>
                                              <p:pRg st="6" end="6"/>
                                            </p:txEl>
                                          </p:spTgt>
                                        </p:tgtEl>
                                        <p:attrNameLst>
                                          <p:attrName>ppt_y</p:attrName>
                                        </p:attrNameLst>
                                      </p:cBhvr>
                                      <p:tavLst>
                                        <p:tav tm="0">
                                          <p:val>
                                            <p:strVal val="#ppt_y"/>
                                          </p:val>
                                        </p:tav>
                                        <p:tav tm="100000">
                                          <p:val>
                                            <p:strVal val="#ppt_y"/>
                                          </p:val>
                                        </p:tav>
                                      </p:tavLst>
                                    </p:anim>
                                    <p:animEffect transition="in" filter="fade">
                                      <p:cBhvr>
                                        <p:cTn id="142" dur="500"/>
                                        <p:tgtEl>
                                          <p:spTgt spid="185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build="p"/>
      <p:bldP spid="18534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5613" y="273050"/>
            <a:ext cx="8226425" cy="976313"/>
          </a:xfrm>
        </p:spPr>
        <p:txBody>
          <a:bodyPr/>
          <a:lstStyle/>
          <a:p>
            <a:pPr algn="r"/>
            <a:r>
              <a:rPr lang="fa-IR" altLang="en-US" sz="3200">
                <a:solidFill>
                  <a:srgbClr val="CC0000"/>
                </a:solidFill>
                <a:cs typeface="B Titr" panose="00000700000000000000" pitchFamily="2" charset="-78"/>
              </a:rPr>
              <a:t>1- متغیر تصادفی</a:t>
            </a:r>
            <a:endParaRPr lang="en-US" altLang="en-US" sz="3200">
              <a:solidFill>
                <a:srgbClr val="CC0000"/>
              </a:solidFill>
              <a:cs typeface="B Titr" panose="00000700000000000000" pitchFamily="2" charset="-78"/>
            </a:endParaRPr>
          </a:p>
        </p:txBody>
      </p:sp>
      <p:sp>
        <p:nvSpPr>
          <p:cNvPr id="186371" name="Rectangle 3"/>
          <p:cNvSpPr>
            <a:spLocks noGrp="1" noChangeArrowheads="1"/>
          </p:cNvSpPr>
          <p:nvPr>
            <p:ph idx="1"/>
          </p:nvPr>
        </p:nvSpPr>
        <p:spPr>
          <a:xfrm>
            <a:off x="250825" y="1628775"/>
            <a:ext cx="8642350" cy="1735138"/>
          </a:xfrm>
        </p:spPr>
        <p:txBody>
          <a:bodyPr/>
          <a:lstStyle/>
          <a:p>
            <a:pPr>
              <a:buFont typeface="Wingdings" panose="05000000000000000000" pitchFamily="2" charset="2"/>
              <a:buNone/>
            </a:pPr>
            <a:r>
              <a:rPr lang="fa-IR" altLang="en-US" sz="2400" b="1">
                <a:cs typeface="B Nazanin" panose="00000400000000000000" pitchFamily="2" charset="-78"/>
              </a:rPr>
              <a:t>     </a:t>
            </a:r>
            <a:r>
              <a:rPr lang="ar-SA" altLang="en-US" sz="2400" b="1">
                <a:cs typeface="B Nazanin" panose="00000400000000000000" pitchFamily="2" charset="-78"/>
              </a:rPr>
              <a:t>با فرض اينكه هر تجربه تصادفي داراي فضاي نمونه </a:t>
            </a:r>
            <a:r>
              <a:rPr lang="en-US" altLang="en-US" sz="2400" b="1">
                <a:cs typeface="B Nazanin" panose="00000400000000000000" pitchFamily="2" charset="-78"/>
              </a:rPr>
              <a:t>S</a:t>
            </a:r>
            <a:r>
              <a:rPr lang="fa-IR" altLang="en-US" sz="2400" b="1">
                <a:cs typeface="B Nazanin" panose="00000400000000000000" pitchFamily="2" charset="-78"/>
              </a:rPr>
              <a:t> </a:t>
            </a:r>
            <a:r>
              <a:rPr lang="ar-SA" altLang="en-US" sz="2400" b="1">
                <a:cs typeface="B Nazanin" panose="00000400000000000000" pitchFamily="2" charset="-78"/>
              </a:rPr>
              <a:t>باشد با تدوين يك قانون يا مجموعه</a:t>
            </a:r>
            <a:r>
              <a:rPr lang="en-US" altLang="en-US" sz="2400" b="1">
                <a:cs typeface="B Nazanin" panose="00000400000000000000" pitchFamily="2" charset="-78"/>
              </a:rPr>
              <a:t> </a:t>
            </a:r>
            <a:r>
              <a:rPr lang="ar-SA" altLang="en-US" sz="2400" b="1">
                <a:cs typeface="B Nazanin" panose="00000400000000000000" pitchFamily="2" charset="-78"/>
              </a:rPr>
              <a:t>اي از قوانين مي‌توان اعضاي فضاي نمونه را به وسيله اعداد يا زوج</a:t>
            </a:r>
            <a:r>
              <a:rPr lang="en-US" altLang="en-US" sz="2400" b="1">
                <a:cs typeface="B Nazanin" panose="00000400000000000000" pitchFamily="2" charset="-78"/>
              </a:rPr>
              <a:t> </a:t>
            </a:r>
            <a:r>
              <a:rPr lang="ar-SA" altLang="en-US" sz="2400" b="1">
                <a:cs typeface="B Nazanin" panose="00000400000000000000" pitchFamily="2" charset="-78"/>
              </a:rPr>
              <a:t>اعداد </a:t>
            </a:r>
            <a:r>
              <a:rPr lang="en-US" altLang="en-US" sz="2400" b="1">
                <a:cs typeface="B Nazanin" panose="00000400000000000000" pitchFamily="2" charset="-78"/>
              </a:rPr>
              <a:t>(X</a:t>
            </a:r>
            <a:r>
              <a:rPr lang="en-US" altLang="en-US" sz="2400" b="1" baseline="-25000">
                <a:cs typeface="B Nazanin" panose="00000400000000000000" pitchFamily="2" charset="-78"/>
              </a:rPr>
              <a:t>1</a:t>
            </a:r>
            <a:r>
              <a:rPr lang="en-US" altLang="en-US" sz="2400" b="1">
                <a:cs typeface="B Nazanin" panose="00000400000000000000" pitchFamily="2" charset="-78"/>
              </a:rPr>
              <a:t>,X</a:t>
            </a:r>
            <a:r>
              <a:rPr lang="en-US" altLang="en-US" sz="2400" b="1" baseline="-25000">
                <a:cs typeface="B Nazanin" panose="00000400000000000000" pitchFamily="2" charset="-78"/>
              </a:rPr>
              <a:t>2</a:t>
            </a:r>
            <a:r>
              <a:rPr lang="en-US" altLang="en-US" sz="2400" b="1">
                <a:cs typeface="B Nazanin" panose="00000400000000000000" pitchFamily="2" charset="-78"/>
              </a:rPr>
              <a:t>)</a:t>
            </a:r>
            <a:r>
              <a:rPr lang="fa-IR" altLang="en-US" sz="2400" b="1">
                <a:cs typeface="B Nazanin" panose="00000400000000000000" pitchFamily="2" charset="-78"/>
              </a:rPr>
              <a:t> </a:t>
            </a:r>
            <a:r>
              <a:rPr lang="ar-SA" altLang="en-US" sz="2400" b="1">
                <a:cs typeface="B Nazanin" panose="00000400000000000000" pitchFamily="2" charset="-78"/>
              </a:rPr>
              <a:t>يا به طور كلي</a:t>
            </a:r>
            <a:r>
              <a:rPr lang="fa-IR" altLang="en-US" sz="2400" b="1">
                <a:cs typeface="B Nazanin" panose="00000400000000000000" pitchFamily="2" charset="-78"/>
              </a:rPr>
              <a:t> </a:t>
            </a:r>
            <a:r>
              <a:rPr lang="ar-SA" altLang="en-US" sz="2400" b="1">
                <a:cs typeface="B Nazanin" panose="00000400000000000000" pitchFamily="2" charset="-78"/>
              </a:rPr>
              <a:t>تر با </a:t>
            </a:r>
            <a:r>
              <a:rPr lang="en-US" altLang="en-US" sz="2400" b="1">
                <a:cs typeface="B Nazanin" panose="00000400000000000000" pitchFamily="2" charset="-78"/>
              </a:rPr>
              <a:t> n</a:t>
            </a:r>
            <a:r>
              <a:rPr lang="ar-SA" altLang="en-US" sz="2400" b="1">
                <a:cs typeface="B Nazanin" panose="00000400000000000000" pitchFamily="2" charset="-78"/>
              </a:rPr>
              <a:t>گانه مرتب اعداد</a:t>
            </a:r>
            <a:r>
              <a:rPr lang="fa-IR" altLang="en-US" sz="2400" b="1">
                <a:cs typeface="B Nazanin" panose="00000400000000000000" pitchFamily="2" charset="-78"/>
              </a:rPr>
              <a:t> </a:t>
            </a:r>
            <a:r>
              <a:rPr lang="en-US" altLang="en-US" sz="2400" b="1">
                <a:cs typeface="B Nazanin" panose="00000400000000000000" pitchFamily="2" charset="-78"/>
              </a:rPr>
              <a:t>(X</a:t>
            </a:r>
            <a:r>
              <a:rPr lang="en-US" altLang="en-US" sz="2400" b="1" baseline="-25000">
                <a:cs typeface="B Nazanin" panose="00000400000000000000" pitchFamily="2" charset="-78"/>
              </a:rPr>
              <a:t>1</a:t>
            </a:r>
            <a:r>
              <a:rPr lang="en-US" altLang="en-US" sz="2400" b="1">
                <a:cs typeface="B Nazanin" panose="00000400000000000000" pitchFamily="2" charset="-78"/>
              </a:rPr>
              <a:t>,X</a:t>
            </a:r>
            <a:r>
              <a:rPr lang="en-US" altLang="en-US" sz="2400" b="1" baseline="-25000">
                <a:cs typeface="B Nazanin" panose="00000400000000000000" pitchFamily="2" charset="-78"/>
              </a:rPr>
              <a:t>2</a:t>
            </a:r>
            <a:r>
              <a:rPr lang="en-US" altLang="en-US" sz="2400" b="1">
                <a:cs typeface="B Nazanin" panose="00000400000000000000" pitchFamily="2" charset="-78"/>
              </a:rPr>
              <a:t>,…,X</a:t>
            </a:r>
            <a:r>
              <a:rPr lang="en-US" altLang="en-US" sz="2400" b="1" baseline="-25000">
                <a:cs typeface="B Nazanin" panose="00000400000000000000" pitchFamily="2" charset="-78"/>
              </a:rPr>
              <a:t>n</a:t>
            </a:r>
            <a:r>
              <a:rPr lang="en-US" altLang="en-US" sz="2400" b="1">
                <a:cs typeface="B Nazanin" panose="00000400000000000000" pitchFamily="2" charset="-78"/>
              </a:rPr>
              <a:t>)</a:t>
            </a:r>
            <a:r>
              <a:rPr lang="ar-SA" altLang="en-US" sz="2400" b="1">
                <a:cs typeface="B Nazanin" panose="00000400000000000000" pitchFamily="2" charset="-78"/>
              </a:rPr>
              <a:t>افراز كرد.</a:t>
            </a:r>
            <a:r>
              <a:rPr lang="en-US" altLang="en-US" sz="2400" b="1">
                <a:cs typeface="B Nazanin" panose="00000400000000000000" pitchFamily="2" charset="-78"/>
              </a:rPr>
              <a:t> </a:t>
            </a:r>
          </a:p>
        </p:txBody>
      </p:sp>
      <p:sp>
        <p:nvSpPr>
          <p:cNvPr id="186372" name="Rectangle 4"/>
          <p:cNvSpPr>
            <a:spLocks noChangeArrowheads="1"/>
          </p:cNvSpPr>
          <p:nvPr/>
        </p:nvSpPr>
        <p:spPr bwMode="auto">
          <a:xfrm>
            <a:off x="539750" y="3284538"/>
            <a:ext cx="82296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fa-IR" altLang="en-US" sz="3200">
                <a:solidFill>
                  <a:srgbClr val="CC0000"/>
                </a:solidFill>
                <a:cs typeface="B Titr" panose="00000700000000000000" pitchFamily="2" charset="-78"/>
              </a:rPr>
              <a:t>2- متغیر تصادفی گسسته</a:t>
            </a:r>
            <a:endParaRPr lang="en-US" altLang="en-US" sz="3200">
              <a:solidFill>
                <a:srgbClr val="CC0000"/>
              </a:solidFill>
              <a:cs typeface="B Titr" panose="00000700000000000000" pitchFamily="2" charset="-78"/>
            </a:endParaRPr>
          </a:p>
        </p:txBody>
      </p:sp>
      <p:sp>
        <p:nvSpPr>
          <p:cNvPr id="186373" name="Rectangle 5"/>
          <p:cNvSpPr>
            <a:spLocks noChangeArrowheads="1"/>
          </p:cNvSpPr>
          <p:nvPr/>
        </p:nvSpPr>
        <p:spPr bwMode="auto">
          <a:xfrm>
            <a:off x="179388" y="4292600"/>
            <a:ext cx="864235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buFont typeface="Wingdings" panose="05000000000000000000" pitchFamily="2" charset="2"/>
              <a:buNone/>
            </a:pPr>
            <a:r>
              <a:rPr lang="fa-IR" altLang="en-US" sz="2400" b="1">
                <a:cs typeface="B Nazanin" panose="00000400000000000000" pitchFamily="2" charset="-78"/>
              </a:rPr>
              <a:t>     </a:t>
            </a:r>
            <a:r>
              <a:rPr lang="ar-SA" altLang="en-US" sz="2400" b="1">
                <a:cs typeface="B Nazanin" panose="00000400000000000000" pitchFamily="2" charset="-78"/>
              </a:rPr>
              <a:t>فرض كنيد متغير تصادفي </a:t>
            </a:r>
            <a:r>
              <a:rPr lang="en-US" altLang="en-US" sz="2400" b="1">
                <a:cs typeface="B Nazanin" panose="00000400000000000000" pitchFamily="2" charset="-78"/>
              </a:rPr>
              <a:t>X</a:t>
            </a:r>
            <a:r>
              <a:rPr lang="fa-IR" altLang="en-US" sz="2400" b="1">
                <a:cs typeface="B Nazanin" panose="00000400000000000000" pitchFamily="2" charset="-78"/>
              </a:rPr>
              <a:t> </a:t>
            </a:r>
            <a:r>
              <a:rPr lang="ar-SA" altLang="en-US" sz="2400" b="1">
                <a:cs typeface="B Nazanin" panose="00000400000000000000" pitchFamily="2" charset="-78"/>
              </a:rPr>
              <a:t>داراي فضاي نمونه يك بعدي </a:t>
            </a:r>
            <a:r>
              <a:rPr lang="en-US" altLang="en-US" sz="2400" b="1">
                <a:cs typeface="B Nazanin" panose="00000400000000000000" pitchFamily="2" charset="-78"/>
              </a:rPr>
              <a:t>A</a:t>
            </a:r>
            <a:r>
              <a:rPr lang="fa-IR" altLang="en-US" sz="2400" b="1">
                <a:cs typeface="B Nazanin" panose="00000400000000000000" pitchFamily="2" charset="-78"/>
              </a:rPr>
              <a:t> </a:t>
            </a:r>
            <a:r>
              <a:rPr lang="ar-SA" altLang="en-US" sz="2400" b="1">
                <a:cs typeface="B Nazanin" panose="00000400000000000000" pitchFamily="2" charset="-78"/>
              </a:rPr>
              <a:t>باشد. به طوري كه </a:t>
            </a:r>
            <a:r>
              <a:rPr lang="en-US" altLang="en-US" sz="2400" b="1">
                <a:cs typeface="B Nazanin" panose="00000400000000000000" pitchFamily="2" charset="-78"/>
              </a:rPr>
              <a:t>A</a:t>
            </a:r>
            <a:r>
              <a:rPr lang="fa-IR" altLang="en-US" sz="2400" b="1">
                <a:cs typeface="B Nazanin" panose="00000400000000000000" pitchFamily="2" charset="-78"/>
              </a:rPr>
              <a:t> </a:t>
            </a:r>
            <a:r>
              <a:rPr lang="ar-SA" altLang="en-US" sz="2400" b="1">
                <a:cs typeface="B Nazanin" panose="00000400000000000000" pitchFamily="2" charset="-78"/>
              </a:rPr>
              <a:t>گسسته و شمارا باشد. هرگاه بتوان تابع احتمال </a:t>
            </a:r>
            <a:r>
              <a:rPr lang="en-US" altLang="en-US" sz="2400" b="1">
                <a:cs typeface="B Nazanin" panose="00000400000000000000" pitchFamily="2" charset="-78"/>
              </a:rPr>
              <a:t>A)P(</a:t>
            </a:r>
            <a:r>
              <a:rPr lang="en-US" altLang="en-US" sz="2000" b="1">
                <a:cs typeface="B Nazanin" panose="00000400000000000000" pitchFamily="2" charset="-78"/>
              </a:rPr>
              <a:t>A</a:t>
            </a:r>
            <a:r>
              <a:rPr lang="en-US" altLang="en-US" sz="2400" b="1">
                <a:cs typeface="B Nazanin" panose="00000400000000000000" pitchFamily="2" charset="-78"/>
              </a:rPr>
              <a:t>)</a:t>
            </a:r>
            <a:r>
              <a:rPr lang="fa-IR" altLang="en-US" sz="2400" b="1">
                <a:cs typeface="B Nazanin" panose="00000400000000000000" pitchFamily="2" charset="-78"/>
              </a:rPr>
              <a:t> </a:t>
            </a:r>
            <a:r>
              <a:rPr lang="en-US" altLang="en-US" sz="2400" b="1">
                <a:cs typeface="B Nazanin" panose="00000400000000000000" pitchFamily="2" charset="-78"/>
              </a:rPr>
              <a:t>(</a:t>
            </a:r>
            <a:r>
              <a:rPr lang="en-US" altLang="en-US" sz="2000" b="1">
                <a:cs typeface="B Nazanin" panose="00000400000000000000" pitchFamily="2" charset="-78"/>
              </a:rPr>
              <a:t>A</a:t>
            </a:r>
            <a:r>
              <a:rPr lang="en-US" altLang="en-US" sz="2400" b="1">
                <a:cs typeface="B Nazanin" panose="00000400000000000000" pitchFamily="2" charset="-78"/>
                <a:sym typeface="Symbol" panose="05050102010706020507" pitchFamily="18" charset="2"/>
              </a:rPr>
              <a:t></a:t>
            </a:r>
            <a:r>
              <a:rPr lang="ar-SA" altLang="en-US" sz="2400" b="1">
                <a:cs typeface="B Nazanin" panose="00000400000000000000" pitchFamily="2" charset="-78"/>
              </a:rPr>
              <a:t>را برحسب تابع </a:t>
            </a:r>
            <a:r>
              <a:rPr lang="en-US" altLang="en-US" sz="2400" b="1">
                <a:latin typeface="Trebuchet MS" panose="020B0603020202020204" pitchFamily="34" charset="0"/>
                <a:cs typeface="B Nazanin" panose="00000400000000000000" pitchFamily="2" charset="-78"/>
              </a:rPr>
              <a:t>ƒ</a:t>
            </a:r>
            <a:r>
              <a:rPr lang="en-US" altLang="en-US" sz="2000" b="1">
                <a:latin typeface="Trebuchet MS" panose="020B0603020202020204" pitchFamily="34" charset="0"/>
                <a:cs typeface="B Nazanin" panose="00000400000000000000" pitchFamily="2" charset="-78"/>
              </a:rPr>
              <a:t>(X)</a:t>
            </a:r>
            <a:r>
              <a:rPr lang="fa-IR" altLang="en-US" sz="2400" b="1">
                <a:cs typeface="B Nazanin" panose="00000400000000000000" pitchFamily="2" charset="-78"/>
              </a:rPr>
              <a:t>  </a:t>
            </a:r>
            <a:r>
              <a:rPr lang="ar-SA" altLang="en-US" sz="2400" b="1">
                <a:cs typeface="B Nazanin" panose="00000400000000000000" pitchFamily="2" charset="-78"/>
              </a:rPr>
              <a:t>به شكل زير تعريف كرد:</a:t>
            </a:r>
            <a:r>
              <a:rPr lang="ar-SA" altLang="en-US" sz="2400">
                <a:cs typeface="B Nazanin" panose="00000400000000000000" pitchFamily="2" charset="-78"/>
              </a:rPr>
              <a:t> </a:t>
            </a:r>
            <a:endParaRPr lang="en-US" altLang="en-US" sz="2400">
              <a:cs typeface="B Nazanin" panose="00000400000000000000" pitchFamily="2" charset="-78"/>
            </a:endParaRPr>
          </a:p>
        </p:txBody>
      </p:sp>
      <p:sp>
        <p:nvSpPr>
          <p:cNvPr id="18637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6375" name="Object 7"/>
          <p:cNvGraphicFramePr>
            <a:graphicFrameLocks noChangeAspect="1"/>
          </p:cNvGraphicFramePr>
          <p:nvPr/>
        </p:nvGraphicFramePr>
        <p:xfrm>
          <a:off x="755650" y="5373688"/>
          <a:ext cx="4895850" cy="963612"/>
        </p:xfrm>
        <a:graphic>
          <a:graphicData uri="http://schemas.openxmlformats.org/presentationml/2006/ole">
            <mc:AlternateContent xmlns:mc="http://schemas.openxmlformats.org/markup-compatibility/2006">
              <mc:Choice xmlns:v="urn:schemas-microsoft-com:vml" Requires="v">
                <p:oleObj spid="_x0000_s186381" name="Equation" r:id="rId3" imgW="1739900" imgH="342900" progId="Equation.3">
                  <p:embed/>
                </p:oleObj>
              </mc:Choice>
              <mc:Fallback>
                <p:oleObj name="Equation" r:id="rId3" imgW="1739900" imgH="3429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373688"/>
                        <a:ext cx="4895850" cy="963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376" name="Rectangle 8"/>
          <p:cNvSpPr>
            <a:spLocks noChangeArrowheads="1"/>
          </p:cNvSpPr>
          <p:nvPr/>
        </p:nvSpPr>
        <p:spPr bwMode="auto">
          <a:xfrm>
            <a:off x="0"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6377" name="Rectangle 9"/>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6378" name="Rectangle 10"/>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p:cTn id="7" dur="500" fill="hold"/>
                                        <p:tgtEl>
                                          <p:spTgt spid="186370"/>
                                        </p:tgtEl>
                                        <p:attrNameLst>
                                          <p:attrName>ppt_w</p:attrName>
                                        </p:attrNameLst>
                                      </p:cBhvr>
                                      <p:tavLst>
                                        <p:tav tm="0">
                                          <p:val>
                                            <p:strVal val="#ppt_w*0.05"/>
                                          </p:val>
                                        </p:tav>
                                        <p:tav tm="100000">
                                          <p:val>
                                            <p:strVal val="#ppt_w"/>
                                          </p:val>
                                        </p:tav>
                                      </p:tavLst>
                                    </p:anim>
                                    <p:anim calcmode="lin" valueType="num">
                                      <p:cBhvr>
                                        <p:cTn id="8" dur="500" fill="hold"/>
                                        <p:tgtEl>
                                          <p:spTgt spid="186370"/>
                                        </p:tgtEl>
                                        <p:attrNameLst>
                                          <p:attrName>ppt_h</p:attrName>
                                        </p:attrNameLst>
                                      </p:cBhvr>
                                      <p:tavLst>
                                        <p:tav tm="0">
                                          <p:val>
                                            <p:strVal val="#ppt_h"/>
                                          </p:val>
                                        </p:tav>
                                        <p:tav tm="100000">
                                          <p:val>
                                            <p:strVal val="#ppt_h"/>
                                          </p:val>
                                        </p:tav>
                                      </p:tavLst>
                                    </p:anim>
                                    <p:anim calcmode="lin" valueType="num">
                                      <p:cBhvr>
                                        <p:cTn id="9" dur="500" fill="hold"/>
                                        <p:tgtEl>
                                          <p:spTgt spid="186370"/>
                                        </p:tgtEl>
                                        <p:attrNameLst>
                                          <p:attrName>ppt_x</p:attrName>
                                        </p:attrNameLst>
                                      </p:cBhvr>
                                      <p:tavLst>
                                        <p:tav tm="0">
                                          <p:val>
                                            <p:strVal val="#ppt_x-.2"/>
                                          </p:val>
                                        </p:tav>
                                        <p:tav tm="100000">
                                          <p:val>
                                            <p:strVal val="#ppt_x"/>
                                          </p:val>
                                        </p:tav>
                                      </p:tavLst>
                                    </p:anim>
                                    <p:anim calcmode="lin" valueType="num">
                                      <p:cBhvr>
                                        <p:cTn id="10" dur="500" fill="hold"/>
                                        <p:tgtEl>
                                          <p:spTgt spid="186370"/>
                                        </p:tgtEl>
                                        <p:attrNameLst>
                                          <p:attrName>ppt_y</p:attrName>
                                        </p:attrNameLst>
                                      </p:cBhvr>
                                      <p:tavLst>
                                        <p:tav tm="0">
                                          <p:val>
                                            <p:strVal val="#ppt_y"/>
                                          </p:val>
                                        </p:tav>
                                        <p:tav tm="100000">
                                          <p:val>
                                            <p:strVal val="#ppt_y"/>
                                          </p:val>
                                        </p:tav>
                                      </p:tavLst>
                                    </p:anim>
                                    <p:animEffect transition="in" filter="fade">
                                      <p:cBhvr>
                                        <p:cTn id="11" dur="500"/>
                                        <p:tgtEl>
                                          <p:spTgt spid="1863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86371">
                                            <p:txEl>
                                              <p:pRg st="0" end="0"/>
                                            </p:txEl>
                                          </p:spTgt>
                                        </p:tgtEl>
                                        <p:attrNameLst>
                                          <p:attrName>style.visibility</p:attrName>
                                        </p:attrNameLst>
                                      </p:cBhvr>
                                      <p:to>
                                        <p:strVal val="visible"/>
                                      </p:to>
                                    </p:set>
                                    <p:anim calcmode="lin" valueType="num">
                                      <p:cBhvr>
                                        <p:cTn id="16" dur="500" fill="hold"/>
                                        <p:tgtEl>
                                          <p:spTgt spid="1863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863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863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863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863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6372"/>
                                        </p:tgtEl>
                                        <p:attrNameLst>
                                          <p:attrName>style.visibility</p:attrName>
                                        </p:attrNameLst>
                                      </p:cBhvr>
                                      <p:to>
                                        <p:strVal val="visible"/>
                                      </p:to>
                                    </p:set>
                                    <p:animEffect transition="in" filter="box(in)">
                                      <p:cBhvr>
                                        <p:cTn id="25" dur="500"/>
                                        <p:tgtEl>
                                          <p:spTgt spid="1863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86373"/>
                                        </p:tgtEl>
                                        <p:attrNameLst>
                                          <p:attrName>style.visibility</p:attrName>
                                        </p:attrNameLst>
                                      </p:cBhvr>
                                      <p:to>
                                        <p:strVal val="visible"/>
                                      </p:to>
                                    </p:set>
                                    <p:animEffect transition="in" filter="box(in)">
                                      <p:cBhvr>
                                        <p:cTn id="30" dur="500"/>
                                        <p:tgtEl>
                                          <p:spTgt spid="1863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86375"/>
                                        </p:tgtEl>
                                        <p:attrNameLst>
                                          <p:attrName>style.visibility</p:attrName>
                                        </p:attrNameLst>
                                      </p:cBhvr>
                                      <p:to>
                                        <p:strVal val="visible"/>
                                      </p:to>
                                    </p:set>
                                    <p:anim calcmode="lin" valueType="num">
                                      <p:cBhvr>
                                        <p:cTn id="35" dur="500" fill="hold"/>
                                        <p:tgtEl>
                                          <p:spTgt spid="186375"/>
                                        </p:tgtEl>
                                        <p:attrNameLst>
                                          <p:attrName>ppt_w</p:attrName>
                                        </p:attrNameLst>
                                      </p:cBhvr>
                                      <p:tavLst>
                                        <p:tav tm="0">
                                          <p:val>
                                            <p:fltVal val="0"/>
                                          </p:val>
                                        </p:tav>
                                        <p:tav tm="100000">
                                          <p:val>
                                            <p:strVal val="#ppt_w"/>
                                          </p:val>
                                        </p:tav>
                                      </p:tavLst>
                                    </p:anim>
                                    <p:anim calcmode="lin" valueType="num">
                                      <p:cBhvr>
                                        <p:cTn id="36" dur="500" fill="hold"/>
                                        <p:tgtEl>
                                          <p:spTgt spid="186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P spid="186372" grpId="0"/>
      <p:bldP spid="18637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468313" y="620713"/>
            <a:ext cx="8229600" cy="2879725"/>
          </a:xfrm>
        </p:spPr>
        <p:txBody>
          <a:bodyPr>
            <a:normAutofit lnSpcReduction="10000"/>
          </a:bodyPr>
          <a:lstStyle/>
          <a:p>
            <a:pPr>
              <a:buFont typeface="Wingdings" panose="05000000000000000000" pitchFamily="2" charset="2"/>
              <a:buNone/>
            </a:pPr>
            <a:r>
              <a:rPr lang="ar-SA" altLang="en-US" sz="2400">
                <a:cs typeface="B Nazanin" panose="00000400000000000000" pitchFamily="2" charset="-78"/>
              </a:rPr>
              <a:t>به طوري كه </a:t>
            </a:r>
            <a:r>
              <a:rPr lang="en-US" altLang="en-US" sz="2400" b="1">
                <a:latin typeface="Trebuchet MS" panose="020B0603020202020204" pitchFamily="34" charset="0"/>
                <a:cs typeface="B Nazanin" panose="00000400000000000000" pitchFamily="2" charset="-78"/>
              </a:rPr>
              <a:t>ƒ(X)</a:t>
            </a:r>
            <a:r>
              <a:rPr lang="fa-IR" altLang="en-US" sz="2400">
                <a:cs typeface="B Nazanin" panose="00000400000000000000" pitchFamily="2" charset="-78"/>
              </a:rPr>
              <a:t> </a:t>
            </a:r>
            <a:r>
              <a:rPr lang="ar-SA" altLang="en-US" sz="2400">
                <a:cs typeface="B Nazanin" panose="00000400000000000000" pitchFamily="2" charset="-78"/>
              </a:rPr>
              <a:t>در دو شرط زير صدق كند. </a:t>
            </a:r>
            <a:endParaRPr lang="fa-IR"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1- </a:t>
            </a: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2-</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 </a:t>
            </a:r>
            <a:r>
              <a:rPr lang="en-US" altLang="en-US" sz="2400">
                <a:cs typeface="B Nazanin" panose="00000400000000000000" pitchFamily="2" charset="-78"/>
              </a:rPr>
              <a:t>X</a:t>
            </a:r>
            <a:r>
              <a:rPr lang="ar-SA" altLang="en-US" sz="2400">
                <a:cs typeface="B Nazanin" panose="00000400000000000000" pitchFamily="2" charset="-78"/>
              </a:rPr>
              <a:t>را متغير تصادفي از نوع گسسته و </a:t>
            </a:r>
            <a:r>
              <a:rPr lang="en-US" altLang="en-US" sz="2400" b="1">
                <a:latin typeface="Trebuchet MS" panose="020B0603020202020204" pitchFamily="34" charset="0"/>
                <a:cs typeface="B Nazanin" panose="00000400000000000000" pitchFamily="2" charset="-78"/>
              </a:rPr>
              <a:t>ƒ(X)</a:t>
            </a:r>
            <a:r>
              <a:rPr lang="fa-IR" altLang="en-US" sz="2400">
                <a:cs typeface="B Nazanin" panose="00000400000000000000" pitchFamily="2" charset="-78"/>
              </a:rPr>
              <a:t> </a:t>
            </a:r>
            <a:r>
              <a:rPr lang="ar-SA" altLang="en-US" sz="2400">
                <a:cs typeface="B Nazanin" panose="00000400000000000000" pitchFamily="2" charset="-78"/>
              </a:rPr>
              <a:t>را تابع احتمال يا پخش گسسته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گويند. </a:t>
            </a:r>
            <a:endParaRPr lang="en-US" altLang="en-US" sz="2400">
              <a:cs typeface="B Nazanin" panose="00000400000000000000" pitchFamily="2" charset="-78"/>
            </a:endParaRPr>
          </a:p>
        </p:txBody>
      </p:sp>
      <p:sp>
        <p:nvSpPr>
          <p:cNvPr id="18739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7396" name="Object 4"/>
          <p:cNvGraphicFramePr>
            <a:graphicFrameLocks noChangeAspect="1"/>
          </p:cNvGraphicFramePr>
          <p:nvPr/>
        </p:nvGraphicFramePr>
        <p:xfrm>
          <a:off x="468313" y="1052513"/>
          <a:ext cx="4757737" cy="514350"/>
        </p:xfrm>
        <a:graphic>
          <a:graphicData uri="http://schemas.openxmlformats.org/presentationml/2006/ole">
            <mc:AlternateContent xmlns:mc="http://schemas.openxmlformats.org/markup-compatibility/2006">
              <mc:Choice xmlns:v="urn:schemas-microsoft-com:vml" Requires="v">
                <p:oleObj spid="_x0000_s187412" name="Equation" r:id="rId3" imgW="1917360" imgH="203040" progId="Equation.3">
                  <p:embed/>
                </p:oleObj>
              </mc:Choice>
              <mc:Fallback>
                <p:oleObj name="Equation" r:id="rId3" imgW="19173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52513"/>
                        <a:ext cx="4757737"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397" name="Rectangle 5"/>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7398" name="Rectangle 6"/>
          <p:cNvSpPr>
            <a:spLocks noChangeArrowheads="1"/>
          </p:cNvSpPr>
          <p:nvPr/>
        </p:nvSpPr>
        <p:spPr bwMode="auto">
          <a:xfrm>
            <a:off x="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7399" name="Object 7"/>
          <p:cNvGraphicFramePr>
            <a:graphicFrameLocks noChangeAspect="1"/>
          </p:cNvGraphicFramePr>
          <p:nvPr/>
        </p:nvGraphicFramePr>
        <p:xfrm>
          <a:off x="539750" y="1844675"/>
          <a:ext cx="1295400" cy="739775"/>
        </p:xfrm>
        <a:graphic>
          <a:graphicData uri="http://schemas.openxmlformats.org/presentationml/2006/ole">
            <mc:AlternateContent xmlns:mc="http://schemas.openxmlformats.org/markup-compatibility/2006">
              <mc:Choice xmlns:v="urn:schemas-microsoft-com:vml" Requires="v">
                <p:oleObj spid="_x0000_s187413" name="Equation" r:id="rId5" imgW="774364" imgH="342751" progId="Equation.3">
                  <p:embed/>
                </p:oleObj>
              </mc:Choice>
              <mc:Fallback>
                <p:oleObj name="Equation" r:id="rId5" imgW="774364" imgH="34275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844675"/>
                        <a:ext cx="1295400"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0" name="Rectangle 8"/>
          <p:cNvSpPr>
            <a:spLocks noChangeArrowheads="1"/>
          </p:cNvSpPr>
          <p:nvPr/>
        </p:nvSpPr>
        <p:spPr bwMode="auto">
          <a:xfrm>
            <a:off x="0" y="358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7401" name="Rectangle 9"/>
          <p:cNvSpPr>
            <a:spLocks noChangeArrowheads="1"/>
          </p:cNvSpPr>
          <p:nvPr/>
        </p:nvSpPr>
        <p:spPr bwMode="auto">
          <a:xfrm>
            <a:off x="4572000" y="3284538"/>
            <a:ext cx="41973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fa-IR" altLang="en-US" sz="3200">
                <a:solidFill>
                  <a:srgbClr val="CC0000"/>
                </a:solidFill>
                <a:cs typeface="B Titr" panose="00000700000000000000" pitchFamily="2" charset="-78"/>
              </a:rPr>
              <a:t>3- متغیر تصادفی پیوسته</a:t>
            </a:r>
            <a:endParaRPr lang="en-US" altLang="en-US" sz="3200">
              <a:solidFill>
                <a:srgbClr val="CC0000"/>
              </a:solidFill>
              <a:cs typeface="B Titr" panose="00000700000000000000" pitchFamily="2" charset="-78"/>
            </a:endParaRPr>
          </a:p>
        </p:txBody>
      </p:sp>
      <p:sp>
        <p:nvSpPr>
          <p:cNvPr id="187402" name="Rectangle 10"/>
          <p:cNvSpPr>
            <a:spLocks noChangeArrowheads="1"/>
          </p:cNvSpPr>
          <p:nvPr/>
        </p:nvSpPr>
        <p:spPr bwMode="auto">
          <a:xfrm>
            <a:off x="539750" y="4076700"/>
            <a:ext cx="8135938"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r" rtl="1"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buFont typeface="Wingdings" panose="05000000000000000000" pitchFamily="2" charset="2"/>
              <a:buNone/>
            </a:pPr>
            <a:r>
              <a:rPr lang="fa-IR" altLang="en-US" sz="2400" b="1">
                <a:cs typeface="B Nazanin" panose="00000400000000000000" pitchFamily="2" charset="-78"/>
              </a:rPr>
              <a:t>     </a:t>
            </a:r>
            <a:r>
              <a:rPr lang="ar-SA" altLang="en-US" sz="2400" b="1">
                <a:cs typeface="B Nazanin" panose="00000400000000000000" pitchFamily="2" charset="-78"/>
              </a:rPr>
              <a:t>فرض كنيد متغير تصادفي </a:t>
            </a:r>
            <a:r>
              <a:rPr lang="en-US" altLang="en-US" sz="2400" b="1">
                <a:cs typeface="B Nazanin" panose="00000400000000000000" pitchFamily="2" charset="-78"/>
              </a:rPr>
              <a:t>X</a:t>
            </a:r>
            <a:r>
              <a:rPr lang="fa-IR" altLang="en-US" sz="2400" b="1">
                <a:cs typeface="B Nazanin" panose="00000400000000000000" pitchFamily="2" charset="-78"/>
              </a:rPr>
              <a:t> </a:t>
            </a:r>
            <a:r>
              <a:rPr lang="ar-SA" altLang="en-US" sz="2400" b="1">
                <a:cs typeface="B Nazanin" panose="00000400000000000000" pitchFamily="2" charset="-78"/>
              </a:rPr>
              <a:t>داراي فضاي نمونه يك بعدي </a:t>
            </a:r>
            <a:r>
              <a:rPr lang="en-US" altLang="en-US" sz="2400" b="1">
                <a:cs typeface="B Nazanin" panose="00000400000000000000" pitchFamily="2" charset="-78"/>
              </a:rPr>
              <a:t>A</a:t>
            </a:r>
            <a:r>
              <a:rPr lang="fa-IR" altLang="en-US" sz="2400" b="1">
                <a:cs typeface="B Nazanin" panose="00000400000000000000" pitchFamily="2" charset="-78"/>
              </a:rPr>
              <a:t> </a:t>
            </a:r>
            <a:r>
              <a:rPr lang="ar-SA" altLang="en-US" sz="2400" b="1">
                <a:cs typeface="B Nazanin" panose="00000400000000000000" pitchFamily="2" charset="-78"/>
              </a:rPr>
              <a:t>باشد. به طوري كه </a:t>
            </a:r>
            <a:r>
              <a:rPr lang="en-US" altLang="en-US" sz="2400" b="1">
                <a:cs typeface="B Nazanin" panose="00000400000000000000" pitchFamily="2" charset="-78"/>
              </a:rPr>
              <a:t>A</a:t>
            </a:r>
            <a:r>
              <a:rPr lang="fa-IR" altLang="en-US" sz="2400" b="1">
                <a:cs typeface="B Nazanin" panose="00000400000000000000" pitchFamily="2" charset="-78"/>
              </a:rPr>
              <a:t> پیوسته</a:t>
            </a:r>
            <a:r>
              <a:rPr lang="ar-SA" altLang="en-US" sz="2400" b="1">
                <a:cs typeface="B Nazanin" panose="00000400000000000000" pitchFamily="2" charset="-78"/>
              </a:rPr>
              <a:t> و </a:t>
            </a:r>
            <a:r>
              <a:rPr lang="fa-IR" altLang="en-US" sz="2400" b="1">
                <a:cs typeface="B Nazanin" panose="00000400000000000000" pitchFamily="2" charset="-78"/>
              </a:rPr>
              <a:t>بازه از اعداد حقیقی </a:t>
            </a:r>
            <a:r>
              <a:rPr lang="ar-SA" altLang="en-US" sz="2400" b="1">
                <a:cs typeface="B Nazanin" panose="00000400000000000000" pitchFamily="2" charset="-78"/>
              </a:rPr>
              <a:t>باشد. </a:t>
            </a:r>
            <a:r>
              <a:rPr lang="fa-IR" altLang="en-US" sz="2400" b="1">
                <a:cs typeface="B Nazanin" panose="00000400000000000000" pitchFamily="2" charset="-78"/>
              </a:rPr>
              <a:t> </a:t>
            </a:r>
            <a:r>
              <a:rPr lang="ar-SA" altLang="en-US" sz="2400" b="1">
                <a:cs typeface="B Nazanin" panose="00000400000000000000" pitchFamily="2" charset="-78"/>
              </a:rPr>
              <a:t>هرگاه بتوان تابع احتمال </a:t>
            </a:r>
            <a:r>
              <a:rPr lang="en-US" altLang="en-US" sz="2400" b="1">
                <a:cs typeface="B Nazanin" panose="00000400000000000000" pitchFamily="2" charset="-78"/>
              </a:rPr>
              <a:t>A)P(</a:t>
            </a:r>
            <a:r>
              <a:rPr lang="en-US" altLang="en-US" sz="2000" b="1">
                <a:cs typeface="B Nazanin" panose="00000400000000000000" pitchFamily="2" charset="-78"/>
              </a:rPr>
              <a:t>A</a:t>
            </a:r>
            <a:r>
              <a:rPr lang="en-US" altLang="en-US" sz="2400" b="1">
                <a:cs typeface="B Nazanin" panose="00000400000000000000" pitchFamily="2" charset="-78"/>
              </a:rPr>
              <a:t>)</a:t>
            </a:r>
            <a:r>
              <a:rPr lang="fa-IR" altLang="en-US" sz="2400" b="1">
                <a:cs typeface="B Nazanin" panose="00000400000000000000" pitchFamily="2" charset="-78"/>
              </a:rPr>
              <a:t> </a:t>
            </a:r>
            <a:r>
              <a:rPr lang="en-US" altLang="en-US" sz="2400" b="1">
                <a:cs typeface="B Nazanin" panose="00000400000000000000" pitchFamily="2" charset="-78"/>
              </a:rPr>
              <a:t>(</a:t>
            </a:r>
            <a:r>
              <a:rPr lang="en-US" altLang="en-US" sz="2000" b="1">
                <a:cs typeface="B Nazanin" panose="00000400000000000000" pitchFamily="2" charset="-78"/>
              </a:rPr>
              <a:t>A</a:t>
            </a:r>
            <a:r>
              <a:rPr lang="en-US" altLang="en-US" sz="2400" b="1">
                <a:cs typeface="B Nazanin" panose="00000400000000000000" pitchFamily="2" charset="-78"/>
                <a:sym typeface="Symbol" panose="05050102010706020507" pitchFamily="18" charset="2"/>
              </a:rPr>
              <a:t></a:t>
            </a:r>
            <a:r>
              <a:rPr lang="ar-SA" altLang="en-US" sz="2400" b="1">
                <a:cs typeface="B Nazanin" panose="00000400000000000000" pitchFamily="2" charset="-78"/>
              </a:rPr>
              <a:t>را برحسب تابع </a:t>
            </a:r>
            <a:r>
              <a:rPr lang="en-US" altLang="en-US" sz="2400" b="1">
                <a:latin typeface="Trebuchet MS" panose="020B0603020202020204" pitchFamily="34" charset="0"/>
                <a:cs typeface="B Nazanin" panose="00000400000000000000" pitchFamily="2" charset="-78"/>
              </a:rPr>
              <a:t>ƒ</a:t>
            </a:r>
            <a:r>
              <a:rPr lang="en-US" altLang="en-US" sz="2000" b="1">
                <a:latin typeface="Trebuchet MS" panose="020B0603020202020204" pitchFamily="34" charset="0"/>
                <a:cs typeface="B Nazanin" panose="00000400000000000000" pitchFamily="2" charset="-78"/>
              </a:rPr>
              <a:t>(X)</a:t>
            </a:r>
            <a:r>
              <a:rPr lang="fa-IR" altLang="en-US" sz="2400" b="1">
                <a:cs typeface="B Nazanin" panose="00000400000000000000" pitchFamily="2" charset="-78"/>
              </a:rPr>
              <a:t>  </a:t>
            </a:r>
            <a:r>
              <a:rPr lang="ar-SA" altLang="en-US" sz="2400" b="1">
                <a:cs typeface="B Nazanin" panose="00000400000000000000" pitchFamily="2" charset="-78"/>
              </a:rPr>
              <a:t>به شكل زير تعريف كرد:</a:t>
            </a:r>
            <a:r>
              <a:rPr lang="ar-SA" altLang="en-US" sz="2400">
                <a:cs typeface="B Nazanin" panose="00000400000000000000" pitchFamily="2" charset="-78"/>
              </a:rPr>
              <a:t> </a:t>
            </a:r>
            <a:endParaRPr lang="en-US" altLang="en-US" sz="2400">
              <a:cs typeface="B Nazanin" panose="00000400000000000000" pitchFamily="2" charset="-78"/>
            </a:endParaRPr>
          </a:p>
        </p:txBody>
      </p:sp>
      <p:sp>
        <p:nvSpPr>
          <p:cNvPr id="187403" name="Rectangle 11"/>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7404" name="Object 12"/>
          <p:cNvGraphicFramePr>
            <a:graphicFrameLocks noChangeAspect="1"/>
          </p:cNvGraphicFramePr>
          <p:nvPr/>
        </p:nvGraphicFramePr>
        <p:xfrm>
          <a:off x="684213" y="5445125"/>
          <a:ext cx="4319587" cy="887413"/>
        </p:xfrm>
        <a:graphic>
          <a:graphicData uri="http://schemas.openxmlformats.org/presentationml/2006/ole">
            <mc:AlternateContent xmlns:mc="http://schemas.openxmlformats.org/markup-compatibility/2006">
              <mc:Choice xmlns:v="urn:schemas-microsoft-com:vml" Requires="v">
                <p:oleObj spid="_x0000_s187414" name="Equation" r:id="rId7" imgW="1790700" imgH="368300" progId="Equation.3">
                  <p:embed/>
                </p:oleObj>
              </mc:Choice>
              <mc:Fallback>
                <p:oleObj name="Equation" r:id="rId7" imgW="1790700" imgH="3683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5445125"/>
                        <a:ext cx="4319587"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405" name="Rectangle 13"/>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anim calcmode="lin" valueType="num">
                                      <p:cBhvr>
                                        <p:cTn id="7" dur="500" fill="hold"/>
                                        <p:tgtEl>
                                          <p:spTgt spid="187396"/>
                                        </p:tgtEl>
                                        <p:attrNameLst>
                                          <p:attrName>ppt_w</p:attrName>
                                        </p:attrNameLst>
                                      </p:cBhvr>
                                      <p:tavLst>
                                        <p:tav tm="0">
                                          <p:val>
                                            <p:fltVal val="0"/>
                                          </p:val>
                                        </p:tav>
                                        <p:tav tm="100000">
                                          <p:val>
                                            <p:strVal val="#ppt_w"/>
                                          </p:val>
                                        </p:tav>
                                      </p:tavLst>
                                    </p:anim>
                                    <p:anim calcmode="lin" valueType="num">
                                      <p:cBhvr>
                                        <p:cTn id="8" dur="500" fill="hold"/>
                                        <p:tgtEl>
                                          <p:spTgt spid="187396"/>
                                        </p:tgtEl>
                                        <p:attrNameLst>
                                          <p:attrName>ppt_h</p:attrName>
                                        </p:attrNameLst>
                                      </p:cBhvr>
                                      <p:tavLst>
                                        <p:tav tm="0">
                                          <p:val>
                                            <p:fltVal val="0"/>
                                          </p:val>
                                        </p:tav>
                                        <p:tav tm="100000">
                                          <p:val>
                                            <p:strVal val="#ppt_h"/>
                                          </p:val>
                                        </p:tav>
                                      </p:tavLst>
                                    </p:anim>
                                    <p:anim calcmode="lin" valueType="num">
                                      <p:cBhvr>
                                        <p:cTn id="9" dur="500" fill="hold"/>
                                        <p:tgtEl>
                                          <p:spTgt spid="187396"/>
                                        </p:tgtEl>
                                        <p:attrNameLst>
                                          <p:attrName>style.rotation</p:attrName>
                                        </p:attrNameLst>
                                      </p:cBhvr>
                                      <p:tavLst>
                                        <p:tav tm="0">
                                          <p:val>
                                            <p:fltVal val="360"/>
                                          </p:val>
                                        </p:tav>
                                        <p:tav tm="100000">
                                          <p:val>
                                            <p:fltVal val="0"/>
                                          </p:val>
                                        </p:tav>
                                      </p:tavLst>
                                    </p:anim>
                                    <p:animEffect transition="in" filter="fade">
                                      <p:cBhvr>
                                        <p:cTn id="10" dur="500"/>
                                        <p:tgtEl>
                                          <p:spTgt spid="18739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7399"/>
                                        </p:tgtEl>
                                        <p:attrNameLst>
                                          <p:attrName>style.visibility</p:attrName>
                                        </p:attrNameLst>
                                      </p:cBhvr>
                                      <p:to>
                                        <p:strVal val="visible"/>
                                      </p:to>
                                    </p:set>
                                    <p:anim calcmode="lin" valueType="num">
                                      <p:cBhvr>
                                        <p:cTn id="13" dur="500" fill="hold"/>
                                        <p:tgtEl>
                                          <p:spTgt spid="187399"/>
                                        </p:tgtEl>
                                        <p:attrNameLst>
                                          <p:attrName>ppt_w</p:attrName>
                                        </p:attrNameLst>
                                      </p:cBhvr>
                                      <p:tavLst>
                                        <p:tav tm="0">
                                          <p:val>
                                            <p:fltVal val="0"/>
                                          </p:val>
                                        </p:tav>
                                        <p:tav tm="100000">
                                          <p:val>
                                            <p:strVal val="#ppt_w"/>
                                          </p:val>
                                        </p:tav>
                                      </p:tavLst>
                                    </p:anim>
                                    <p:anim calcmode="lin" valueType="num">
                                      <p:cBhvr>
                                        <p:cTn id="14" dur="500" fill="hold"/>
                                        <p:tgtEl>
                                          <p:spTgt spid="187399"/>
                                        </p:tgtEl>
                                        <p:attrNameLst>
                                          <p:attrName>ppt_h</p:attrName>
                                        </p:attrNameLst>
                                      </p:cBhvr>
                                      <p:tavLst>
                                        <p:tav tm="0">
                                          <p:val>
                                            <p:fltVal val="0"/>
                                          </p:val>
                                        </p:tav>
                                        <p:tav tm="100000">
                                          <p:val>
                                            <p:strVal val="#ppt_h"/>
                                          </p:val>
                                        </p:tav>
                                      </p:tavLst>
                                    </p:anim>
                                    <p:anim calcmode="lin" valueType="num">
                                      <p:cBhvr>
                                        <p:cTn id="15" dur="500" fill="hold"/>
                                        <p:tgtEl>
                                          <p:spTgt spid="187399"/>
                                        </p:tgtEl>
                                        <p:attrNameLst>
                                          <p:attrName>style.rotation</p:attrName>
                                        </p:attrNameLst>
                                      </p:cBhvr>
                                      <p:tavLst>
                                        <p:tav tm="0">
                                          <p:val>
                                            <p:fltVal val="360"/>
                                          </p:val>
                                        </p:tav>
                                        <p:tav tm="100000">
                                          <p:val>
                                            <p:fltVal val="0"/>
                                          </p:val>
                                        </p:tav>
                                      </p:tavLst>
                                    </p:anim>
                                    <p:animEffect transition="in" filter="fade">
                                      <p:cBhvr>
                                        <p:cTn id="16" dur="500"/>
                                        <p:tgtEl>
                                          <p:spTgt spid="187399"/>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87394">
                                            <p:txEl>
                                              <p:pRg st="0" end="0"/>
                                            </p:txEl>
                                          </p:spTgt>
                                        </p:tgtEl>
                                        <p:attrNameLst>
                                          <p:attrName>style.visibility</p:attrName>
                                        </p:attrNameLst>
                                      </p:cBhvr>
                                      <p:to>
                                        <p:strVal val="visible"/>
                                      </p:to>
                                    </p:set>
                                    <p:anim calcmode="lin" valueType="num">
                                      <p:cBhvr>
                                        <p:cTn id="19" dur="500" fill="hold"/>
                                        <p:tgtEl>
                                          <p:spTgt spid="18739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87394">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187394">
                                            <p:txEl>
                                              <p:pRg st="0" end="0"/>
                                            </p:txEl>
                                          </p:spTgt>
                                        </p:tgtEl>
                                        <p:attrNameLst>
                                          <p:attrName>style.rotation</p:attrName>
                                        </p:attrNameLst>
                                      </p:cBhvr>
                                      <p:tavLst>
                                        <p:tav tm="0">
                                          <p:val>
                                            <p:fltVal val="360"/>
                                          </p:val>
                                        </p:tav>
                                        <p:tav tm="100000">
                                          <p:val>
                                            <p:fltVal val="0"/>
                                          </p:val>
                                        </p:tav>
                                      </p:tavLst>
                                    </p:anim>
                                    <p:animEffect transition="in" filter="fade">
                                      <p:cBhvr>
                                        <p:cTn id="22" dur="500"/>
                                        <p:tgtEl>
                                          <p:spTgt spid="18739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87394">
                                            <p:txEl>
                                              <p:pRg st="1" end="1"/>
                                            </p:txEl>
                                          </p:spTgt>
                                        </p:tgtEl>
                                        <p:attrNameLst>
                                          <p:attrName>style.visibility</p:attrName>
                                        </p:attrNameLst>
                                      </p:cBhvr>
                                      <p:to>
                                        <p:strVal val="visible"/>
                                      </p:to>
                                    </p:set>
                                    <p:anim calcmode="lin" valueType="num">
                                      <p:cBhvr>
                                        <p:cTn id="27" dur="500" fill="hold"/>
                                        <p:tgtEl>
                                          <p:spTgt spid="187394">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87394">
                                            <p:txEl>
                                              <p:pRg st="1" end="1"/>
                                            </p:txEl>
                                          </p:spTgt>
                                        </p:tgtEl>
                                        <p:attrNameLst>
                                          <p:attrName>ppt_h</p:attrName>
                                        </p:attrNameLst>
                                      </p:cBhvr>
                                      <p:tavLst>
                                        <p:tav tm="0">
                                          <p:val>
                                            <p:fltVal val="0"/>
                                          </p:val>
                                        </p:tav>
                                        <p:tav tm="100000">
                                          <p:val>
                                            <p:strVal val="#ppt_h"/>
                                          </p:val>
                                        </p:tav>
                                      </p:tavLst>
                                    </p:anim>
                                    <p:anim calcmode="lin" valueType="num">
                                      <p:cBhvr>
                                        <p:cTn id="29" dur="500" fill="hold"/>
                                        <p:tgtEl>
                                          <p:spTgt spid="187394">
                                            <p:txEl>
                                              <p:pRg st="1" end="1"/>
                                            </p:txEl>
                                          </p:spTgt>
                                        </p:tgtEl>
                                        <p:attrNameLst>
                                          <p:attrName>style.rotation</p:attrName>
                                        </p:attrNameLst>
                                      </p:cBhvr>
                                      <p:tavLst>
                                        <p:tav tm="0">
                                          <p:val>
                                            <p:fltVal val="360"/>
                                          </p:val>
                                        </p:tav>
                                        <p:tav tm="100000">
                                          <p:val>
                                            <p:fltVal val="0"/>
                                          </p:val>
                                        </p:tav>
                                      </p:tavLst>
                                    </p:anim>
                                    <p:animEffect transition="in" filter="fade">
                                      <p:cBhvr>
                                        <p:cTn id="30" dur="500"/>
                                        <p:tgtEl>
                                          <p:spTgt spid="187394">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87394">
                                            <p:txEl>
                                              <p:pRg st="3" end="3"/>
                                            </p:txEl>
                                          </p:spTgt>
                                        </p:tgtEl>
                                        <p:attrNameLst>
                                          <p:attrName>style.visibility</p:attrName>
                                        </p:attrNameLst>
                                      </p:cBhvr>
                                      <p:to>
                                        <p:strVal val="visible"/>
                                      </p:to>
                                    </p:set>
                                    <p:anim calcmode="lin" valueType="num">
                                      <p:cBhvr>
                                        <p:cTn id="35" dur="500" fill="hold"/>
                                        <p:tgtEl>
                                          <p:spTgt spid="18739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87394">
                                            <p:txEl>
                                              <p:pRg st="3" end="3"/>
                                            </p:txEl>
                                          </p:spTgt>
                                        </p:tgtEl>
                                        <p:attrNameLst>
                                          <p:attrName>ppt_h</p:attrName>
                                        </p:attrNameLst>
                                      </p:cBhvr>
                                      <p:tavLst>
                                        <p:tav tm="0">
                                          <p:val>
                                            <p:fltVal val="0"/>
                                          </p:val>
                                        </p:tav>
                                        <p:tav tm="100000">
                                          <p:val>
                                            <p:strVal val="#ppt_h"/>
                                          </p:val>
                                        </p:tav>
                                      </p:tavLst>
                                    </p:anim>
                                    <p:anim calcmode="lin" valueType="num">
                                      <p:cBhvr>
                                        <p:cTn id="37" dur="500" fill="hold"/>
                                        <p:tgtEl>
                                          <p:spTgt spid="187394">
                                            <p:txEl>
                                              <p:pRg st="3" end="3"/>
                                            </p:txEl>
                                          </p:spTgt>
                                        </p:tgtEl>
                                        <p:attrNameLst>
                                          <p:attrName>style.rotation</p:attrName>
                                        </p:attrNameLst>
                                      </p:cBhvr>
                                      <p:tavLst>
                                        <p:tav tm="0">
                                          <p:val>
                                            <p:fltVal val="360"/>
                                          </p:val>
                                        </p:tav>
                                        <p:tav tm="100000">
                                          <p:val>
                                            <p:fltVal val="0"/>
                                          </p:val>
                                        </p:tav>
                                      </p:tavLst>
                                    </p:anim>
                                    <p:animEffect transition="in" filter="fade">
                                      <p:cBhvr>
                                        <p:cTn id="38" dur="500"/>
                                        <p:tgtEl>
                                          <p:spTgt spid="187394">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87394">
                                            <p:txEl>
                                              <p:pRg st="5" end="5"/>
                                            </p:txEl>
                                          </p:spTgt>
                                        </p:tgtEl>
                                        <p:attrNameLst>
                                          <p:attrName>style.visibility</p:attrName>
                                        </p:attrNameLst>
                                      </p:cBhvr>
                                      <p:to>
                                        <p:strVal val="visible"/>
                                      </p:to>
                                    </p:set>
                                    <p:anim calcmode="lin" valueType="num">
                                      <p:cBhvr>
                                        <p:cTn id="43" dur="500" fill="hold"/>
                                        <p:tgtEl>
                                          <p:spTgt spid="187394">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87394">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187394">
                                            <p:txEl>
                                              <p:pRg st="5" end="5"/>
                                            </p:txEl>
                                          </p:spTgt>
                                        </p:tgtEl>
                                        <p:attrNameLst>
                                          <p:attrName>style.rotation</p:attrName>
                                        </p:attrNameLst>
                                      </p:cBhvr>
                                      <p:tavLst>
                                        <p:tav tm="0">
                                          <p:val>
                                            <p:fltVal val="360"/>
                                          </p:val>
                                        </p:tav>
                                        <p:tav tm="100000">
                                          <p:val>
                                            <p:fltVal val="0"/>
                                          </p:val>
                                        </p:tav>
                                      </p:tavLst>
                                    </p:anim>
                                    <p:animEffect transition="in" filter="fade">
                                      <p:cBhvr>
                                        <p:cTn id="46" dur="500"/>
                                        <p:tgtEl>
                                          <p:spTgt spid="187394">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87401"/>
                                        </p:tgtEl>
                                        <p:attrNameLst>
                                          <p:attrName>style.visibility</p:attrName>
                                        </p:attrNameLst>
                                      </p:cBhvr>
                                      <p:to>
                                        <p:strVal val="visible"/>
                                      </p:to>
                                    </p:set>
                                    <p:anim calcmode="lin" valueType="num">
                                      <p:cBhvr>
                                        <p:cTn id="51" dur="500" decel="50000" fill="hold">
                                          <p:stCondLst>
                                            <p:cond delay="0"/>
                                          </p:stCondLst>
                                        </p:cTn>
                                        <p:tgtEl>
                                          <p:spTgt spid="18740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8740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87401"/>
                                        </p:tgtEl>
                                        <p:attrNameLst>
                                          <p:attrName>ppt_w</p:attrName>
                                        </p:attrNameLst>
                                      </p:cBhvr>
                                      <p:tavLst>
                                        <p:tav tm="0">
                                          <p:val>
                                            <p:strVal val="#ppt_w*.05"/>
                                          </p:val>
                                        </p:tav>
                                        <p:tav tm="100000">
                                          <p:val>
                                            <p:strVal val="#ppt_w"/>
                                          </p:val>
                                        </p:tav>
                                      </p:tavLst>
                                    </p:anim>
                                    <p:anim calcmode="lin" valueType="num">
                                      <p:cBhvr>
                                        <p:cTn id="54" dur="1000" fill="hold"/>
                                        <p:tgtEl>
                                          <p:spTgt spid="18740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8740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8740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8740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8740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4" presetClass="entr" presetSubtype="0" accel="100000" fill="hold" grpId="0" nodeType="clickEffect">
                                  <p:stCondLst>
                                    <p:cond delay="0"/>
                                  </p:stCondLst>
                                  <p:childTnLst>
                                    <p:set>
                                      <p:cBhvr>
                                        <p:cTn id="62" dur="1" fill="hold">
                                          <p:stCondLst>
                                            <p:cond delay="0"/>
                                          </p:stCondLst>
                                        </p:cTn>
                                        <p:tgtEl>
                                          <p:spTgt spid="187402"/>
                                        </p:tgtEl>
                                        <p:attrNameLst>
                                          <p:attrName>style.visibility</p:attrName>
                                        </p:attrNameLst>
                                      </p:cBhvr>
                                      <p:to>
                                        <p:strVal val="visible"/>
                                      </p:to>
                                    </p:set>
                                    <p:anim calcmode="lin" valueType="num">
                                      <p:cBhvr>
                                        <p:cTn id="63" dur="500" fill="hold"/>
                                        <p:tgtEl>
                                          <p:spTgt spid="187402"/>
                                        </p:tgtEl>
                                        <p:attrNameLst>
                                          <p:attrName>ppt_w</p:attrName>
                                        </p:attrNameLst>
                                      </p:cBhvr>
                                      <p:tavLst>
                                        <p:tav tm="0">
                                          <p:val>
                                            <p:strVal val="#ppt_w*0.05"/>
                                          </p:val>
                                        </p:tav>
                                        <p:tav tm="100000">
                                          <p:val>
                                            <p:strVal val="#ppt_w"/>
                                          </p:val>
                                        </p:tav>
                                      </p:tavLst>
                                    </p:anim>
                                    <p:anim calcmode="lin" valueType="num">
                                      <p:cBhvr>
                                        <p:cTn id="64" dur="500" fill="hold"/>
                                        <p:tgtEl>
                                          <p:spTgt spid="187402"/>
                                        </p:tgtEl>
                                        <p:attrNameLst>
                                          <p:attrName>ppt_h</p:attrName>
                                        </p:attrNameLst>
                                      </p:cBhvr>
                                      <p:tavLst>
                                        <p:tav tm="0">
                                          <p:val>
                                            <p:strVal val="#ppt_h"/>
                                          </p:val>
                                        </p:tav>
                                        <p:tav tm="100000">
                                          <p:val>
                                            <p:strVal val="#ppt_h"/>
                                          </p:val>
                                        </p:tav>
                                      </p:tavLst>
                                    </p:anim>
                                    <p:anim calcmode="lin" valueType="num">
                                      <p:cBhvr>
                                        <p:cTn id="65" dur="500" fill="hold"/>
                                        <p:tgtEl>
                                          <p:spTgt spid="187402"/>
                                        </p:tgtEl>
                                        <p:attrNameLst>
                                          <p:attrName>ppt_x</p:attrName>
                                        </p:attrNameLst>
                                      </p:cBhvr>
                                      <p:tavLst>
                                        <p:tav tm="0">
                                          <p:val>
                                            <p:strVal val="#ppt_x-.2"/>
                                          </p:val>
                                        </p:tav>
                                        <p:tav tm="100000">
                                          <p:val>
                                            <p:strVal val="#ppt_x"/>
                                          </p:val>
                                        </p:tav>
                                      </p:tavLst>
                                    </p:anim>
                                    <p:anim calcmode="lin" valueType="num">
                                      <p:cBhvr>
                                        <p:cTn id="66" dur="500" fill="hold"/>
                                        <p:tgtEl>
                                          <p:spTgt spid="187402"/>
                                        </p:tgtEl>
                                        <p:attrNameLst>
                                          <p:attrName>ppt_y</p:attrName>
                                        </p:attrNameLst>
                                      </p:cBhvr>
                                      <p:tavLst>
                                        <p:tav tm="0">
                                          <p:val>
                                            <p:strVal val="#ppt_y"/>
                                          </p:val>
                                        </p:tav>
                                        <p:tav tm="100000">
                                          <p:val>
                                            <p:strVal val="#ppt_y"/>
                                          </p:val>
                                        </p:tav>
                                      </p:tavLst>
                                    </p:anim>
                                    <p:animEffect transition="in" filter="fade">
                                      <p:cBhvr>
                                        <p:cTn id="67" dur="500"/>
                                        <p:tgtEl>
                                          <p:spTgt spid="187402"/>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187404"/>
                                        </p:tgtEl>
                                        <p:attrNameLst>
                                          <p:attrName>style.visibility</p:attrName>
                                        </p:attrNameLst>
                                      </p:cBhvr>
                                      <p:to>
                                        <p:strVal val="visible"/>
                                      </p:to>
                                    </p:set>
                                    <p:anim calcmode="lin" valueType="num">
                                      <p:cBhvr>
                                        <p:cTn id="70" dur="500" fill="hold"/>
                                        <p:tgtEl>
                                          <p:spTgt spid="187404"/>
                                        </p:tgtEl>
                                        <p:attrNameLst>
                                          <p:attrName>ppt_w</p:attrName>
                                        </p:attrNameLst>
                                      </p:cBhvr>
                                      <p:tavLst>
                                        <p:tav tm="0">
                                          <p:val>
                                            <p:strVal val="#ppt_w*0.05"/>
                                          </p:val>
                                        </p:tav>
                                        <p:tav tm="100000">
                                          <p:val>
                                            <p:strVal val="#ppt_w"/>
                                          </p:val>
                                        </p:tav>
                                      </p:tavLst>
                                    </p:anim>
                                    <p:anim calcmode="lin" valueType="num">
                                      <p:cBhvr>
                                        <p:cTn id="71" dur="500" fill="hold"/>
                                        <p:tgtEl>
                                          <p:spTgt spid="187404"/>
                                        </p:tgtEl>
                                        <p:attrNameLst>
                                          <p:attrName>ppt_h</p:attrName>
                                        </p:attrNameLst>
                                      </p:cBhvr>
                                      <p:tavLst>
                                        <p:tav tm="0">
                                          <p:val>
                                            <p:strVal val="#ppt_h"/>
                                          </p:val>
                                        </p:tav>
                                        <p:tav tm="100000">
                                          <p:val>
                                            <p:strVal val="#ppt_h"/>
                                          </p:val>
                                        </p:tav>
                                      </p:tavLst>
                                    </p:anim>
                                    <p:anim calcmode="lin" valueType="num">
                                      <p:cBhvr>
                                        <p:cTn id="72" dur="500" fill="hold"/>
                                        <p:tgtEl>
                                          <p:spTgt spid="187404"/>
                                        </p:tgtEl>
                                        <p:attrNameLst>
                                          <p:attrName>ppt_x</p:attrName>
                                        </p:attrNameLst>
                                      </p:cBhvr>
                                      <p:tavLst>
                                        <p:tav tm="0">
                                          <p:val>
                                            <p:strVal val="#ppt_x-.2"/>
                                          </p:val>
                                        </p:tav>
                                        <p:tav tm="100000">
                                          <p:val>
                                            <p:strVal val="#ppt_x"/>
                                          </p:val>
                                        </p:tav>
                                      </p:tavLst>
                                    </p:anim>
                                    <p:anim calcmode="lin" valueType="num">
                                      <p:cBhvr>
                                        <p:cTn id="73" dur="500" fill="hold"/>
                                        <p:tgtEl>
                                          <p:spTgt spid="187404"/>
                                        </p:tgtEl>
                                        <p:attrNameLst>
                                          <p:attrName>ppt_y</p:attrName>
                                        </p:attrNameLst>
                                      </p:cBhvr>
                                      <p:tavLst>
                                        <p:tav tm="0">
                                          <p:val>
                                            <p:strVal val="#ppt_y"/>
                                          </p:val>
                                        </p:tav>
                                        <p:tav tm="100000">
                                          <p:val>
                                            <p:strVal val="#ppt_y"/>
                                          </p:val>
                                        </p:tav>
                                      </p:tavLst>
                                    </p:anim>
                                    <p:animEffect transition="in" filter="fade">
                                      <p:cBhvr>
                                        <p:cTn id="74" dur="500"/>
                                        <p:tgtEl>
                                          <p:spTgt spid="187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build="p"/>
      <p:bldP spid="187401" grpId="0"/>
      <p:bldP spid="18740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idx="1"/>
          </p:nvPr>
        </p:nvSpPr>
        <p:spPr>
          <a:xfrm>
            <a:off x="323850" y="1981200"/>
            <a:ext cx="8640763" cy="4616450"/>
          </a:xfrm>
        </p:spPr>
        <p:txBody>
          <a:bodyPr>
            <a:normAutofit lnSpcReduction="10000"/>
          </a:bodyPr>
          <a:lstStyle/>
          <a:p>
            <a:r>
              <a:rPr lang="ar-SA" altLang="en-US" sz="2400">
                <a:cs typeface="B Nazanin" panose="00000400000000000000" pitchFamily="2" charset="-78"/>
              </a:rPr>
              <a:t>تابع توزيع متغيرهاي تصادفي از نوع گسسته و پيوسته به ترتيب به صورت زير تعريف مي</a:t>
            </a:r>
            <a:r>
              <a:rPr lang="en-US" altLang="en-US" sz="2400">
                <a:cs typeface="B Nazanin" panose="00000400000000000000" pitchFamily="2" charset="-78"/>
              </a:rPr>
              <a:t> </a:t>
            </a:r>
            <a:r>
              <a:rPr lang="ar-SA" altLang="en-US" sz="2400">
                <a:cs typeface="B Nazanin" panose="00000400000000000000" pitchFamily="2" charset="-78"/>
              </a:rPr>
              <a:t>شوند. </a:t>
            </a:r>
            <a:endParaRPr lang="en-US" altLang="en-US" sz="2400">
              <a:cs typeface="B Nazanin" panose="00000400000000000000" pitchFamily="2" charset="-78"/>
            </a:endParaRPr>
          </a:p>
          <a:p>
            <a:endParaRPr lang="en-US" altLang="en-US" sz="2400">
              <a:cs typeface="B Nazanin" panose="00000400000000000000" pitchFamily="2" charset="-78"/>
            </a:endParaRPr>
          </a:p>
          <a:p>
            <a:endParaRPr lang="en-US" altLang="en-US" sz="2400">
              <a:cs typeface="B Nazanin" panose="00000400000000000000" pitchFamily="2" charset="-78"/>
            </a:endParaRPr>
          </a:p>
          <a:p>
            <a:pPr>
              <a:buFont typeface="Wingdings" panose="05000000000000000000" pitchFamily="2" charset="2"/>
              <a:buNone/>
            </a:pPr>
            <a:r>
              <a:rPr lang="ar-SA" altLang="en-US" sz="2400" b="1">
                <a:solidFill>
                  <a:srgbClr val="CC0000"/>
                </a:solidFill>
                <a:cs typeface="B Nazanin" panose="00000400000000000000" pitchFamily="2" charset="-78"/>
              </a:rPr>
              <a:t>خواص تابع توزيع (گسسته يا پيوسته)</a:t>
            </a:r>
            <a:r>
              <a:rPr lang="en-US" altLang="en-US" sz="2400" b="1">
                <a:solidFill>
                  <a:srgbClr val="CC0000"/>
                </a:solidFill>
                <a:cs typeface="B Nazanin" panose="00000400000000000000" pitchFamily="2" charset="-78"/>
              </a:rPr>
              <a:t>:</a:t>
            </a:r>
            <a:r>
              <a:rPr lang="fa-IR" altLang="en-US">
                <a:cs typeface="B Nazanin" panose="00000400000000000000" pitchFamily="2" charset="-78"/>
              </a:rPr>
              <a:t> </a:t>
            </a:r>
            <a:endParaRPr lang="en-US" altLang="en-US">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1-                                      یا </a:t>
            </a:r>
          </a:p>
          <a:p>
            <a:pPr>
              <a:buFont typeface="Wingdings" panose="05000000000000000000" pitchFamily="2" charset="2"/>
              <a:buNone/>
            </a:pPr>
            <a:r>
              <a:rPr lang="fa-IR" altLang="en-US" sz="2400">
                <a:cs typeface="B Nazanin" panose="00000400000000000000" pitchFamily="2" charset="-78"/>
              </a:rPr>
              <a:t>2- </a:t>
            </a:r>
            <a:r>
              <a:rPr lang="en-US" altLang="en-US" sz="2400">
                <a:cs typeface="B Titr" panose="000007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يك تابع غير نزولي است. </a:t>
            </a:r>
            <a:endParaRPr lang="fa-IR"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3-                                         و</a:t>
            </a: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4-</a:t>
            </a:r>
            <a:r>
              <a:rPr lang="fa-IR" altLang="en-US" sz="2400"/>
              <a:t> </a:t>
            </a:r>
            <a:r>
              <a:rPr lang="en-US" altLang="en-US" sz="2400">
                <a:cs typeface="B Nazanin" panose="000004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در هر نقطه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از راست پيوسته است.</a:t>
            </a:r>
            <a:endParaRPr lang="fa-IR"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p:txBody>
      </p:sp>
      <p:sp>
        <p:nvSpPr>
          <p:cNvPr id="188419" name="Rectangle 3"/>
          <p:cNvSpPr>
            <a:spLocks noChangeArrowheads="1"/>
          </p:cNvSpPr>
          <p:nvPr/>
        </p:nvSpPr>
        <p:spPr bwMode="auto">
          <a:xfrm>
            <a:off x="4572000" y="692150"/>
            <a:ext cx="41973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en-US" altLang="en-US" sz="3200">
                <a:solidFill>
                  <a:srgbClr val="CC0000"/>
                </a:solidFill>
                <a:cs typeface="B Titr" panose="00000700000000000000" pitchFamily="2" charset="-78"/>
              </a:rPr>
              <a:t>F</a:t>
            </a:r>
            <a:r>
              <a:rPr lang="en-US" altLang="en-US" sz="2400">
                <a:solidFill>
                  <a:srgbClr val="CC0000"/>
                </a:solidFill>
                <a:cs typeface="B Titr" panose="00000700000000000000" pitchFamily="2" charset="-78"/>
              </a:rPr>
              <a:t>(x)</a:t>
            </a:r>
            <a:r>
              <a:rPr lang="fa-IR" altLang="en-US" sz="3200">
                <a:solidFill>
                  <a:srgbClr val="CC0000"/>
                </a:solidFill>
                <a:cs typeface="B Titr" panose="00000700000000000000" pitchFamily="2" charset="-78"/>
              </a:rPr>
              <a:t>4- تابع توزیع </a:t>
            </a:r>
            <a:endParaRPr lang="en-US" altLang="en-US" sz="3200">
              <a:solidFill>
                <a:srgbClr val="CC0000"/>
              </a:solidFill>
              <a:cs typeface="B Titr" panose="00000700000000000000" pitchFamily="2" charset="-78"/>
            </a:endParaRPr>
          </a:p>
        </p:txBody>
      </p:sp>
      <p:sp>
        <p:nvSpPr>
          <p:cNvPr id="188420" name="Rectangle 4"/>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21" name="Object 5"/>
          <p:cNvGraphicFramePr>
            <a:graphicFrameLocks noChangeAspect="1"/>
          </p:cNvGraphicFramePr>
          <p:nvPr/>
        </p:nvGraphicFramePr>
        <p:xfrm>
          <a:off x="395288" y="981075"/>
          <a:ext cx="2305050" cy="471488"/>
        </p:xfrm>
        <a:graphic>
          <a:graphicData uri="http://schemas.openxmlformats.org/presentationml/2006/ole">
            <mc:AlternateContent xmlns:mc="http://schemas.openxmlformats.org/markup-compatibility/2006">
              <mc:Choice xmlns:v="urn:schemas-microsoft-com:vml" Requires="v">
                <p:oleObj spid="_x0000_s188456" name="Equation" r:id="rId3" imgW="888614" imgH="177723" progId="Equation.3">
                  <p:embed/>
                </p:oleObj>
              </mc:Choice>
              <mc:Fallback>
                <p:oleObj name="Equation" r:id="rId3" imgW="888614" imgH="17772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81075"/>
                        <a:ext cx="23050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2" name="Rectangle 6"/>
          <p:cNvSpPr>
            <a:spLocks noChangeArrowheads="1"/>
          </p:cNvSpPr>
          <p:nvPr/>
        </p:nvSpPr>
        <p:spPr bwMode="auto">
          <a:xfrm>
            <a:off x="0" y="3519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23" name="Rectangle 7"/>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24" name="Object 8"/>
          <p:cNvGraphicFramePr>
            <a:graphicFrameLocks noChangeAspect="1"/>
          </p:cNvGraphicFramePr>
          <p:nvPr/>
        </p:nvGraphicFramePr>
        <p:xfrm>
          <a:off x="468313" y="2492375"/>
          <a:ext cx="3167062" cy="736600"/>
        </p:xfrm>
        <a:graphic>
          <a:graphicData uri="http://schemas.openxmlformats.org/presentationml/2006/ole">
            <mc:AlternateContent xmlns:mc="http://schemas.openxmlformats.org/markup-compatibility/2006">
              <mc:Choice xmlns:v="urn:schemas-microsoft-com:vml" Requires="v">
                <p:oleObj spid="_x0000_s188457" name="Equation" r:id="rId5" imgW="1473200" imgH="342900" progId="Equation.3">
                  <p:embed/>
                </p:oleObj>
              </mc:Choice>
              <mc:Fallback>
                <p:oleObj name="Equation" r:id="rId5" imgW="1473200" imgH="3429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492375"/>
                        <a:ext cx="3167062"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5" name="Rectangle 9"/>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26" name="Rectangle 10"/>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27" name="Object 11"/>
          <p:cNvGraphicFramePr>
            <a:graphicFrameLocks noChangeAspect="1"/>
          </p:cNvGraphicFramePr>
          <p:nvPr/>
        </p:nvGraphicFramePr>
        <p:xfrm>
          <a:off x="395288" y="3141663"/>
          <a:ext cx="3529012" cy="777875"/>
        </p:xfrm>
        <a:graphic>
          <a:graphicData uri="http://schemas.openxmlformats.org/presentationml/2006/ole">
            <mc:AlternateContent xmlns:mc="http://schemas.openxmlformats.org/markup-compatibility/2006">
              <mc:Choice xmlns:v="urn:schemas-microsoft-com:vml" Requires="v">
                <p:oleObj spid="_x0000_s188458" name="Equation" r:id="rId7" imgW="1701800" imgH="342900" progId="Equation.3">
                  <p:embed/>
                </p:oleObj>
              </mc:Choice>
              <mc:Fallback>
                <p:oleObj name="Equation" r:id="rId7" imgW="1701800" imgH="3429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141663"/>
                        <a:ext cx="3529012"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28" name="Rectangle 12"/>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2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30" name="Object 14"/>
          <p:cNvGraphicFramePr>
            <a:graphicFrameLocks noChangeAspect="1"/>
          </p:cNvGraphicFramePr>
          <p:nvPr/>
        </p:nvGraphicFramePr>
        <p:xfrm>
          <a:off x="5981700" y="4292600"/>
          <a:ext cx="2046288" cy="393700"/>
        </p:xfrm>
        <a:graphic>
          <a:graphicData uri="http://schemas.openxmlformats.org/presentationml/2006/ole">
            <mc:AlternateContent xmlns:mc="http://schemas.openxmlformats.org/markup-compatibility/2006">
              <mc:Choice xmlns:v="urn:schemas-microsoft-com:vml" Requires="v">
                <p:oleObj spid="_x0000_s188459" name="Equation" r:id="rId9" imgW="1040948" imgH="203112" progId="Equation.3">
                  <p:embed/>
                </p:oleObj>
              </mc:Choice>
              <mc:Fallback>
                <p:oleObj name="Equation" r:id="rId9" imgW="1040948" imgH="203112"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1700" y="4292600"/>
                        <a:ext cx="2046288"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31" name="Rectangle 15"/>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3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33" name="Object 17"/>
          <p:cNvGraphicFramePr>
            <a:graphicFrameLocks noChangeAspect="1"/>
          </p:cNvGraphicFramePr>
          <p:nvPr/>
        </p:nvGraphicFramePr>
        <p:xfrm>
          <a:off x="3276600" y="4292600"/>
          <a:ext cx="1706563" cy="442913"/>
        </p:xfrm>
        <a:graphic>
          <a:graphicData uri="http://schemas.openxmlformats.org/presentationml/2006/ole">
            <mc:AlternateContent xmlns:mc="http://schemas.openxmlformats.org/markup-compatibility/2006">
              <mc:Choice xmlns:v="urn:schemas-microsoft-com:vml" Requires="v">
                <p:oleObj spid="_x0000_s188460" name="Equation" r:id="rId11" imgW="774364" imgH="203112" progId="Equation.3">
                  <p:embed/>
                </p:oleObj>
              </mc:Choice>
              <mc:Fallback>
                <p:oleObj name="Equation" r:id="rId11" imgW="774364" imgH="203112"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4292600"/>
                        <a:ext cx="170656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34" name="Rectangle 18"/>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3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36" name="Object 20"/>
          <p:cNvGraphicFramePr>
            <a:graphicFrameLocks noChangeAspect="1"/>
          </p:cNvGraphicFramePr>
          <p:nvPr/>
        </p:nvGraphicFramePr>
        <p:xfrm>
          <a:off x="5724525" y="5229225"/>
          <a:ext cx="2662238" cy="576263"/>
        </p:xfrm>
        <a:graphic>
          <a:graphicData uri="http://schemas.openxmlformats.org/presentationml/2006/ole">
            <mc:AlternateContent xmlns:mc="http://schemas.openxmlformats.org/markup-compatibility/2006">
              <mc:Choice xmlns:v="urn:schemas-microsoft-com:vml" Requires="v">
                <p:oleObj spid="_x0000_s188461" name="Equation" r:id="rId13" imgW="1435100" imgH="330200" progId="Equation.3">
                  <p:embed/>
                </p:oleObj>
              </mc:Choice>
              <mc:Fallback>
                <p:oleObj name="Equation" r:id="rId13" imgW="1435100" imgH="3302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525" y="5229225"/>
                        <a:ext cx="2662238"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37" name="Rectangle 21"/>
          <p:cNvSpPr>
            <a:spLocks noChangeArrowheads="1"/>
          </p:cNvSpPr>
          <p:nvPr/>
        </p:nvSpPr>
        <p:spPr bwMode="auto">
          <a:xfrm>
            <a:off x="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3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8439" name="Object 23"/>
          <p:cNvGraphicFramePr>
            <a:graphicFrameLocks noChangeAspect="1"/>
          </p:cNvGraphicFramePr>
          <p:nvPr/>
        </p:nvGraphicFramePr>
        <p:xfrm>
          <a:off x="3059113" y="5229225"/>
          <a:ext cx="2239962" cy="576263"/>
        </p:xfrm>
        <a:graphic>
          <a:graphicData uri="http://schemas.openxmlformats.org/presentationml/2006/ole">
            <mc:AlternateContent xmlns:mc="http://schemas.openxmlformats.org/markup-compatibility/2006">
              <mc:Choice xmlns:v="urn:schemas-microsoft-com:vml" Requires="v">
                <p:oleObj spid="_x0000_s188462" name="Equation" r:id="rId15" imgW="1447800" imgH="330200" progId="Equation.3">
                  <p:embed/>
                </p:oleObj>
              </mc:Choice>
              <mc:Fallback>
                <p:oleObj name="Equation" r:id="rId15" imgW="1447800" imgH="330200" progId="Equation.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9113" y="5229225"/>
                        <a:ext cx="223996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440" name="Rectangle 24"/>
          <p:cNvSpPr>
            <a:spLocks noChangeArrowheads="1"/>
          </p:cNvSpPr>
          <p:nvPr/>
        </p:nvSpPr>
        <p:spPr bwMode="auto">
          <a:xfrm>
            <a:off x="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8441"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8419"/>
                                        </p:tgtEl>
                                        <p:attrNameLst>
                                          <p:attrName>style.visibility</p:attrName>
                                        </p:attrNameLst>
                                      </p:cBhvr>
                                      <p:to>
                                        <p:strVal val="visible"/>
                                      </p:to>
                                    </p:set>
                                    <p:anim calcmode="lin" valueType="num">
                                      <p:cBhvr>
                                        <p:cTn id="7" dur="500" fill="hold"/>
                                        <p:tgtEl>
                                          <p:spTgt spid="188419"/>
                                        </p:tgtEl>
                                        <p:attrNameLst>
                                          <p:attrName>ppt_w</p:attrName>
                                        </p:attrNameLst>
                                      </p:cBhvr>
                                      <p:tavLst>
                                        <p:tav tm="0">
                                          <p:val>
                                            <p:strVal val="#ppt_w*0.05"/>
                                          </p:val>
                                        </p:tav>
                                        <p:tav tm="100000">
                                          <p:val>
                                            <p:strVal val="#ppt_w"/>
                                          </p:val>
                                        </p:tav>
                                      </p:tavLst>
                                    </p:anim>
                                    <p:anim calcmode="lin" valueType="num">
                                      <p:cBhvr>
                                        <p:cTn id="8" dur="500" fill="hold"/>
                                        <p:tgtEl>
                                          <p:spTgt spid="188419"/>
                                        </p:tgtEl>
                                        <p:attrNameLst>
                                          <p:attrName>ppt_h</p:attrName>
                                        </p:attrNameLst>
                                      </p:cBhvr>
                                      <p:tavLst>
                                        <p:tav tm="0">
                                          <p:val>
                                            <p:strVal val="#ppt_h"/>
                                          </p:val>
                                        </p:tav>
                                        <p:tav tm="100000">
                                          <p:val>
                                            <p:strVal val="#ppt_h"/>
                                          </p:val>
                                        </p:tav>
                                      </p:tavLst>
                                    </p:anim>
                                    <p:anim calcmode="lin" valueType="num">
                                      <p:cBhvr>
                                        <p:cTn id="9" dur="500" fill="hold"/>
                                        <p:tgtEl>
                                          <p:spTgt spid="188419"/>
                                        </p:tgtEl>
                                        <p:attrNameLst>
                                          <p:attrName>ppt_x</p:attrName>
                                        </p:attrNameLst>
                                      </p:cBhvr>
                                      <p:tavLst>
                                        <p:tav tm="0">
                                          <p:val>
                                            <p:strVal val="#ppt_x-.2"/>
                                          </p:val>
                                        </p:tav>
                                        <p:tav tm="100000">
                                          <p:val>
                                            <p:strVal val="#ppt_x"/>
                                          </p:val>
                                        </p:tav>
                                      </p:tavLst>
                                    </p:anim>
                                    <p:anim calcmode="lin" valueType="num">
                                      <p:cBhvr>
                                        <p:cTn id="10" dur="500" fill="hold"/>
                                        <p:tgtEl>
                                          <p:spTgt spid="188419"/>
                                        </p:tgtEl>
                                        <p:attrNameLst>
                                          <p:attrName>ppt_y</p:attrName>
                                        </p:attrNameLst>
                                      </p:cBhvr>
                                      <p:tavLst>
                                        <p:tav tm="0">
                                          <p:val>
                                            <p:strVal val="#ppt_y"/>
                                          </p:val>
                                        </p:tav>
                                        <p:tav tm="100000">
                                          <p:val>
                                            <p:strVal val="#ppt_y"/>
                                          </p:val>
                                        </p:tav>
                                      </p:tavLst>
                                    </p:anim>
                                    <p:animEffect transition="in" filter="fade">
                                      <p:cBhvr>
                                        <p:cTn id="11" dur="500"/>
                                        <p:tgtEl>
                                          <p:spTgt spid="1884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88421"/>
                                        </p:tgtEl>
                                        <p:attrNameLst>
                                          <p:attrName>style.visibility</p:attrName>
                                        </p:attrNameLst>
                                      </p:cBhvr>
                                      <p:to>
                                        <p:strVal val="visible"/>
                                      </p:to>
                                    </p:set>
                                    <p:anim calcmode="lin" valueType="num">
                                      <p:cBhvr>
                                        <p:cTn id="16" dur="500" fill="hold"/>
                                        <p:tgtEl>
                                          <p:spTgt spid="188421"/>
                                        </p:tgtEl>
                                        <p:attrNameLst>
                                          <p:attrName>ppt_w</p:attrName>
                                        </p:attrNameLst>
                                      </p:cBhvr>
                                      <p:tavLst>
                                        <p:tav tm="0">
                                          <p:val>
                                            <p:strVal val="#ppt_w*0.05"/>
                                          </p:val>
                                        </p:tav>
                                        <p:tav tm="100000">
                                          <p:val>
                                            <p:strVal val="#ppt_w"/>
                                          </p:val>
                                        </p:tav>
                                      </p:tavLst>
                                    </p:anim>
                                    <p:anim calcmode="lin" valueType="num">
                                      <p:cBhvr>
                                        <p:cTn id="17" dur="500" fill="hold"/>
                                        <p:tgtEl>
                                          <p:spTgt spid="188421"/>
                                        </p:tgtEl>
                                        <p:attrNameLst>
                                          <p:attrName>ppt_h</p:attrName>
                                        </p:attrNameLst>
                                      </p:cBhvr>
                                      <p:tavLst>
                                        <p:tav tm="0">
                                          <p:val>
                                            <p:strVal val="#ppt_h"/>
                                          </p:val>
                                        </p:tav>
                                        <p:tav tm="100000">
                                          <p:val>
                                            <p:strVal val="#ppt_h"/>
                                          </p:val>
                                        </p:tav>
                                      </p:tavLst>
                                    </p:anim>
                                    <p:anim calcmode="lin" valueType="num">
                                      <p:cBhvr>
                                        <p:cTn id="18" dur="500" fill="hold"/>
                                        <p:tgtEl>
                                          <p:spTgt spid="188421"/>
                                        </p:tgtEl>
                                        <p:attrNameLst>
                                          <p:attrName>ppt_x</p:attrName>
                                        </p:attrNameLst>
                                      </p:cBhvr>
                                      <p:tavLst>
                                        <p:tav tm="0">
                                          <p:val>
                                            <p:strVal val="#ppt_x-.2"/>
                                          </p:val>
                                        </p:tav>
                                        <p:tav tm="100000">
                                          <p:val>
                                            <p:strVal val="#ppt_x"/>
                                          </p:val>
                                        </p:tav>
                                      </p:tavLst>
                                    </p:anim>
                                    <p:anim calcmode="lin" valueType="num">
                                      <p:cBhvr>
                                        <p:cTn id="19" dur="500" fill="hold"/>
                                        <p:tgtEl>
                                          <p:spTgt spid="188421"/>
                                        </p:tgtEl>
                                        <p:attrNameLst>
                                          <p:attrName>ppt_y</p:attrName>
                                        </p:attrNameLst>
                                      </p:cBhvr>
                                      <p:tavLst>
                                        <p:tav tm="0">
                                          <p:val>
                                            <p:strVal val="#ppt_y"/>
                                          </p:val>
                                        </p:tav>
                                        <p:tav tm="100000">
                                          <p:val>
                                            <p:strVal val="#ppt_y"/>
                                          </p:val>
                                        </p:tav>
                                      </p:tavLst>
                                    </p:anim>
                                    <p:animEffect transition="in" filter="fade">
                                      <p:cBhvr>
                                        <p:cTn id="20" dur="500"/>
                                        <p:tgtEl>
                                          <p:spTgt spid="188421"/>
                                        </p:tgtEl>
                                      </p:cBhvr>
                                    </p:animEffect>
                                  </p:childTnLst>
                                </p:cTn>
                              </p:par>
                              <p:par>
                                <p:cTn id="21" presetID="4" presetClass="entr" presetSubtype="16" fill="hold" nodeType="withEffect">
                                  <p:stCondLst>
                                    <p:cond delay="0"/>
                                  </p:stCondLst>
                                  <p:childTnLst>
                                    <p:set>
                                      <p:cBhvr>
                                        <p:cTn id="22" dur="1" fill="hold">
                                          <p:stCondLst>
                                            <p:cond delay="0"/>
                                          </p:stCondLst>
                                        </p:cTn>
                                        <p:tgtEl>
                                          <p:spTgt spid="188424"/>
                                        </p:tgtEl>
                                        <p:attrNameLst>
                                          <p:attrName>style.visibility</p:attrName>
                                        </p:attrNameLst>
                                      </p:cBhvr>
                                      <p:to>
                                        <p:strVal val="visible"/>
                                      </p:to>
                                    </p:set>
                                    <p:animEffect transition="in" filter="box(in)">
                                      <p:cBhvr>
                                        <p:cTn id="23" dur="500"/>
                                        <p:tgtEl>
                                          <p:spTgt spid="188424"/>
                                        </p:tgtEl>
                                      </p:cBhvr>
                                    </p:animEffect>
                                  </p:childTnLst>
                                </p:cTn>
                              </p:par>
                              <p:par>
                                <p:cTn id="24" presetID="4" presetClass="entr" presetSubtype="16" fill="hold" nodeType="withEffect">
                                  <p:stCondLst>
                                    <p:cond delay="0"/>
                                  </p:stCondLst>
                                  <p:childTnLst>
                                    <p:set>
                                      <p:cBhvr>
                                        <p:cTn id="25" dur="1" fill="hold">
                                          <p:stCondLst>
                                            <p:cond delay="0"/>
                                          </p:stCondLst>
                                        </p:cTn>
                                        <p:tgtEl>
                                          <p:spTgt spid="188427"/>
                                        </p:tgtEl>
                                        <p:attrNameLst>
                                          <p:attrName>style.visibility</p:attrName>
                                        </p:attrNameLst>
                                      </p:cBhvr>
                                      <p:to>
                                        <p:strVal val="visible"/>
                                      </p:to>
                                    </p:set>
                                    <p:animEffect transition="in" filter="box(in)">
                                      <p:cBhvr>
                                        <p:cTn id="26" dur="500"/>
                                        <p:tgtEl>
                                          <p:spTgt spid="188427"/>
                                        </p:tgtEl>
                                      </p:cBhvr>
                                    </p:animEffect>
                                  </p:childTnLst>
                                </p:cTn>
                              </p:par>
                              <p:par>
                                <p:cTn id="27" presetID="4" presetClass="entr" presetSubtype="16" fill="hold" nodeType="withEffect">
                                  <p:stCondLst>
                                    <p:cond delay="0"/>
                                  </p:stCondLst>
                                  <p:childTnLst>
                                    <p:set>
                                      <p:cBhvr>
                                        <p:cTn id="28" dur="1" fill="hold">
                                          <p:stCondLst>
                                            <p:cond delay="0"/>
                                          </p:stCondLst>
                                        </p:cTn>
                                        <p:tgtEl>
                                          <p:spTgt spid="188433"/>
                                        </p:tgtEl>
                                        <p:attrNameLst>
                                          <p:attrName>style.visibility</p:attrName>
                                        </p:attrNameLst>
                                      </p:cBhvr>
                                      <p:to>
                                        <p:strVal val="visible"/>
                                      </p:to>
                                    </p:set>
                                    <p:animEffect transition="in" filter="box(in)">
                                      <p:cBhvr>
                                        <p:cTn id="29" dur="500"/>
                                        <p:tgtEl>
                                          <p:spTgt spid="188433"/>
                                        </p:tgtEl>
                                      </p:cBhvr>
                                    </p:animEffect>
                                  </p:childTnLst>
                                </p:cTn>
                              </p:par>
                              <p:par>
                                <p:cTn id="30" presetID="4" presetClass="entr" presetSubtype="16" fill="hold" nodeType="withEffect">
                                  <p:stCondLst>
                                    <p:cond delay="0"/>
                                  </p:stCondLst>
                                  <p:childTnLst>
                                    <p:set>
                                      <p:cBhvr>
                                        <p:cTn id="31" dur="1" fill="hold">
                                          <p:stCondLst>
                                            <p:cond delay="0"/>
                                          </p:stCondLst>
                                        </p:cTn>
                                        <p:tgtEl>
                                          <p:spTgt spid="188430"/>
                                        </p:tgtEl>
                                        <p:attrNameLst>
                                          <p:attrName>style.visibility</p:attrName>
                                        </p:attrNameLst>
                                      </p:cBhvr>
                                      <p:to>
                                        <p:strVal val="visible"/>
                                      </p:to>
                                    </p:set>
                                    <p:animEffect transition="in" filter="box(in)">
                                      <p:cBhvr>
                                        <p:cTn id="32" dur="500"/>
                                        <p:tgtEl>
                                          <p:spTgt spid="188430"/>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88418">
                                            <p:txEl>
                                              <p:pRg st="0" end="0"/>
                                            </p:txEl>
                                          </p:spTgt>
                                        </p:tgtEl>
                                        <p:attrNameLst>
                                          <p:attrName>style.visibility</p:attrName>
                                        </p:attrNameLst>
                                      </p:cBhvr>
                                      <p:to>
                                        <p:strVal val="visible"/>
                                      </p:to>
                                    </p:set>
                                    <p:animEffect transition="in" filter="box(in)">
                                      <p:cBhvr>
                                        <p:cTn id="35" dur="500"/>
                                        <p:tgtEl>
                                          <p:spTgt spid="188418">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88418">
                                            <p:txEl>
                                              <p:pRg st="3" end="3"/>
                                            </p:txEl>
                                          </p:spTgt>
                                        </p:tgtEl>
                                        <p:attrNameLst>
                                          <p:attrName>style.visibility</p:attrName>
                                        </p:attrNameLst>
                                      </p:cBhvr>
                                      <p:to>
                                        <p:strVal val="visible"/>
                                      </p:to>
                                    </p:set>
                                    <p:animEffect transition="in" filter="box(in)">
                                      <p:cBhvr>
                                        <p:cTn id="40" dur="500"/>
                                        <p:tgtEl>
                                          <p:spTgt spid="188418">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88418">
                                            <p:txEl>
                                              <p:pRg st="4" end="4"/>
                                            </p:txEl>
                                          </p:spTgt>
                                        </p:tgtEl>
                                        <p:attrNameLst>
                                          <p:attrName>style.visibility</p:attrName>
                                        </p:attrNameLst>
                                      </p:cBhvr>
                                      <p:to>
                                        <p:strVal val="visible"/>
                                      </p:to>
                                    </p:set>
                                    <p:animEffect transition="in" filter="box(in)">
                                      <p:cBhvr>
                                        <p:cTn id="45" dur="500"/>
                                        <p:tgtEl>
                                          <p:spTgt spid="188418">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88418">
                                            <p:txEl>
                                              <p:pRg st="5" end="5"/>
                                            </p:txEl>
                                          </p:spTgt>
                                        </p:tgtEl>
                                        <p:attrNameLst>
                                          <p:attrName>style.visibility</p:attrName>
                                        </p:attrNameLst>
                                      </p:cBhvr>
                                      <p:to>
                                        <p:strVal val="visible"/>
                                      </p:to>
                                    </p:set>
                                    <p:animEffect transition="in" filter="box(in)">
                                      <p:cBhvr>
                                        <p:cTn id="50" dur="500"/>
                                        <p:tgtEl>
                                          <p:spTgt spid="188418">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88418">
                                            <p:txEl>
                                              <p:pRg st="6" end="6"/>
                                            </p:txEl>
                                          </p:spTgt>
                                        </p:tgtEl>
                                        <p:attrNameLst>
                                          <p:attrName>style.visibility</p:attrName>
                                        </p:attrNameLst>
                                      </p:cBhvr>
                                      <p:to>
                                        <p:strVal val="visible"/>
                                      </p:to>
                                    </p:set>
                                    <p:animEffect transition="in" filter="box(in)">
                                      <p:cBhvr>
                                        <p:cTn id="55" dur="500"/>
                                        <p:tgtEl>
                                          <p:spTgt spid="188418">
                                            <p:txEl>
                                              <p:pRg st="6" end="6"/>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88418">
                                            <p:txEl>
                                              <p:pRg st="8" end="8"/>
                                            </p:txEl>
                                          </p:spTgt>
                                        </p:tgtEl>
                                        <p:attrNameLst>
                                          <p:attrName>style.visibility</p:attrName>
                                        </p:attrNameLst>
                                      </p:cBhvr>
                                      <p:to>
                                        <p:strVal val="visible"/>
                                      </p:to>
                                    </p:set>
                                    <p:animEffect transition="in" filter="box(in)">
                                      <p:cBhvr>
                                        <p:cTn id="60" dur="500"/>
                                        <p:tgtEl>
                                          <p:spTgt spid="188418">
                                            <p:txEl>
                                              <p:pRg st="8" end="8"/>
                                            </p:txEl>
                                          </p:spTgt>
                                        </p:tgtEl>
                                      </p:cBhvr>
                                    </p:animEffect>
                                  </p:childTnLst>
                                </p:cTn>
                              </p:par>
                              <p:par>
                                <p:cTn id="61" presetID="4" presetClass="entr" presetSubtype="16" fill="hold" nodeType="withEffect">
                                  <p:stCondLst>
                                    <p:cond delay="0"/>
                                  </p:stCondLst>
                                  <p:childTnLst>
                                    <p:set>
                                      <p:cBhvr>
                                        <p:cTn id="62" dur="1" fill="hold">
                                          <p:stCondLst>
                                            <p:cond delay="0"/>
                                          </p:stCondLst>
                                        </p:cTn>
                                        <p:tgtEl>
                                          <p:spTgt spid="188436"/>
                                        </p:tgtEl>
                                        <p:attrNameLst>
                                          <p:attrName>style.visibility</p:attrName>
                                        </p:attrNameLst>
                                      </p:cBhvr>
                                      <p:to>
                                        <p:strVal val="visible"/>
                                      </p:to>
                                    </p:set>
                                    <p:animEffect transition="in" filter="box(in)">
                                      <p:cBhvr>
                                        <p:cTn id="63" dur="500"/>
                                        <p:tgtEl>
                                          <p:spTgt spid="188436"/>
                                        </p:tgtEl>
                                      </p:cBhvr>
                                    </p:animEffect>
                                  </p:childTnLst>
                                </p:cTn>
                              </p:par>
                              <p:par>
                                <p:cTn id="64" presetID="4" presetClass="entr" presetSubtype="16" fill="hold" nodeType="withEffect">
                                  <p:stCondLst>
                                    <p:cond delay="0"/>
                                  </p:stCondLst>
                                  <p:childTnLst>
                                    <p:set>
                                      <p:cBhvr>
                                        <p:cTn id="65" dur="1" fill="hold">
                                          <p:stCondLst>
                                            <p:cond delay="0"/>
                                          </p:stCondLst>
                                        </p:cTn>
                                        <p:tgtEl>
                                          <p:spTgt spid="188439"/>
                                        </p:tgtEl>
                                        <p:attrNameLst>
                                          <p:attrName>style.visibility</p:attrName>
                                        </p:attrNameLst>
                                      </p:cBhvr>
                                      <p:to>
                                        <p:strVal val="visible"/>
                                      </p:to>
                                    </p:set>
                                    <p:animEffect transition="in" filter="box(in)">
                                      <p:cBhvr>
                                        <p:cTn id="66" dur="500"/>
                                        <p:tgtEl>
                                          <p:spTgt spid="18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build="p"/>
      <p:bldP spid="1884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a:xfrm>
            <a:off x="468313" y="765175"/>
            <a:ext cx="8229600" cy="5318125"/>
          </a:xfrm>
        </p:spPr>
        <p:txBody>
          <a:bodyPr>
            <a:normAutofit fontScale="92500" lnSpcReduction="10000"/>
          </a:bodyPr>
          <a:lstStyle/>
          <a:p>
            <a:pPr>
              <a:buFont typeface="Wingdings" panose="05000000000000000000" pitchFamily="2" charset="2"/>
              <a:buNone/>
            </a:pPr>
            <a:r>
              <a:rPr lang="fa-IR" altLang="en-US" sz="2400" b="1">
                <a:solidFill>
                  <a:srgbClr val="CC0000"/>
                </a:solidFill>
                <a:cs typeface="B Nazanin" panose="00000400000000000000" pitchFamily="2" charset="-78"/>
              </a:rPr>
              <a:t>5-</a:t>
            </a:r>
          </a:p>
          <a:p>
            <a:pPr>
              <a:buFont typeface="Wingdings" panose="05000000000000000000" pitchFamily="2" charset="2"/>
              <a:buNone/>
            </a:pPr>
            <a:endParaRPr lang="fa-IR" altLang="en-US" sz="2400" b="1">
              <a:solidFill>
                <a:srgbClr val="CC0000"/>
              </a:solidFill>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6-</a:t>
            </a:r>
          </a:p>
          <a:p>
            <a:pPr>
              <a:buFont typeface="Wingdings" panose="05000000000000000000" pitchFamily="2" charset="2"/>
              <a:buNone/>
            </a:pP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كه درآن </a:t>
            </a:r>
            <a:r>
              <a:rPr lang="en-US"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F</a:t>
            </a:r>
            <a:r>
              <a:rPr lang="en-US" altLang="en-US" sz="18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(X</a:t>
            </a:r>
            <a:r>
              <a:rPr lang="en-US" altLang="en-US" sz="1800" baseline="300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a:t>
            </a:r>
            <a:r>
              <a:rPr lang="en-US" altLang="en-US" sz="18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a:t>
            </a:r>
            <a:r>
              <a:rPr lang="fa-IR"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 </a:t>
            </a: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حد چپ </a:t>
            </a:r>
            <a:r>
              <a:rPr lang="en-US"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F</a:t>
            </a:r>
            <a:r>
              <a:rPr lang="en-US" altLang="en-US" sz="18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(X)</a:t>
            </a:r>
            <a:r>
              <a:rPr lang="fa-IR"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 </a:t>
            </a: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در نقطه </a:t>
            </a:r>
            <a:r>
              <a:rPr lang="af-ZA" altLang="en-US" sz="2400">
                <a:solidFill>
                  <a:srgbClr val="000000"/>
                </a:solidFill>
                <a:effectLst>
                  <a:outerShdw blurRad="38100" dist="38100" dir="2700000" algn="tl">
                    <a:srgbClr val="FFFFFF"/>
                  </a:outerShdw>
                </a:effectLst>
                <a:ea typeface="Times New Roman" panose="02020603050405020304" pitchFamily="18" charset="0"/>
                <a:cs typeface="B Nazanin" panose="00000400000000000000" pitchFamily="2" charset="-78"/>
              </a:rPr>
              <a:t>x</a:t>
            </a: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 است.</a:t>
            </a:r>
            <a:r>
              <a:rPr lang="ar-SA" altLang="en-US" sz="2400">
                <a:cs typeface="B Nazanin" panose="00000400000000000000" pitchFamily="2" charset="-78"/>
              </a:rPr>
              <a:t> </a:t>
            </a: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7-</a:t>
            </a: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8-</a:t>
            </a:r>
            <a:r>
              <a:rPr lang="ar-SA" altLang="en-US"/>
              <a:t> </a:t>
            </a:r>
            <a:r>
              <a:rPr lang="ar-SA" altLang="en-US" sz="2400">
                <a:cs typeface="B Nazanin" panose="00000400000000000000" pitchFamily="2" charset="-78"/>
              </a:rPr>
              <a:t>الف: در متغير پيوسته</a:t>
            </a:r>
            <a:r>
              <a:rPr lang="fa-IR" altLang="en-US" sz="2400">
                <a:cs typeface="B Nazanin" panose="00000400000000000000" pitchFamily="2" charset="-78"/>
              </a:rPr>
              <a:t>                                یا</a:t>
            </a:r>
            <a:r>
              <a:rPr lang="fa-IR" altLang="en-US"/>
              <a:t> </a:t>
            </a:r>
          </a:p>
          <a:p>
            <a:pPr>
              <a:buFont typeface="Wingdings" panose="05000000000000000000" pitchFamily="2" charset="2"/>
              <a:buNone/>
            </a:pPr>
            <a:endParaRPr lang="fa-IR" altLang="en-US"/>
          </a:p>
          <a:p>
            <a:pPr>
              <a:buFont typeface="Wingdings" panose="05000000000000000000" pitchFamily="2" charset="2"/>
              <a:buNone/>
            </a:pPr>
            <a:r>
              <a:rPr lang="ar-SA" altLang="en-US" sz="2400">
                <a:cs typeface="B Nazanin" panose="00000400000000000000" pitchFamily="2" charset="-78"/>
              </a:rPr>
              <a:t>ب: در متغير گسسته</a:t>
            </a: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که در آن </a:t>
            </a:r>
            <a:endParaRPr lang="en-US" altLang="en-US" sz="2400">
              <a:cs typeface="B Nazanin" panose="00000400000000000000" pitchFamily="2" charset="-78"/>
            </a:endParaRPr>
          </a:p>
        </p:txBody>
      </p:sp>
      <p:graphicFrame>
        <p:nvGraphicFramePr>
          <p:cNvPr id="189443" name="Object 3"/>
          <p:cNvGraphicFramePr>
            <a:graphicFrameLocks noChangeAspect="1"/>
          </p:cNvGraphicFramePr>
          <p:nvPr/>
        </p:nvGraphicFramePr>
        <p:xfrm>
          <a:off x="5508625" y="1484313"/>
          <a:ext cx="2592388" cy="485775"/>
        </p:xfrm>
        <a:graphic>
          <a:graphicData uri="http://schemas.openxmlformats.org/presentationml/2006/ole">
            <mc:AlternateContent xmlns:mc="http://schemas.openxmlformats.org/markup-compatibility/2006">
              <mc:Choice xmlns:v="urn:schemas-microsoft-com:vml" Requires="v">
                <p:oleObj spid="_x0000_s189469" name="Equation" r:id="rId3" imgW="1371600" imgH="254000" progId="Equation.3">
                  <p:embed/>
                </p:oleObj>
              </mc:Choice>
              <mc:Fallback>
                <p:oleObj name="Equation" r:id="rId3" imgW="1371600" imgH="254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484313"/>
                        <a:ext cx="259238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9445" name="Object 5"/>
          <p:cNvGraphicFramePr>
            <a:graphicFrameLocks noChangeAspect="1"/>
          </p:cNvGraphicFramePr>
          <p:nvPr/>
        </p:nvGraphicFramePr>
        <p:xfrm>
          <a:off x="5435600" y="2924175"/>
          <a:ext cx="2797175" cy="476250"/>
        </p:xfrm>
        <a:graphic>
          <a:graphicData uri="http://schemas.openxmlformats.org/presentationml/2006/ole">
            <mc:AlternateContent xmlns:mc="http://schemas.openxmlformats.org/markup-compatibility/2006">
              <mc:Choice xmlns:v="urn:schemas-microsoft-com:vml" Requires="v">
                <p:oleObj spid="_x0000_s189470" name="Equation" r:id="rId5" imgW="1282700" imgH="215900" progId="Equation.3">
                  <p:embed/>
                </p:oleObj>
              </mc:Choice>
              <mc:Fallback>
                <p:oleObj name="Equation" r:id="rId5" imgW="1282700" imgH="2159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2924175"/>
                        <a:ext cx="27971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6" name="Rectangle 6"/>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944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9448" name="Object 8"/>
          <p:cNvGraphicFramePr>
            <a:graphicFrameLocks noChangeAspect="1"/>
          </p:cNvGraphicFramePr>
          <p:nvPr/>
        </p:nvGraphicFramePr>
        <p:xfrm>
          <a:off x="3924300" y="3789363"/>
          <a:ext cx="2143125" cy="723900"/>
        </p:xfrm>
        <a:graphic>
          <a:graphicData uri="http://schemas.openxmlformats.org/presentationml/2006/ole">
            <mc:AlternateContent xmlns:mc="http://schemas.openxmlformats.org/markup-compatibility/2006">
              <mc:Choice xmlns:v="urn:schemas-microsoft-com:vml" Requires="v">
                <p:oleObj spid="_x0000_s189471" name="Equation" r:id="rId7" imgW="850531" imgH="355446" progId="Equation.3">
                  <p:embed/>
                </p:oleObj>
              </mc:Choice>
              <mc:Fallback>
                <p:oleObj name="Equation" r:id="rId7" imgW="850531" imgH="355446"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3789363"/>
                        <a:ext cx="214312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49" name="Rectangle 9"/>
          <p:cNvSpPr>
            <a:spLocks noChangeArrowheads="1"/>
          </p:cNvSpPr>
          <p:nvPr/>
        </p:nvSpPr>
        <p:spPr bwMode="auto">
          <a:xfrm>
            <a:off x="0" y="35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9450" name="Object 10"/>
          <p:cNvGraphicFramePr>
            <a:graphicFrameLocks noChangeAspect="1"/>
          </p:cNvGraphicFramePr>
          <p:nvPr/>
        </p:nvGraphicFramePr>
        <p:xfrm>
          <a:off x="1187450" y="3716338"/>
          <a:ext cx="2254250" cy="773112"/>
        </p:xfrm>
        <a:graphic>
          <a:graphicData uri="http://schemas.openxmlformats.org/presentationml/2006/ole">
            <mc:AlternateContent xmlns:mc="http://schemas.openxmlformats.org/markup-compatibility/2006">
              <mc:Choice xmlns:v="urn:schemas-microsoft-com:vml" Requires="v">
                <p:oleObj spid="_x0000_s189472" name="Equation" r:id="rId9" imgW="1028254" imgH="355446" progId="Equation.3">
                  <p:embed/>
                </p:oleObj>
              </mc:Choice>
              <mc:Fallback>
                <p:oleObj name="Equation" r:id="rId9" imgW="1028254" imgH="355446"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3716338"/>
                        <a:ext cx="2254250" cy="773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45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9452" name="Object 12"/>
          <p:cNvGraphicFramePr>
            <a:graphicFrameLocks noChangeAspect="1"/>
          </p:cNvGraphicFramePr>
          <p:nvPr/>
        </p:nvGraphicFramePr>
        <p:xfrm>
          <a:off x="3348038" y="4941888"/>
          <a:ext cx="3206750" cy="590550"/>
        </p:xfrm>
        <a:graphic>
          <a:graphicData uri="http://schemas.openxmlformats.org/presentationml/2006/ole">
            <mc:AlternateContent xmlns:mc="http://schemas.openxmlformats.org/markup-compatibility/2006">
              <mc:Choice xmlns:v="urn:schemas-microsoft-com:vml" Requires="v">
                <p:oleObj spid="_x0000_s189473" name="Equation" r:id="rId11" imgW="1193800" imgH="215900" progId="Equation.3">
                  <p:embed/>
                </p:oleObj>
              </mc:Choice>
              <mc:Fallback>
                <p:oleObj name="Equation" r:id="rId11" imgW="1193800" imgH="2159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8038" y="4941888"/>
                        <a:ext cx="32067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53" name="Object 13"/>
          <p:cNvGraphicFramePr>
            <a:graphicFrameLocks noChangeAspect="1"/>
          </p:cNvGraphicFramePr>
          <p:nvPr/>
        </p:nvGraphicFramePr>
        <p:xfrm>
          <a:off x="3276600" y="5734050"/>
          <a:ext cx="2292350" cy="850900"/>
        </p:xfrm>
        <a:graphic>
          <a:graphicData uri="http://schemas.openxmlformats.org/presentationml/2006/ole">
            <mc:AlternateContent xmlns:mc="http://schemas.openxmlformats.org/markup-compatibility/2006">
              <mc:Choice xmlns:v="urn:schemas-microsoft-com:vml" Requires="v">
                <p:oleObj spid="_x0000_s189474" name="Equation" r:id="rId13" imgW="926698" imgH="342751" progId="Equation.3">
                  <p:embed/>
                </p:oleObj>
              </mc:Choice>
              <mc:Fallback>
                <p:oleObj name="Equation" r:id="rId13" imgW="926698" imgH="342751"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5734050"/>
                        <a:ext cx="229235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9454" name="Object 14"/>
          <p:cNvGraphicFramePr>
            <a:graphicFrameLocks noChangeAspect="1"/>
          </p:cNvGraphicFramePr>
          <p:nvPr/>
        </p:nvGraphicFramePr>
        <p:xfrm>
          <a:off x="4986338" y="801688"/>
          <a:ext cx="3186112" cy="395287"/>
        </p:xfrm>
        <a:graphic>
          <a:graphicData uri="http://schemas.openxmlformats.org/presentationml/2006/ole">
            <mc:AlternateContent xmlns:mc="http://schemas.openxmlformats.org/markup-compatibility/2006">
              <mc:Choice xmlns:v="urn:schemas-microsoft-com:vml" Requires="v">
                <p:oleObj spid="_x0000_s189475" name="Equation" r:id="rId15" imgW="1459866" imgH="177723" progId="Equation.3">
                  <p:embed/>
                </p:oleObj>
              </mc:Choice>
              <mc:Fallback>
                <p:oleObj name="Equation" r:id="rId15" imgW="1459866" imgH="177723"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86338" y="801688"/>
                        <a:ext cx="3186112" cy="395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54"/>
                                        </p:tgtEl>
                                        <p:attrNameLst>
                                          <p:attrName>style.visibility</p:attrName>
                                        </p:attrNameLst>
                                      </p:cBhvr>
                                      <p:to>
                                        <p:strVal val="visible"/>
                                      </p:to>
                                    </p:set>
                                    <p:anim calcmode="lin" valueType="num">
                                      <p:cBhvr additive="base">
                                        <p:cTn id="7" dur="500" fill="hold"/>
                                        <p:tgtEl>
                                          <p:spTgt spid="189454"/>
                                        </p:tgtEl>
                                        <p:attrNameLst>
                                          <p:attrName>ppt_x</p:attrName>
                                        </p:attrNameLst>
                                      </p:cBhvr>
                                      <p:tavLst>
                                        <p:tav tm="0">
                                          <p:val>
                                            <p:strVal val="#ppt_x"/>
                                          </p:val>
                                        </p:tav>
                                        <p:tav tm="100000">
                                          <p:val>
                                            <p:strVal val="#ppt_x"/>
                                          </p:val>
                                        </p:tav>
                                      </p:tavLst>
                                    </p:anim>
                                    <p:anim calcmode="lin" valueType="num">
                                      <p:cBhvr additive="base">
                                        <p:cTn id="8" dur="500" fill="hold"/>
                                        <p:tgtEl>
                                          <p:spTgt spid="1894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9443"/>
                                        </p:tgtEl>
                                        <p:attrNameLst>
                                          <p:attrName>style.visibility</p:attrName>
                                        </p:attrNameLst>
                                      </p:cBhvr>
                                      <p:to>
                                        <p:strVal val="visible"/>
                                      </p:to>
                                    </p:set>
                                    <p:anim calcmode="lin" valueType="num">
                                      <p:cBhvr additive="base">
                                        <p:cTn id="11" dur="500" fill="hold"/>
                                        <p:tgtEl>
                                          <p:spTgt spid="189443"/>
                                        </p:tgtEl>
                                        <p:attrNameLst>
                                          <p:attrName>ppt_x</p:attrName>
                                        </p:attrNameLst>
                                      </p:cBhvr>
                                      <p:tavLst>
                                        <p:tav tm="0">
                                          <p:val>
                                            <p:strVal val="#ppt_x"/>
                                          </p:val>
                                        </p:tav>
                                        <p:tav tm="100000">
                                          <p:val>
                                            <p:strVal val="#ppt_x"/>
                                          </p:val>
                                        </p:tav>
                                      </p:tavLst>
                                    </p:anim>
                                    <p:anim calcmode="lin" valueType="num">
                                      <p:cBhvr additive="base">
                                        <p:cTn id="12" dur="500" fill="hold"/>
                                        <p:tgtEl>
                                          <p:spTgt spid="1894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9445"/>
                                        </p:tgtEl>
                                        <p:attrNameLst>
                                          <p:attrName>style.visibility</p:attrName>
                                        </p:attrNameLst>
                                      </p:cBhvr>
                                      <p:to>
                                        <p:strVal val="visible"/>
                                      </p:to>
                                    </p:set>
                                    <p:anim calcmode="lin" valueType="num">
                                      <p:cBhvr additive="base">
                                        <p:cTn id="15" dur="500" fill="hold"/>
                                        <p:tgtEl>
                                          <p:spTgt spid="189445"/>
                                        </p:tgtEl>
                                        <p:attrNameLst>
                                          <p:attrName>ppt_x</p:attrName>
                                        </p:attrNameLst>
                                      </p:cBhvr>
                                      <p:tavLst>
                                        <p:tav tm="0">
                                          <p:val>
                                            <p:strVal val="#ppt_x"/>
                                          </p:val>
                                        </p:tav>
                                        <p:tav tm="100000">
                                          <p:val>
                                            <p:strVal val="#ppt_x"/>
                                          </p:val>
                                        </p:tav>
                                      </p:tavLst>
                                    </p:anim>
                                    <p:anim calcmode="lin" valueType="num">
                                      <p:cBhvr additive="base">
                                        <p:cTn id="16" dur="500" fill="hold"/>
                                        <p:tgtEl>
                                          <p:spTgt spid="1894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9448"/>
                                        </p:tgtEl>
                                        <p:attrNameLst>
                                          <p:attrName>style.visibility</p:attrName>
                                        </p:attrNameLst>
                                      </p:cBhvr>
                                      <p:to>
                                        <p:strVal val="visible"/>
                                      </p:to>
                                    </p:set>
                                    <p:anim calcmode="lin" valueType="num">
                                      <p:cBhvr additive="base">
                                        <p:cTn id="19" dur="500" fill="hold"/>
                                        <p:tgtEl>
                                          <p:spTgt spid="189448"/>
                                        </p:tgtEl>
                                        <p:attrNameLst>
                                          <p:attrName>ppt_x</p:attrName>
                                        </p:attrNameLst>
                                      </p:cBhvr>
                                      <p:tavLst>
                                        <p:tav tm="0">
                                          <p:val>
                                            <p:strVal val="#ppt_x"/>
                                          </p:val>
                                        </p:tav>
                                        <p:tav tm="100000">
                                          <p:val>
                                            <p:strVal val="#ppt_x"/>
                                          </p:val>
                                        </p:tav>
                                      </p:tavLst>
                                    </p:anim>
                                    <p:anim calcmode="lin" valueType="num">
                                      <p:cBhvr additive="base">
                                        <p:cTn id="20" dur="500" fill="hold"/>
                                        <p:tgtEl>
                                          <p:spTgt spid="1894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9450"/>
                                        </p:tgtEl>
                                        <p:attrNameLst>
                                          <p:attrName>style.visibility</p:attrName>
                                        </p:attrNameLst>
                                      </p:cBhvr>
                                      <p:to>
                                        <p:strVal val="visible"/>
                                      </p:to>
                                    </p:set>
                                    <p:anim calcmode="lin" valueType="num">
                                      <p:cBhvr additive="base">
                                        <p:cTn id="23" dur="500" fill="hold"/>
                                        <p:tgtEl>
                                          <p:spTgt spid="189450"/>
                                        </p:tgtEl>
                                        <p:attrNameLst>
                                          <p:attrName>ppt_x</p:attrName>
                                        </p:attrNameLst>
                                      </p:cBhvr>
                                      <p:tavLst>
                                        <p:tav tm="0">
                                          <p:val>
                                            <p:strVal val="#ppt_x"/>
                                          </p:val>
                                        </p:tav>
                                        <p:tav tm="100000">
                                          <p:val>
                                            <p:strVal val="#ppt_x"/>
                                          </p:val>
                                        </p:tav>
                                      </p:tavLst>
                                    </p:anim>
                                    <p:anim calcmode="lin" valueType="num">
                                      <p:cBhvr additive="base">
                                        <p:cTn id="24" dur="500" fill="hold"/>
                                        <p:tgtEl>
                                          <p:spTgt spid="18945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9442">
                                            <p:txEl>
                                              <p:pRg st="0" end="0"/>
                                            </p:txEl>
                                          </p:spTgt>
                                        </p:tgtEl>
                                        <p:attrNameLst>
                                          <p:attrName>style.visibility</p:attrName>
                                        </p:attrNameLst>
                                      </p:cBhvr>
                                      <p:to>
                                        <p:strVal val="visible"/>
                                      </p:to>
                                    </p:set>
                                    <p:anim calcmode="lin" valueType="num">
                                      <p:cBhvr additive="base">
                                        <p:cTn id="27" dur="5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9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9442">
                                            <p:txEl>
                                              <p:pRg st="2" end="2"/>
                                            </p:txEl>
                                          </p:spTgt>
                                        </p:tgtEl>
                                        <p:attrNameLst>
                                          <p:attrName>style.visibility</p:attrName>
                                        </p:attrNameLst>
                                      </p:cBhvr>
                                      <p:to>
                                        <p:strVal val="visible"/>
                                      </p:to>
                                    </p:set>
                                    <p:anim calcmode="lin" valueType="num">
                                      <p:cBhvr additive="base">
                                        <p:cTn id="33" dur="500" fill="hold"/>
                                        <p:tgtEl>
                                          <p:spTgt spid="18944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9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9442">
                                            <p:txEl>
                                              <p:pRg st="3" end="3"/>
                                            </p:txEl>
                                          </p:spTgt>
                                        </p:tgtEl>
                                        <p:attrNameLst>
                                          <p:attrName>style.visibility</p:attrName>
                                        </p:attrNameLst>
                                      </p:cBhvr>
                                      <p:to>
                                        <p:strVal val="visible"/>
                                      </p:to>
                                    </p:set>
                                    <p:anim calcmode="lin" valueType="num">
                                      <p:cBhvr additive="base">
                                        <p:cTn id="39"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9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9442">
                                            <p:txEl>
                                              <p:pRg st="5" end="5"/>
                                            </p:txEl>
                                          </p:spTgt>
                                        </p:tgtEl>
                                        <p:attrNameLst>
                                          <p:attrName>style.visibility</p:attrName>
                                        </p:attrNameLst>
                                      </p:cBhvr>
                                      <p:to>
                                        <p:strVal val="visible"/>
                                      </p:to>
                                    </p:set>
                                    <p:anim calcmode="lin" valueType="num">
                                      <p:cBhvr additive="base">
                                        <p:cTn id="45" dur="500" fill="hold"/>
                                        <p:tgtEl>
                                          <p:spTgt spid="18944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94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9442">
                                            <p:txEl>
                                              <p:pRg st="7" end="7"/>
                                            </p:txEl>
                                          </p:spTgt>
                                        </p:tgtEl>
                                        <p:attrNameLst>
                                          <p:attrName>style.visibility</p:attrName>
                                        </p:attrNameLst>
                                      </p:cBhvr>
                                      <p:to>
                                        <p:strVal val="visible"/>
                                      </p:to>
                                    </p:set>
                                    <p:anim calcmode="lin" valueType="num">
                                      <p:cBhvr additive="base">
                                        <p:cTn id="51" dur="500" fill="hold"/>
                                        <p:tgtEl>
                                          <p:spTgt spid="189442">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944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9442">
                                            <p:txEl>
                                              <p:pRg st="9" end="9"/>
                                            </p:txEl>
                                          </p:spTgt>
                                        </p:tgtEl>
                                        <p:attrNameLst>
                                          <p:attrName>style.visibility</p:attrName>
                                        </p:attrNameLst>
                                      </p:cBhvr>
                                      <p:to>
                                        <p:strVal val="visible"/>
                                      </p:to>
                                    </p:set>
                                    <p:anim calcmode="lin" valueType="num">
                                      <p:cBhvr additive="base">
                                        <p:cTn id="57" dur="500" fill="hold"/>
                                        <p:tgtEl>
                                          <p:spTgt spid="18944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944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9442">
                                            <p:txEl>
                                              <p:pRg st="11" end="11"/>
                                            </p:txEl>
                                          </p:spTgt>
                                        </p:tgtEl>
                                        <p:attrNameLst>
                                          <p:attrName>style.visibility</p:attrName>
                                        </p:attrNameLst>
                                      </p:cBhvr>
                                      <p:to>
                                        <p:strVal val="visible"/>
                                      </p:to>
                                    </p:set>
                                    <p:anim calcmode="lin" valueType="num">
                                      <p:cBhvr additive="base">
                                        <p:cTn id="63" dur="500" fill="hold"/>
                                        <p:tgtEl>
                                          <p:spTgt spid="189442">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9442">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9452"/>
                                        </p:tgtEl>
                                        <p:attrNameLst>
                                          <p:attrName>style.visibility</p:attrName>
                                        </p:attrNameLst>
                                      </p:cBhvr>
                                      <p:to>
                                        <p:strVal val="visible"/>
                                      </p:to>
                                    </p:set>
                                    <p:anim calcmode="lin" valueType="num">
                                      <p:cBhvr additive="base">
                                        <p:cTn id="67" dur="500" fill="hold"/>
                                        <p:tgtEl>
                                          <p:spTgt spid="189452"/>
                                        </p:tgtEl>
                                        <p:attrNameLst>
                                          <p:attrName>ppt_x</p:attrName>
                                        </p:attrNameLst>
                                      </p:cBhvr>
                                      <p:tavLst>
                                        <p:tav tm="0">
                                          <p:val>
                                            <p:strVal val="#ppt_x"/>
                                          </p:val>
                                        </p:tav>
                                        <p:tav tm="100000">
                                          <p:val>
                                            <p:strVal val="#ppt_x"/>
                                          </p:val>
                                        </p:tav>
                                      </p:tavLst>
                                    </p:anim>
                                    <p:anim calcmode="lin" valueType="num">
                                      <p:cBhvr additive="base">
                                        <p:cTn id="68" dur="500" fill="hold"/>
                                        <p:tgtEl>
                                          <p:spTgt spid="18945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9453"/>
                                        </p:tgtEl>
                                        <p:attrNameLst>
                                          <p:attrName>style.visibility</p:attrName>
                                        </p:attrNameLst>
                                      </p:cBhvr>
                                      <p:to>
                                        <p:strVal val="visible"/>
                                      </p:to>
                                    </p:set>
                                    <p:anim calcmode="lin" valueType="num">
                                      <p:cBhvr additive="base">
                                        <p:cTn id="71" dur="500" fill="hold"/>
                                        <p:tgtEl>
                                          <p:spTgt spid="189453"/>
                                        </p:tgtEl>
                                        <p:attrNameLst>
                                          <p:attrName>ppt_x</p:attrName>
                                        </p:attrNameLst>
                                      </p:cBhvr>
                                      <p:tavLst>
                                        <p:tav tm="0">
                                          <p:val>
                                            <p:strVal val="#ppt_x"/>
                                          </p:val>
                                        </p:tav>
                                        <p:tav tm="100000">
                                          <p:val>
                                            <p:strVal val="#ppt_x"/>
                                          </p:val>
                                        </p:tav>
                                      </p:tavLst>
                                    </p:anim>
                                    <p:anim calcmode="lin" valueType="num">
                                      <p:cBhvr additive="base">
                                        <p:cTn id="72" dur="500" fill="hold"/>
                                        <p:tgtEl>
                                          <p:spTgt spid="189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idx="1"/>
          </p:nvPr>
        </p:nvSpPr>
        <p:spPr>
          <a:xfrm>
            <a:off x="250825" y="692150"/>
            <a:ext cx="8435975" cy="3313113"/>
          </a:xfrm>
        </p:spPr>
        <p:txBody>
          <a:bodyPr/>
          <a:lstStyle/>
          <a:p>
            <a:pPr>
              <a:buFont typeface="Wingdings" panose="05000000000000000000" pitchFamily="2" charset="2"/>
              <a:buNone/>
            </a:pPr>
            <a:r>
              <a:rPr lang="ar-SA" altLang="en-US">
                <a:solidFill>
                  <a:srgbClr val="CC0000"/>
                </a:solidFill>
                <a:latin typeface="Times New Roman" panose="02020603050405020304" pitchFamily="18" charset="0"/>
                <a:ea typeface="Times New Roman" panose="02020603050405020304" pitchFamily="18" charset="0"/>
                <a:cs typeface="B Nazanin" panose="00000400000000000000" pitchFamily="2" charset="-78"/>
              </a:rPr>
              <a:t>مثال</a:t>
            </a:r>
            <a:r>
              <a:rPr lang="fa-IR" altLang="en-US">
                <a:solidFill>
                  <a:srgbClr val="CC0000"/>
                </a:solidFill>
                <a:latin typeface="Times New Roman" panose="02020603050405020304" pitchFamily="18" charset="0"/>
                <a:ea typeface="Times New Roman" panose="02020603050405020304" pitchFamily="18" charset="0"/>
                <a:cs typeface="B Nazanin" panose="00000400000000000000" pitchFamily="2" charset="-78"/>
              </a:rPr>
              <a:t>:</a:t>
            </a: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 اگر متغير تصادفي پيوسته </a:t>
            </a:r>
            <a:r>
              <a:rPr lang="en-US"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X</a:t>
            </a:r>
            <a:r>
              <a:rPr lang="fa-IR"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 </a:t>
            </a: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داراي تابع توزيع </a:t>
            </a:r>
            <a:r>
              <a:rPr lang="en-US"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F</a:t>
            </a:r>
            <a:r>
              <a:rPr lang="en-US" altLang="en-US" sz="18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(X)</a:t>
            </a:r>
            <a:r>
              <a:rPr lang="fa-IR" altLang="en-US" sz="2400">
                <a:solidFill>
                  <a:srgbClr val="000000"/>
                </a:solidFill>
                <a:effectLst>
                  <a:outerShdw blurRad="38100" dist="38100" dir="2700000" algn="tl">
                    <a:srgbClr val="FFFFFF"/>
                  </a:outerShdw>
                </a:effectLst>
                <a:ea typeface="Times New Roman" panose="02020603050405020304" pitchFamily="18" charset="0"/>
                <a:cs typeface="B Nazanin" panose="00000400000000000000" pitchFamily="2" charset="-78"/>
              </a:rPr>
              <a:t>  </a:t>
            </a:r>
            <a:r>
              <a:rPr lang="ar-SA" altLang="en-US" sz="2400">
                <a:solidFill>
                  <a:srgbClr val="000000"/>
                </a:solidFill>
                <a:effectLst>
                  <a:outerShdw blurRad="38100" dist="38100" dir="2700000" algn="tl">
                    <a:srgbClr val="FFFFFF"/>
                  </a:outerShdw>
                </a:effectLst>
                <a:latin typeface="Times New Roman" panose="02020603050405020304" pitchFamily="18" charset="0"/>
                <a:ea typeface="Times New Roman" panose="02020603050405020304" pitchFamily="18" charset="0"/>
                <a:cs typeface="B Nazanin" panose="00000400000000000000" pitchFamily="2" charset="-78"/>
              </a:rPr>
              <a:t>باشد تابع چگالي احتمال آن را بدست آوريد.</a:t>
            </a:r>
            <a:r>
              <a:rPr lang="ar-SA" altLang="en-US" sz="2400">
                <a:cs typeface="B Nazanin" panose="00000400000000000000" pitchFamily="2" charset="-78"/>
              </a:rPr>
              <a:t>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همانطور كه ملاحظه مي</a:t>
            </a:r>
            <a:r>
              <a:rPr lang="en-US" altLang="en-US" sz="2400">
                <a:cs typeface="B Nazanin" panose="00000400000000000000" pitchFamily="2" charset="-78"/>
              </a:rPr>
              <a:t> </a:t>
            </a:r>
            <a:r>
              <a:rPr lang="ar-SA" altLang="en-US" sz="2400">
                <a:cs typeface="B Nazanin" panose="00000400000000000000" pitchFamily="2" charset="-78"/>
              </a:rPr>
              <a:t>كنيد </a:t>
            </a:r>
            <a:r>
              <a:rPr lang="en-US" altLang="en-US" sz="2400">
                <a:solidFill>
                  <a:srgbClr val="000000"/>
                </a:solidFill>
                <a:effectLst>
                  <a:outerShdw blurRad="38100" dist="38100" dir="2700000" algn="tl">
                    <a:srgbClr val="FFFFFF"/>
                  </a:outerShdw>
                </a:effectLst>
                <a:latin typeface="Times New Roman" panose="02020603050405020304" pitchFamily="18" charset="0"/>
                <a:cs typeface="B Nazanin" panose="00000400000000000000" pitchFamily="2" charset="-78"/>
              </a:rPr>
              <a:t>F</a:t>
            </a:r>
            <a:r>
              <a:rPr lang="en-US" altLang="en-US" sz="1800">
                <a:solidFill>
                  <a:srgbClr val="000000"/>
                </a:solidFill>
                <a:effectLst>
                  <a:outerShdw blurRad="38100" dist="38100" dir="2700000" algn="tl">
                    <a:srgbClr val="FFFFFF"/>
                  </a:outerShdw>
                </a:effectLst>
                <a:latin typeface="Times New Roman" panose="02020603050405020304" pitchFamily="18" charset="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از راست پيوسته است چون:</a:t>
            </a:r>
            <a:r>
              <a:rPr lang="ar-SA" altLang="en-US"/>
              <a:t> </a:t>
            </a:r>
            <a:endParaRPr lang="en-US" altLang="en-US"/>
          </a:p>
          <a:p>
            <a:pPr>
              <a:buFont typeface="Wingdings" panose="05000000000000000000" pitchFamily="2" charset="2"/>
              <a:buNone/>
            </a:pPr>
            <a:r>
              <a:rPr lang="en-US" altLang="en-US"/>
              <a:t>    </a:t>
            </a:r>
            <a:r>
              <a:rPr lang="en-US" altLang="en-US" sz="2400"/>
              <a:t>F</a:t>
            </a:r>
            <a:r>
              <a:rPr lang="en-US" altLang="en-US" sz="1800"/>
              <a:t>(1)</a:t>
            </a:r>
            <a:r>
              <a:rPr lang="en-US" altLang="en-US" sz="2400"/>
              <a:t>=0</a:t>
            </a:r>
          </a:p>
          <a:p>
            <a:pPr>
              <a:buFont typeface="Wingdings" panose="05000000000000000000" pitchFamily="2" charset="2"/>
              <a:buNone/>
            </a:pPr>
            <a:endParaRPr lang="en-US" altLang="en-US"/>
          </a:p>
        </p:txBody>
      </p:sp>
      <p:sp>
        <p:nvSpPr>
          <p:cNvPr id="190467" name="Rectangle 3"/>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0468" name="Object 4"/>
          <p:cNvGraphicFramePr>
            <a:graphicFrameLocks noChangeAspect="1"/>
          </p:cNvGraphicFramePr>
          <p:nvPr/>
        </p:nvGraphicFramePr>
        <p:xfrm>
          <a:off x="539750" y="1412875"/>
          <a:ext cx="3240088" cy="1814513"/>
        </p:xfrm>
        <a:graphic>
          <a:graphicData uri="http://schemas.openxmlformats.org/presentationml/2006/ole">
            <mc:AlternateContent xmlns:mc="http://schemas.openxmlformats.org/markup-compatibility/2006">
              <mc:Choice xmlns:v="urn:schemas-microsoft-com:vml" Requires="v">
                <p:oleObj spid="_x0000_s190496" name="Equation" r:id="rId3" imgW="1905000" imgH="1066800" progId="Equation.3">
                  <p:embed/>
                </p:oleObj>
              </mc:Choice>
              <mc:Fallback>
                <p:oleObj name="Equation" r:id="rId3" imgW="1905000" imgH="1066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12875"/>
                        <a:ext cx="3240088" cy="181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69" name="Rectangle 5"/>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0470" name="Object 6"/>
          <p:cNvGraphicFramePr>
            <a:graphicFrameLocks noChangeAspect="1"/>
          </p:cNvGraphicFramePr>
          <p:nvPr/>
        </p:nvGraphicFramePr>
        <p:xfrm>
          <a:off x="755650" y="3535363"/>
          <a:ext cx="3960813" cy="614362"/>
        </p:xfrm>
        <a:graphic>
          <a:graphicData uri="http://schemas.openxmlformats.org/presentationml/2006/ole">
            <mc:AlternateContent xmlns:mc="http://schemas.openxmlformats.org/markup-compatibility/2006">
              <mc:Choice xmlns:v="urn:schemas-microsoft-com:vml" Requires="v">
                <p:oleObj spid="_x0000_s190497" name="Equation" r:id="rId5" imgW="2679700" imgH="419100" progId="Equation.3">
                  <p:embed/>
                </p:oleObj>
              </mc:Choice>
              <mc:Fallback>
                <p:oleObj name="Equation" r:id="rId5" imgW="26797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535363"/>
                        <a:ext cx="3960813"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1" name="Rectangle 7"/>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0472" name="Rectangle 8"/>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0473" name="Object 9"/>
          <p:cNvGraphicFramePr>
            <a:graphicFrameLocks noChangeAspect="1"/>
          </p:cNvGraphicFramePr>
          <p:nvPr/>
        </p:nvGraphicFramePr>
        <p:xfrm>
          <a:off x="755650" y="4149725"/>
          <a:ext cx="936625" cy="350838"/>
        </p:xfrm>
        <a:graphic>
          <a:graphicData uri="http://schemas.openxmlformats.org/presentationml/2006/ole">
            <mc:AlternateContent xmlns:mc="http://schemas.openxmlformats.org/markup-compatibility/2006">
              <mc:Choice xmlns:v="urn:schemas-microsoft-com:vml" Requires="v">
                <p:oleObj spid="_x0000_s190498" name="Equation" r:id="rId7" imgW="533169" imgH="203112" progId="Equation.3">
                  <p:embed/>
                </p:oleObj>
              </mc:Choice>
              <mc:Fallback>
                <p:oleObj name="Equation" r:id="rId7" imgW="533169" imgH="20311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149725"/>
                        <a:ext cx="936625"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4" name="Rectangle 10"/>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0475" name="Rectangle 11"/>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0476" name="Object 12"/>
          <p:cNvGraphicFramePr>
            <a:graphicFrameLocks noChangeAspect="1"/>
          </p:cNvGraphicFramePr>
          <p:nvPr/>
        </p:nvGraphicFramePr>
        <p:xfrm>
          <a:off x="755650" y="4508500"/>
          <a:ext cx="3024188" cy="504825"/>
        </p:xfrm>
        <a:graphic>
          <a:graphicData uri="http://schemas.openxmlformats.org/presentationml/2006/ole">
            <mc:AlternateContent xmlns:mc="http://schemas.openxmlformats.org/markup-compatibility/2006">
              <mc:Choice xmlns:v="urn:schemas-microsoft-com:vml" Requires="v">
                <p:oleObj spid="_x0000_s190499" name="Equation" r:id="rId9" imgW="1752600" imgH="292100" progId="Equation.3">
                  <p:embed/>
                </p:oleObj>
              </mc:Choice>
              <mc:Fallback>
                <p:oleObj name="Equation" r:id="rId9" imgW="1752600" imgH="2921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4508500"/>
                        <a:ext cx="30241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7" name="Rectangle 13"/>
          <p:cNvSpPr>
            <a:spLocks noChangeArrowheads="1"/>
          </p:cNvSpPr>
          <p:nvPr/>
        </p:nvSpPr>
        <p:spPr bwMode="auto">
          <a:xfrm>
            <a:off x="0" y="356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0478" name="Rectangle 1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0479" name="Object 15"/>
          <p:cNvGraphicFramePr>
            <a:graphicFrameLocks noChangeAspect="1"/>
          </p:cNvGraphicFramePr>
          <p:nvPr/>
        </p:nvGraphicFramePr>
        <p:xfrm>
          <a:off x="755650" y="5013325"/>
          <a:ext cx="4176713" cy="647700"/>
        </p:xfrm>
        <a:graphic>
          <a:graphicData uri="http://schemas.openxmlformats.org/presentationml/2006/ole">
            <mc:AlternateContent xmlns:mc="http://schemas.openxmlformats.org/markup-compatibility/2006">
              <mc:Choice xmlns:v="urn:schemas-microsoft-com:vml" Requires="v">
                <p:oleObj spid="_x0000_s190500" name="Equation" r:id="rId11" imgW="2857500" imgH="419100" progId="Equation.3">
                  <p:embed/>
                </p:oleObj>
              </mc:Choice>
              <mc:Fallback>
                <p:oleObj name="Equation" r:id="rId11" imgW="2857500" imgH="4191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5013325"/>
                        <a:ext cx="417671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80" name="Rectangle 16"/>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0481" name="Rectangle 17"/>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0482" name="Object 18"/>
          <p:cNvGraphicFramePr>
            <a:graphicFrameLocks noChangeAspect="1"/>
          </p:cNvGraphicFramePr>
          <p:nvPr/>
        </p:nvGraphicFramePr>
        <p:xfrm>
          <a:off x="755650" y="5705475"/>
          <a:ext cx="3095625" cy="823913"/>
        </p:xfrm>
        <a:graphic>
          <a:graphicData uri="http://schemas.openxmlformats.org/presentationml/2006/ole">
            <mc:AlternateContent xmlns:mc="http://schemas.openxmlformats.org/markup-compatibility/2006">
              <mc:Choice xmlns:v="urn:schemas-microsoft-com:vml" Requires="v">
                <p:oleObj spid="_x0000_s190501" name="Equation" r:id="rId13" imgW="2108200" imgH="558800" progId="Equation.3">
                  <p:embed/>
                </p:oleObj>
              </mc:Choice>
              <mc:Fallback>
                <p:oleObj name="Equation" r:id="rId13" imgW="2108200" imgH="558800"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650" y="5705475"/>
                        <a:ext cx="3095625"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83" name="Rectangle 19"/>
          <p:cNvSpPr>
            <a:spLocks noChangeArrowheads="1"/>
          </p:cNvSpPr>
          <p:nvPr/>
        </p:nvSpPr>
        <p:spPr bwMode="auto">
          <a:xfrm>
            <a:off x="0" y="368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p:cTn id="7" dur="500" decel="50000" fill="hold">
                                          <p:stCondLst>
                                            <p:cond delay="0"/>
                                          </p:stCondLst>
                                        </p:cTn>
                                        <p:tgtEl>
                                          <p:spTgt spid="19046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046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046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9046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046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046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046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046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90466">
                                            <p:txEl>
                                              <p:pRg st="3" end="3"/>
                                            </p:txEl>
                                          </p:spTgt>
                                        </p:tgtEl>
                                        <p:attrNameLst>
                                          <p:attrName>style.visibility</p:attrName>
                                        </p:attrNameLst>
                                      </p:cBhvr>
                                      <p:to>
                                        <p:strVal val="visible"/>
                                      </p:to>
                                    </p:set>
                                    <p:anim calcmode="lin" valueType="num">
                                      <p:cBhvr>
                                        <p:cTn id="19" dur="500" decel="50000" fill="hold">
                                          <p:stCondLst>
                                            <p:cond delay="0"/>
                                          </p:stCondLst>
                                        </p:cTn>
                                        <p:tgtEl>
                                          <p:spTgt spid="190466">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0466">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0466">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190466">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0466">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0466">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0466">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046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90466">
                                            <p:txEl>
                                              <p:pRg st="4" end="4"/>
                                            </p:txEl>
                                          </p:spTgt>
                                        </p:tgtEl>
                                        <p:attrNameLst>
                                          <p:attrName>style.visibility</p:attrName>
                                        </p:attrNameLst>
                                      </p:cBhvr>
                                      <p:to>
                                        <p:strVal val="visible"/>
                                      </p:to>
                                    </p:set>
                                    <p:anim calcmode="lin" valueType="num">
                                      <p:cBhvr>
                                        <p:cTn id="31" dur="500" decel="50000" fill="hold">
                                          <p:stCondLst>
                                            <p:cond delay="0"/>
                                          </p:stCondLst>
                                        </p:cTn>
                                        <p:tgtEl>
                                          <p:spTgt spid="19046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9046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9046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19046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9046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9046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9046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90466">
                                            <p:txEl>
                                              <p:pRg st="4" end="4"/>
                                            </p:txEl>
                                          </p:spTgt>
                                        </p:tgtEl>
                                      </p:cBhvr>
                                    </p:animEffect>
                                  </p:childTnLst>
                                </p:cTn>
                              </p:par>
                              <p:par>
                                <p:cTn id="39" presetID="25" presetClass="entr" presetSubtype="0" fill="hold" nodeType="withEffect">
                                  <p:stCondLst>
                                    <p:cond delay="0"/>
                                  </p:stCondLst>
                                  <p:childTnLst>
                                    <p:set>
                                      <p:cBhvr>
                                        <p:cTn id="40" dur="1" fill="hold">
                                          <p:stCondLst>
                                            <p:cond delay="0"/>
                                          </p:stCondLst>
                                        </p:cTn>
                                        <p:tgtEl>
                                          <p:spTgt spid="190468"/>
                                        </p:tgtEl>
                                        <p:attrNameLst>
                                          <p:attrName>style.visibility</p:attrName>
                                        </p:attrNameLst>
                                      </p:cBhvr>
                                      <p:to>
                                        <p:strVal val="visible"/>
                                      </p:to>
                                    </p:set>
                                    <p:anim calcmode="lin" valueType="num">
                                      <p:cBhvr>
                                        <p:cTn id="41" dur="500" decel="50000" fill="hold">
                                          <p:stCondLst>
                                            <p:cond delay="0"/>
                                          </p:stCondLst>
                                        </p:cTn>
                                        <p:tgtEl>
                                          <p:spTgt spid="19046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9046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90468"/>
                                        </p:tgtEl>
                                        <p:attrNameLst>
                                          <p:attrName>ppt_w</p:attrName>
                                        </p:attrNameLst>
                                      </p:cBhvr>
                                      <p:tavLst>
                                        <p:tav tm="0">
                                          <p:val>
                                            <p:strVal val="#ppt_w*.05"/>
                                          </p:val>
                                        </p:tav>
                                        <p:tav tm="100000">
                                          <p:val>
                                            <p:strVal val="#ppt_w"/>
                                          </p:val>
                                        </p:tav>
                                      </p:tavLst>
                                    </p:anim>
                                    <p:anim calcmode="lin" valueType="num">
                                      <p:cBhvr>
                                        <p:cTn id="44" dur="1000" fill="hold"/>
                                        <p:tgtEl>
                                          <p:spTgt spid="19046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9046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9046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9046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90468"/>
                                        </p:tgtEl>
                                      </p:cBhvr>
                                    </p:animEffect>
                                  </p:childTnLst>
                                </p:cTn>
                              </p:par>
                              <p:par>
                                <p:cTn id="49" presetID="25" presetClass="entr" presetSubtype="0" fill="hold" nodeType="withEffect">
                                  <p:stCondLst>
                                    <p:cond delay="0"/>
                                  </p:stCondLst>
                                  <p:childTnLst>
                                    <p:set>
                                      <p:cBhvr>
                                        <p:cTn id="50" dur="1" fill="hold">
                                          <p:stCondLst>
                                            <p:cond delay="0"/>
                                          </p:stCondLst>
                                        </p:cTn>
                                        <p:tgtEl>
                                          <p:spTgt spid="190470"/>
                                        </p:tgtEl>
                                        <p:attrNameLst>
                                          <p:attrName>style.visibility</p:attrName>
                                        </p:attrNameLst>
                                      </p:cBhvr>
                                      <p:to>
                                        <p:strVal val="visible"/>
                                      </p:to>
                                    </p:set>
                                    <p:anim calcmode="lin" valueType="num">
                                      <p:cBhvr>
                                        <p:cTn id="51" dur="500" decel="50000" fill="hold">
                                          <p:stCondLst>
                                            <p:cond delay="0"/>
                                          </p:stCondLst>
                                        </p:cTn>
                                        <p:tgtEl>
                                          <p:spTgt spid="19047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9047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90470"/>
                                        </p:tgtEl>
                                        <p:attrNameLst>
                                          <p:attrName>ppt_w</p:attrName>
                                        </p:attrNameLst>
                                      </p:cBhvr>
                                      <p:tavLst>
                                        <p:tav tm="0">
                                          <p:val>
                                            <p:strVal val="#ppt_w*.05"/>
                                          </p:val>
                                        </p:tav>
                                        <p:tav tm="100000">
                                          <p:val>
                                            <p:strVal val="#ppt_w"/>
                                          </p:val>
                                        </p:tav>
                                      </p:tavLst>
                                    </p:anim>
                                    <p:anim calcmode="lin" valueType="num">
                                      <p:cBhvr>
                                        <p:cTn id="54" dur="1000" fill="hold"/>
                                        <p:tgtEl>
                                          <p:spTgt spid="19047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9047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9047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9047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90470"/>
                                        </p:tgtEl>
                                      </p:cBhvr>
                                    </p:animEffect>
                                  </p:childTnLst>
                                </p:cTn>
                              </p:par>
                              <p:par>
                                <p:cTn id="59" presetID="25" presetClass="entr" presetSubtype="0" fill="hold" nodeType="withEffect">
                                  <p:stCondLst>
                                    <p:cond delay="0"/>
                                  </p:stCondLst>
                                  <p:childTnLst>
                                    <p:set>
                                      <p:cBhvr>
                                        <p:cTn id="60" dur="1" fill="hold">
                                          <p:stCondLst>
                                            <p:cond delay="0"/>
                                          </p:stCondLst>
                                        </p:cTn>
                                        <p:tgtEl>
                                          <p:spTgt spid="190473"/>
                                        </p:tgtEl>
                                        <p:attrNameLst>
                                          <p:attrName>style.visibility</p:attrName>
                                        </p:attrNameLst>
                                      </p:cBhvr>
                                      <p:to>
                                        <p:strVal val="visible"/>
                                      </p:to>
                                    </p:set>
                                    <p:anim calcmode="lin" valueType="num">
                                      <p:cBhvr>
                                        <p:cTn id="61" dur="500" decel="50000" fill="hold">
                                          <p:stCondLst>
                                            <p:cond delay="0"/>
                                          </p:stCondLst>
                                        </p:cTn>
                                        <p:tgtEl>
                                          <p:spTgt spid="190473"/>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90473"/>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90473"/>
                                        </p:tgtEl>
                                        <p:attrNameLst>
                                          <p:attrName>ppt_w</p:attrName>
                                        </p:attrNameLst>
                                      </p:cBhvr>
                                      <p:tavLst>
                                        <p:tav tm="0">
                                          <p:val>
                                            <p:strVal val="#ppt_w*.05"/>
                                          </p:val>
                                        </p:tav>
                                        <p:tav tm="100000">
                                          <p:val>
                                            <p:strVal val="#ppt_w"/>
                                          </p:val>
                                        </p:tav>
                                      </p:tavLst>
                                    </p:anim>
                                    <p:anim calcmode="lin" valueType="num">
                                      <p:cBhvr>
                                        <p:cTn id="64" dur="1000" fill="hold"/>
                                        <p:tgtEl>
                                          <p:spTgt spid="190473"/>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90473"/>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90473"/>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90473"/>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90473"/>
                                        </p:tgtEl>
                                      </p:cBhvr>
                                    </p:animEffect>
                                  </p:childTnLst>
                                </p:cTn>
                              </p:par>
                              <p:par>
                                <p:cTn id="69" presetID="25" presetClass="entr" presetSubtype="0" fill="hold" nodeType="withEffect">
                                  <p:stCondLst>
                                    <p:cond delay="0"/>
                                  </p:stCondLst>
                                  <p:childTnLst>
                                    <p:set>
                                      <p:cBhvr>
                                        <p:cTn id="70" dur="1" fill="hold">
                                          <p:stCondLst>
                                            <p:cond delay="0"/>
                                          </p:stCondLst>
                                        </p:cTn>
                                        <p:tgtEl>
                                          <p:spTgt spid="190476"/>
                                        </p:tgtEl>
                                        <p:attrNameLst>
                                          <p:attrName>style.visibility</p:attrName>
                                        </p:attrNameLst>
                                      </p:cBhvr>
                                      <p:to>
                                        <p:strVal val="visible"/>
                                      </p:to>
                                    </p:set>
                                    <p:anim calcmode="lin" valueType="num">
                                      <p:cBhvr>
                                        <p:cTn id="71" dur="500" decel="50000" fill="hold">
                                          <p:stCondLst>
                                            <p:cond delay="0"/>
                                          </p:stCondLst>
                                        </p:cTn>
                                        <p:tgtEl>
                                          <p:spTgt spid="190476"/>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90476"/>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90476"/>
                                        </p:tgtEl>
                                        <p:attrNameLst>
                                          <p:attrName>ppt_w</p:attrName>
                                        </p:attrNameLst>
                                      </p:cBhvr>
                                      <p:tavLst>
                                        <p:tav tm="0">
                                          <p:val>
                                            <p:strVal val="#ppt_w*.05"/>
                                          </p:val>
                                        </p:tav>
                                        <p:tav tm="100000">
                                          <p:val>
                                            <p:strVal val="#ppt_w"/>
                                          </p:val>
                                        </p:tav>
                                      </p:tavLst>
                                    </p:anim>
                                    <p:anim calcmode="lin" valueType="num">
                                      <p:cBhvr>
                                        <p:cTn id="74" dur="1000" fill="hold"/>
                                        <p:tgtEl>
                                          <p:spTgt spid="190476"/>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90476"/>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90476"/>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90476"/>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90476"/>
                                        </p:tgtEl>
                                      </p:cBhvr>
                                    </p:animEffect>
                                  </p:childTnLst>
                                </p:cTn>
                              </p:par>
                              <p:par>
                                <p:cTn id="79" presetID="25" presetClass="entr" presetSubtype="0" fill="hold" nodeType="withEffect">
                                  <p:stCondLst>
                                    <p:cond delay="0"/>
                                  </p:stCondLst>
                                  <p:childTnLst>
                                    <p:set>
                                      <p:cBhvr>
                                        <p:cTn id="80" dur="1" fill="hold">
                                          <p:stCondLst>
                                            <p:cond delay="0"/>
                                          </p:stCondLst>
                                        </p:cTn>
                                        <p:tgtEl>
                                          <p:spTgt spid="190479"/>
                                        </p:tgtEl>
                                        <p:attrNameLst>
                                          <p:attrName>style.visibility</p:attrName>
                                        </p:attrNameLst>
                                      </p:cBhvr>
                                      <p:to>
                                        <p:strVal val="visible"/>
                                      </p:to>
                                    </p:set>
                                    <p:anim calcmode="lin" valueType="num">
                                      <p:cBhvr>
                                        <p:cTn id="81" dur="500" decel="50000" fill="hold">
                                          <p:stCondLst>
                                            <p:cond delay="0"/>
                                          </p:stCondLst>
                                        </p:cTn>
                                        <p:tgtEl>
                                          <p:spTgt spid="190479"/>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190479"/>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190479"/>
                                        </p:tgtEl>
                                        <p:attrNameLst>
                                          <p:attrName>ppt_w</p:attrName>
                                        </p:attrNameLst>
                                      </p:cBhvr>
                                      <p:tavLst>
                                        <p:tav tm="0">
                                          <p:val>
                                            <p:strVal val="#ppt_w*.05"/>
                                          </p:val>
                                        </p:tav>
                                        <p:tav tm="100000">
                                          <p:val>
                                            <p:strVal val="#ppt_w"/>
                                          </p:val>
                                        </p:tav>
                                      </p:tavLst>
                                    </p:anim>
                                    <p:anim calcmode="lin" valueType="num">
                                      <p:cBhvr>
                                        <p:cTn id="84" dur="1000" fill="hold"/>
                                        <p:tgtEl>
                                          <p:spTgt spid="190479"/>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190479"/>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190479"/>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190479"/>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190479"/>
                                        </p:tgtEl>
                                      </p:cBhvr>
                                    </p:animEffect>
                                  </p:childTnLst>
                                </p:cTn>
                              </p:par>
                              <p:par>
                                <p:cTn id="89" presetID="25" presetClass="entr" presetSubtype="0" fill="hold" nodeType="withEffect">
                                  <p:stCondLst>
                                    <p:cond delay="0"/>
                                  </p:stCondLst>
                                  <p:childTnLst>
                                    <p:set>
                                      <p:cBhvr>
                                        <p:cTn id="90" dur="1" fill="hold">
                                          <p:stCondLst>
                                            <p:cond delay="0"/>
                                          </p:stCondLst>
                                        </p:cTn>
                                        <p:tgtEl>
                                          <p:spTgt spid="190482"/>
                                        </p:tgtEl>
                                        <p:attrNameLst>
                                          <p:attrName>style.visibility</p:attrName>
                                        </p:attrNameLst>
                                      </p:cBhvr>
                                      <p:to>
                                        <p:strVal val="visible"/>
                                      </p:to>
                                    </p:set>
                                    <p:anim calcmode="lin" valueType="num">
                                      <p:cBhvr>
                                        <p:cTn id="91" dur="500" decel="50000" fill="hold">
                                          <p:stCondLst>
                                            <p:cond delay="0"/>
                                          </p:stCondLst>
                                        </p:cTn>
                                        <p:tgtEl>
                                          <p:spTgt spid="19048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9048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90482"/>
                                        </p:tgtEl>
                                        <p:attrNameLst>
                                          <p:attrName>ppt_w</p:attrName>
                                        </p:attrNameLst>
                                      </p:cBhvr>
                                      <p:tavLst>
                                        <p:tav tm="0">
                                          <p:val>
                                            <p:strVal val="#ppt_w*.05"/>
                                          </p:val>
                                        </p:tav>
                                        <p:tav tm="100000">
                                          <p:val>
                                            <p:strVal val="#ppt_w"/>
                                          </p:val>
                                        </p:tav>
                                      </p:tavLst>
                                    </p:anim>
                                    <p:anim calcmode="lin" valueType="num">
                                      <p:cBhvr>
                                        <p:cTn id="94" dur="1000" fill="hold"/>
                                        <p:tgtEl>
                                          <p:spTgt spid="19048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9048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9048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9048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9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7" name="WordArt 7"/>
          <p:cNvSpPr>
            <a:spLocks noChangeArrowheads="1" noChangeShapeType="1" noTextEdit="1"/>
          </p:cNvSpPr>
          <p:nvPr/>
        </p:nvSpPr>
        <p:spPr bwMode="auto">
          <a:xfrm>
            <a:off x="5508625" y="2708275"/>
            <a:ext cx="3311525" cy="865188"/>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مفاهيم اساسي</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30728" name="WordArt 8"/>
          <p:cNvSpPr>
            <a:spLocks noChangeArrowheads="1" noChangeShapeType="1" noTextEdit="1"/>
          </p:cNvSpPr>
          <p:nvPr/>
        </p:nvSpPr>
        <p:spPr bwMode="auto">
          <a:xfrm>
            <a:off x="1476375" y="1196975"/>
            <a:ext cx="3089275" cy="4752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Homa" panose="00000400000000000000" pitchFamily="2" charset="-78"/>
              </a:rPr>
              <a:t>1-جامعه</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Homa" panose="00000400000000000000" pitchFamily="2" charset="-78"/>
              </a:rPr>
              <a:t>2-نمونه</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Homa" panose="00000400000000000000" pitchFamily="2" charset="-78"/>
              </a:rPr>
              <a:t>3-داده هاي آماري</a:t>
            </a:r>
          </a:p>
          <a:p>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Homa" panose="00000400000000000000" pitchFamily="2" charset="-78"/>
              </a:rPr>
              <a:t>4-متغير</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Homa" panose="0000040000000000000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 fill="hold"/>
                                        <p:tgtEl>
                                          <p:spTgt spid="30727"/>
                                        </p:tgtEl>
                                        <p:attrNameLst>
                                          <p:attrName>ppt_x</p:attrName>
                                        </p:attrNameLst>
                                      </p:cBhvr>
                                      <p:tavLst>
                                        <p:tav tm="0">
                                          <p:val>
                                            <p:strVal val="#ppt_x"/>
                                          </p:val>
                                        </p:tav>
                                        <p:tav tm="100000">
                                          <p:val>
                                            <p:strVal val="#ppt_x"/>
                                          </p:val>
                                        </p:tav>
                                      </p:tavLst>
                                    </p:anim>
                                    <p:anim calcmode="lin" valueType="num">
                                      <p:cBhvr additive="base">
                                        <p:cTn id="8"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0728"/>
                                        </p:tgtEl>
                                        <p:attrNameLst>
                                          <p:attrName>style.visibility</p:attrName>
                                        </p:attrNameLst>
                                      </p:cBhvr>
                                      <p:to>
                                        <p:strVal val="visible"/>
                                      </p:to>
                                    </p:set>
                                    <p:animEffect transition="in" filter="box(in)">
                                      <p:cBhvr>
                                        <p:cTn id="1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r"/>
            <a:r>
              <a:rPr lang="fa-IR" altLang="en-US" sz="3200" b="1">
                <a:solidFill>
                  <a:srgbClr val="CC0000"/>
                </a:solidFill>
                <a:cs typeface="B Titr" panose="00000700000000000000" pitchFamily="2" charset="-78"/>
              </a:rPr>
              <a:t>5 - </a:t>
            </a:r>
            <a:r>
              <a:rPr lang="ar-SA" altLang="en-US" sz="3200" b="1">
                <a:solidFill>
                  <a:srgbClr val="CC0000"/>
                </a:solidFill>
                <a:cs typeface="B Titr" panose="00000700000000000000" pitchFamily="2" charset="-78"/>
              </a:rPr>
              <a:t>تابع احتمال و تابع توزيع توام دو متغير تصادفي</a:t>
            </a:r>
            <a:br>
              <a:rPr lang="ar-SA" altLang="en-US" sz="3200" b="1">
                <a:solidFill>
                  <a:srgbClr val="CC0000"/>
                </a:solidFill>
                <a:cs typeface="B Titr" panose="00000700000000000000" pitchFamily="2" charset="-78"/>
              </a:rPr>
            </a:br>
            <a:endParaRPr lang="en-US" altLang="en-US" sz="3200" b="1">
              <a:solidFill>
                <a:srgbClr val="CC0000"/>
              </a:solidFill>
              <a:cs typeface="B Titr" panose="00000700000000000000" pitchFamily="2" charset="-78"/>
            </a:endParaRPr>
          </a:p>
        </p:txBody>
      </p:sp>
      <p:sp>
        <p:nvSpPr>
          <p:cNvPr id="191491" name="Rectangle 3"/>
          <p:cNvSpPr>
            <a:spLocks noGrp="1" noChangeArrowheads="1"/>
          </p:cNvSpPr>
          <p:nvPr>
            <p:ph idx="1"/>
          </p:nvPr>
        </p:nvSpPr>
        <p:spPr>
          <a:xfrm>
            <a:off x="468313" y="1341438"/>
            <a:ext cx="8229600" cy="4752975"/>
          </a:xfrm>
        </p:spPr>
        <p:txBody>
          <a:bodyPr>
            <a:normAutofit fontScale="92500" lnSpcReduction="10000"/>
          </a:bodyPr>
          <a:lstStyle/>
          <a:p>
            <a:pPr algn="justLow">
              <a:buFont typeface="Wingdings" panose="05000000000000000000" pitchFamily="2" charset="2"/>
              <a:buNone/>
            </a:pPr>
            <a:r>
              <a:rPr lang="ar-SA" altLang="en-US" sz="2400">
                <a:cs typeface="B Nazanin" panose="00000400000000000000" pitchFamily="2" charset="-78"/>
              </a:rPr>
              <a:t>فرض كنيد متغيرهاي تصادفي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i="1">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داراي فضاي دوبعدي </a:t>
            </a:r>
            <a:r>
              <a:rPr lang="en-US" altLang="en-US" sz="28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باشد. به طوري كه</a:t>
            </a:r>
            <a:r>
              <a:rPr lang="en-US" altLang="en-US" sz="28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گسسته و شمارا باشد. هرگاه بتوان تابع احتمال </a:t>
            </a:r>
            <a:r>
              <a:rPr lang="fa-IR" altLang="en-US" sz="2400">
                <a:cs typeface="B Nazanin" panose="00000400000000000000" pitchFamily="2" charset="-78"/>
              </a:rPr>
              <a:t> </a:t>
            </a:r>
            <a:r>
              <a:rPr lang="en-US" altLang="en-US" sz="2400" i="1">
                <a:cs typeface="B Nazanin" panose="00000400000000000000" pitchFamily="2" charset="-78"/>
              </a:rPr>
              <a:t>P</a:t>
            </a:r>
            <a:r>
              <a:rPr lang="en-US" altLang="en-US" sz="1800" i="1">
                <a:cs typeface="B Nazanin" panose="00000400000000000000" pitchFamily="2" charset="-78"/>
              </a:rPr>
              <a:t>(A)</a:t>
            </a:r>
            <a:r>
              <a:rPr lang="ar-SA" altLang="en-US" sz="2400">
                <a:cs typeface="B Nazanin" panose="00000400000000000000" pitchFamily="2" charset="-78"/>
              </a:rPr>
              <a:t>را برحسب تابع </a:t>
            </a:r>
            <a:r>
              <a:rPr lang="en-US" altLang="en-US" sz="2400"/>
              <a:t>ƒ</a:t>
            </a:r>
            <a:r>
              <a:rPr lang="en-US" altLang="en-US" sz="1800"/>
              <a:t>(x,y)</a:t>
            </a:r>
            <a:r>
              <a:rPr lang="fa-IR" altLang="en-US" sz="2400">
                <a:cs typeface="B Nazanin" panose="00000400000000000000" pitchFamily="2" charset="-78"/>
              </a:rPr>
              <a:t> </a:t>
            </a:r>
            <a:r>
              <a:rPr lang="ar-SA" altLang="en-US" sz="2400">
                <a:cs typeface="B Nazanin" panose="00000400000000000000" pitchFamily="2" charset="-78"/>
              </a:rPr>
              <a:t>به شكل زير تعريف كرد</a:t>
            </a:r>
            <a:endParaRPr lang="en-US" altLang="en-US" sz="2400">
              <a:cs typeface="B Nazanin" panose="00000400000000000000" pitchFamily="2" charset="-78"/>
            </a:endParaRPr>
          </a:p>
          <a:p>
            <a:pPr algn="justLow">
              <a:buFont typeface="Wingdings" panose="05000000000000000000" pitchFamily="2" charset="2"/>
              <a:buNone/>
            </a:pPr>
            <a:endParaRPr lang="en-US" altLang="en-US" sz="2400">
              <a:cs typeface="B Nazanin" panose="00000400000000000000" pitchFamily="2" charset="-78"/>
            </a:endParaRPr>
          </a:p>
          <a:p>
            <a:pPr algn="justLow">
              <a:buFont typeface="Wingdings" panose="05000000000000000000" pitchFamily="2" charset="2"/>
              <a:buNone/>
            </a:pPr>
            <a:r>
              <a:rPr lang="ar-SA" altLang="en-US" sz="2400">
                <a:cs typeface="B Nazanin" panose="00000400000000000000" pitchFamily="2" charset="-78"/>
              </a:rPr>
              <a:t>به طوري كه </a:t>
            </a:r>
            <a:r>
              <a:rPr lang="en-US" altLang="en-US" sz="2400"/>
              <a:t>ƒ</a:t>
            </a:r>
            <a:r>
              <a:rPr lang="en-US" altLang="en-US" sz="1800"/>
              <a:t>(x,y)</a:t>
            </a:r>
            <a:r>
              <a:rPr lang="fa-IR" altLang="en-US" sz="2400">
                <a:cs typeface="B Nazanin" panose="00000400000000000000" pitchFamily="2" charset="-78"/>
              </a:rPr>
              <a:t> </a:t>
            </a:r>
            <a:r>
              <a:rPr lang="ar-SA" altLang="en-US" sz="2400">
                <a:cs typeface="B Nazanin" panose="00000400000000000000" pitchFamily="2" charset="-78"/>
              </a:rPr>
              <a:t>در دو شرط زير صدق كند.</a:t>
            </a:r>
            <a:endParaRPr lang="en-US" altLang="en-US" sz="2400">
              <a:cs typeface="B Nazanin" panose="00000400000000000000" pitchFamily="2" charset="-78"/>
            </a:endParaRPr>
          </a:p>
          <a:p>
            <a:pPr algn="justLow">
              <a:buFont typeface="Wingdings" panose="05000000000000000000" pitchFamily="2" charset="2"/>
              <a:buNone/>
            </a:pPr>
            <a:endParaRPr lang="en-US" altLang="en-US" sz="2400">
              <a:cs typeface="B Nazanin" panose="00000400000000000000" pitchFamily="2" charset="-78"/>
            </a:endParaRPr>
          </a:p>
          <a:p>
            <a:pPr algn="justLow">
              <a:buFont typeface="Wingdings" panose="05000000000000000000" pitchFamily="2" charset="2"/>
              <a:buNone/>
            </a:pPr>
            <a:r>
              <a:rPr lang="fa-IR" altLang="en-US" sz="2400">
                <a:cs typeface="B Nazanin" panose="00000400000000000000" pitchFamily="2" charset="-78"/>
              </a:rPr>
              <a:t>1-</a:t>
            </a:r>
          </a:p>
          <a:p>
            <a:pPr algn="justLow">
              <a:buFont typeface="Wingdings" panose="05000000000000000000" pitchFamily="2" charset="2"/>
              <a:buNone/>
            </a:pPr>
            <a:endParaRPr lang="fa-IR" altLang="en-US" sz="2400">
              <a:cs typeface="B Nazanin" panose="00000400000000000000" pitchFamily="2" charset="-78"/>
            </a:endParaRPr>
          </a:p>
          <a:p>
            <a:pPr algn="justLow">
              <a:buFont typeface="Wingdings" panose="05000000000000000000" pitchFamily="2" charset="2"/>
              <a:buNone/>
            </a:pPr>
            <a:r>
              <a:rPr lang="fa-IR" altLang="en-US" sz="2400">
                <a:cs typeface="B Nazanin" panose="00000400000000000000" pitchFamily="2" charset="-78"/>
              </a:rPr>
              <a:t>2-</a:t>
            </a:r>
          </a:p>
          <a:p>
            <a:pPr algn="justLow">
              <a:buFont typeface="Wingdings" panose="05000000000000000000" pitchFamily="2" charset="2"/>
              <a:buNone/>
            </a:pPr>
            <a:endParaRPr lang="fa-IR" altLang="en-US" sz="2400">
              <a:cs typeface="B Nazanin" panose="00000400000000000000" pitchFamily="2" charset="-78"/>
            </a:endParaRPr>
          </a:p>
          <a:p>
            <a:pPr algn="justLow">
              <a:buFont typeface="Wingdings" panose="05000000000000000000" pitchFamily="2" charset="2"/>
              <a:buNone/>
            </a:pPr>
            <a:r>
              <a:rPr lang="en-US" altLang="en-US" sz="2400" i="1"/>
              <a:t>(X,Y)</a:t>
            </a:r>
            <a:r>
              <a:rPr lang="fa-IR" altLang="en-US" sz="2400"/>
              <a:t> </a:t>
            </a:r>
            <a:r>
              <a:rPr lang="ar-SA" altLang="en-US" sz="2400">
                <a:cs typeface="B Nazanin" panose="00000400000000000000" pitchFamily="2" charset="-78"/>
              </a:rPr>
              <a:t>را متغيرهاي تصادفي توام از نوع گسسته و </a:t>
            </a:r>
            <a:r>
              <a:rPr lang="en-US" altLang="en-US" sz="2400"/>
              <a:t>ƒ</a:t>
            </a:r>
            <a:r>
              <a:rPr lang="en-US" altLang="en-US" sz="1800"/>
              <a:t>(x,y)</a:t>
            </a:r>
            <a:r>
              <a:rPr lang="fa-IR" altLang="en-US" sz="2400">
                <a:cs typeface="B Nazanin" panose="00000400000000000000" pitchFamily="2" charset="-78"/>
              </a:rPr>
              <a:t> </a:t>
            </a:r>
            <a:r>
              <a:rPr lang="ar-SA" altLang="en-US" sz="2400">
                <a:cs typeface="B Nazanin" panose="00000400000000000000" pitchFamily="2" charset="-78"/>
              </a:rPr>
              <a:t>را تابع چگالي احتمال يا پخش توام گسسته گويند. </a:t>
            </a:r>
            <a:endParaRPr lang="en-US" altLang="en-US" sz="2400">
              <a:cs typeface="B Nazanin" panose="00000400000000000000" pitchFamily="2" charset="-78"/>
            </a:endParaRPr>
          </a:p>
        </p:txBody>
      </p:sp>
      <p:sp>
        <p:nvSpPr>
          <p:cNvPr id="191492" name="Rectangle 4"/>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1493" name="Object 5"/>
          <p:cNvGraphicFramePr>
            <a:graphicFrameLocks noChangeAspect="1"/>
          </p:cNvGraphicFramePr>
          <p:nvPr/>
        </p:nvGraphicFramePr>
        <p:xfrm>
          <a:off x="539750" y="2420938"/>
          <a:ext cx="4537075" cy="681037"/>
        </p:xfrm>
        <a:graphic>
          <a:graphicData uri="http://schemas.openxmlformats.org/presentationml/2006/ole">
            <mc:AlternateContent xmlns:mc="http://schemas.openxmlformats.org/markup-compatibility/2006">
              <mc:Choice xmlns:v="urn:schemas-microsoft-com:vml" Requires="v">
                <p:oleObj spid="_x0000_s191507" name="Equation" r:id="rId3" imgW="2286000" imgH="342720" progId="Equation.3">
                  <p:embed/>
                </p:oleObj>
              </mc:Choice>
              <mc:Fallback>
                <p:oleObj name="Equation" r:id="rId3" imgW="2286000" imgH="3427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420938"/>
                        <a:ext cx="4537075" cy="681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494" name="Rectangle 6"/>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1495"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1496" name="Object 8"/>
          <p:cNvGraphicFramePr>
            <a:graphicFrameLocks noChangeAspect="1"/>
          </p:cNvGraphicFramePr>
          <p:nvPr/>
        </p:nvGraphicFramePr>
        <p:xfrm>
          <a:off x="3851275" y="3783013"/>
          <a:ext cx="4238625" cy="438150"/>
        </p:xfrm>
        <a:graphic>
          <a:graphicData uri="http://schemas.openxmlformats.org/presentationml/2006/ole">
            <mc:AlternateContent xmlns:mc="http://schemas.openxmlformats.org/markup-compatibility/2006">
              <mc:Choice xmlns:v="urn:schemas-microsoft-com:vml" Requires="v">
                <p:oleObj spid="_x0000_s191508" name="Equation" r:id="rId5" imgW="1930400" imgH="203200" progId="Equation.3">
                  <p:embed/>
                </p:oleObj>
              </mc:Choice>
              <mc:Fallback>
                <p:oleObj name="Equation" r:id="rId5" imgW="1930400" imgH="203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783013"/>
                        <a:ext cx="42386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497" name="Rectangle 9"/>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149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1499" name="Object 11"/>
          <p:cNvGraphicFramePr>
            <a:graphicFrameLocks noChangeAspect="1"/>
          </p:cNvGraphicFramePr>
          <p:nvPr/>
        </p:nvGraphicFramePr>
        <p:xfrm>
          <a:off x="3851275" y="4570413"/>
          <a:ext cx="1955800" cy="658812"/>
        </p:xfrm>
        <a:graphic>
          <a:graphicData uri="http://schemas.openxmlformats.org/presentationml/2006/ole">
            <mc:AlternateContent xmlns:mc="http://schemas.openxmlformats.org/markup-compatibility/2006">
              <mc:Choice xmlns:v="urn:schemas-microsoft-com:vml" Requires="v">
                <p:oleObj spid="_x0000_s191509" name="Equation" r:id="rId7" imgW="1016000" imgH="342900" progId="Equation.3">
                  <p:embed/>
                </p:oleObj>
              </mc:Choice>
              <mc:Fallback>
                <p:oleObj name="Equation" r:id="rId7" imgW="1016000" imgH="3429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4570413"/>
                        <a:ext cx="1955800"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00" name="Rectangle 12"/>
          <p:cNvSpPr>
            <a:spLocks noChangeArrowheads="1"/>
          </p:cNvSpPr>
          <p:nvPr/>
        </p:nvSpPr>
        <p:spPr bwMode="auto">
          <a:xfrm>
            <a:off x="0" y="34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p:cTn id="7" dur="500" fill="hold"/>
                                        <p:tgtEl>
                                          <p:spTgt spid="191490"/>
                                        </p:tgtEl>
                                        <p:attrNameLst>
                                          <p:attrName>ppt_w</p:attrName>
                                        </p:attrNameLst>
                                      </p:cBhvr>
                                      <p:tavLst>
                                        <p:tav tm="0">
                                          <p:val>
                                            <p:fltVal val="0"/>
                                          </p:val>
                                        </p:tav>
                                        <p:tav tm="100000">
                                          <p:val>
                                            <p:strVal val="#ppt_w"/>
                                          </p:val>
                                        </p:tav>
                                      </p:tavLst>
                                    </p:anim>
                                    <p:anim calcmode="lin" valueType="num">
                                      <p:cBhvr>
                                        <p:cTn id="8" dur="500" fill="hold"/>
                                        <p:tgtEl>
                                          <p:spTgt spid="19149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1491">
                                            <p:txEl>
                                              <p:pRg st="0" end="0"/>
                                            </p:txEl>
                                          </p:spTgt>
                                        </p:tgtEl>
                                        <p:attrNameLst>
                                          <p:attrName>style.visibility</p:attrName>
                                        </p:attrNameLst>
                                      </p:cBhvr>
                                      <p:to>
                                        <p:strVal val="visible"/>
                                      </p:to>
                                    </p:set>
                                    <p:anim calcmode="lin" valueType="num">
                                      <p:cBhvr additive="base">
                                        <p:cTn id="13" dur="5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1491">
                                            <p:txEl>
                                              <p:pRg st="4" end="4"/>
                                            </p:txEl>
                                          </p:spTgt>
                                        </p:tgtEl>
                                        <p:attrNameLst>
                                          <p:attrName>style.visibility</p:attrName>
                                        </p:attrNameLst>
                                      </p:cBhvr>
                                      <p:to>
                                        <p:strVal val="visible"/>
                                      </p:to>
                                    </p:set>
                                    <p:anim calcmode="lin" valueType="num">
                                      <p:cBhvr additive="base">
                                        <p:cTn id="25" dur="500" fill="hold"/>
                                        <p:tgtEl>
                                          <p:spTgt spid="1914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1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1491">
                                            <p:txEl>
                                              <p:pRg st="6" end="6"/>
                                            </p:txEl>
                                          </p:spTgt>
                                        </p:tgtEl>
                                        <p:attrNameLst>
                                          <p:attrName>style.visibility</p:attrName>
                                        </p:attrNameLst>
                                      </p:cBhvr>
                                      <p:to>
                                        <p:strVal val="visible"/>
                                      </p:to>
                                    </p:set>
                                    <p:anim calcmode="lin" valueType="num">
                                      <p:cBhvr additive="base">
                                        <p:cTn id="31" dur="500" fill="hold"/>
                                        <p:tgtEl>
                                          <p:spTgt spid="19149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1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1491">
                                            <p:txEl>
                                              <p:pRg st="8" end="8"/>
                                            </p:txEl>
                                          </p:spTgt>
                                        </p:tgtEl>
                                        <p:attrNameLst>
                                          <p:attrName>style.visibility</p:attrName>
                                        </p:attrNameLst>
                                      </p:cBhvr>
                                      <p:to>
                                        <p:strVal val="visible"/>
                                      </p:to>
                                    </p:set>
                                    <p:anim calcmode="lin" valueType="num">
                                      <p:cBhvr additive="base">
                                        <p:cTn id="37" dur="500" fill="hold"/>
                                        <p:tgtEl>
                                          <p:spTgt spid="19149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1491">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1493"/>
                                        </p:tgtEl>
                                        <p:attrNameLst>
                                          <p:attrName>style.visibility</p:attrName>
                                        </p:attrNameLst>
                                      </p:cBhvr>
                                      <p:to>
                                        <p:strVal val="visible"/>
                                      </p:to>
                                    </p:set>
                                    <p:anim calcmode="lin" valueType="num">
                                      <p:cBhvr additive="base">
                                        <p:cTn id="41" dur="500" fill="hold"/>
                                        <p:tgtEl>
                                          <p:spTgt spid="191493"/>
                                        </p:tgtEl>
                                        <p:attrNameLst>
                                          <p:attrName>ppt_x</p:attrName>
                                        </p:attrNameLst>
                                      </p:cBhvr>
                                      <p:tavLst>
                                        <p:tav tm="0">
                                          <p:val>
                                            <p:strVal val="#ppt_x"/>
                                          </p:val>
                                        </p:tav>
                                        <p:tav tm="100000">
                                          <p:val>
                                            <p:strVal val="#ppt_x"/>
                                          </p:val>
                                        </p:tav>
                                      </p:tavLst>
                                    </p:anim>
                                    <p:anim calcmode="lin" valueType="num">
                                      <p:cBhvr additive="base">
                                        <p:cTn id="42" dur="500" fill="hold"/>
                                        <p:tgtEl>
                                          <p:spTgt spid="19149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1496"/>
                                        </p:tgtEl>
                                        <p:attrNameLst>
                                          <p:attrName>style.visibility</p:attrName>
                                        </p:attrNameLst>
                                      </p:cBhvr>
                                      <p:to>
                                        <p:strVal val="visible"/>
                                      </p:to>
                                    </p:set>
                                    <p:anim calcmode="lin" valueType="num">
                                      <p:cBhvr additive="base">
                                        <p:cTn id="45" dur="500" fill="hold"/>
                                        <p:tgtEl>
                                          <p:spTgt spid="191496"/>
                                        </p:tgtEl>
                                        <p:attrNameLst>
                                          <p:attrName>ppt_x</p:attrName>
                                        </p:attrNameLst>
                                      </p:cBhvr>
                                      <p:tavLst>
                                        <p:tav tm="0">
                                          <p:val>
                                            <p:strVal val="#ppt_x"/>
                                          </p:val>
                                        </p:tav>
                                        <p:tav tm="100000">
                                          <p:val>
                                            <p:strVal val="#ppt_x"/>
                                          </p:val>
                                        </p:tav>
                                      </p:tavLst>
                                    </p:anim>
                                    <p:anim calcmode="lin" valueType="num">
                                      <p:cBhvr additive="base">
                                        <p:cTn id="46" dur="500" fill="hold"/>
                                        <p:tgtEl>
                                          <p:spTgt spid="19149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1499"/>
                                        </p:tgtEl>
                                        <p:attrNameLst>
                                          <p:attrName>style.visibility</p:attrName>
                                        </p:attrNameLst>
                                      </p:cBhvr>
                                      <p:to>
                                        <p:strVal val="visible"/>
                                      </p:to>
                                    </p:set>
                                    <p:anim calcmode="lin" valueType="num">
                                      <p:cBhvr additive="base">
                                        <p:cTn id="49" dur="500" fill="hold"/>
                                        <p:tgtEl>
                                          <p:spTgt spid="191499"/>
                                        </p:tgtEl>
                                        <p:attrNameLst>
                                          <p:attrName>ppt_x</p:attrName>
                                        </p:attrNameLst>
                                      </p:cBhvr>
                                      <p:tavLst>
                                        <p:tav tm="0">
                                          <p:val>
                                            <p:strVal val="#ppt_x"/>
                                          </p:val>
                                        </p:tav>
                                        <p:tav tm="100000">
                                          <p:val>
                                            <p:strVal val="#ppt_x"/>
                                          </p:val>
                                        </p:tav>
                                      </p:tavLst>
                                    </p:anim>
                                    <p:anim calcmode="lin" valueType="num">
                                      <p:cBhvr additive="base">
                                        <p:cTn id="50"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a:xfrm>
            <a:off x="457200" y="765175"/>
            <a:ext cx="8435975" cy="5102225"/>
          </a:xfrm>
        </p:spPr>
        <p:txBody>
          <a:bodyPr/>
          <a:lstStyle/>
          <a:p>
            <a:pPr algn="dist">
              <a:buFont typeface="Wingdings" panose="05000000000000000000" pitchFamily="2" charset="2"/>
              <a:buNone/>
            </a:pPr>
            <a:r>
              <a:rPr lang="fa-IR" altLang="en-US" sz="2400">
                <a:cs typeface="B Nazanin" panose="00000400000000000000" pitchFamily="2" charset="-78"/>
              </a:rPr>
              <a:t>و </a:t>
            </a:r>
            <a:r>
              <a:rPr lang="ar-SA" altLang="en-US" sz="2400">
                <a:cs typeface="B Nazanin" panose="00000400000000000000" pitchFamily="2" charset="-78"/>
              </a:rPr>
              <a:t>براي حالتي كه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i="1">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متغيرهاي تصادفي از نوع پيوسته اند، مي</a:t>
            </a:r>
            <a:r>
              <a:rPr lang="en-US" altLang="en-US" sz="2400">
                <a:cs typeface="B Nazanin" panose="00000400000000000000" pitchFamily="2" charset="-78"/>
              </a:rPr>
              <a:t> </a:t>
            </a:r>
            <a:r>
              <a:rPr lang="ar-SA" altLang="en-US" sz="2400">
                <a:cs typeface="B Nazanin" panose="00000400000000000000" pitchFamily="2" charset="-78"/>
              </a:rPr>
              <a:t>توان تابع چگالي احتمال </a:t>
            </a:r>
            <a:r>
              <a:rPr lang="en-US" altLang="en-US" i="1"/>
              <a:t>ƒ</a:t>
            </a:r>
            <a:r>
              <a:rPr lang="en-US" altLang="en-US" sz="2400" i="1"/>
              <a:t>(x,y)</a:t>
            </a:r>
            <a:r>
              <a:rPr lang="fa-IR" altLang="en-US" sz="2400">
                <a:cs typeface="B Nazanin" panose="00000400000000000000" pitchFamily="2" charset="-78"/>
              </a:rPr>
              <a:t> </a:t>
            </a:r>
            <a:r>
              <a:rPr lang="ar-SA" altLang="en-US" sz="2400">
                <a:cs typeface="B Nazanin" panose="00000400000000000000" pitchFamily="2" charset="-78"/>
              </a:rPr>
              <a:t>را روي همه صفحه تعريف كرد. تابع دومتغيره</a:t>
            </a:r>
            <a:r>
              <a:rPr lang="en-US" altLang="en-US" sz="2400">
                <a:cs typeface="B Nazanin" panose="00000400000000000000" pitchFamily="2" charset="-78"/>
              </a:rPr>
              <a:t> </a:t>
            </a:r>
            <a:r>
              <a:rPr lang="en-US" altLang="en-US"/>
              <a:t>ƒ</a:t>
            </a:r>
            <a:r>
              <a:rPr lang="en-US" altLang="en-US" sz="2400"/>
              <a:t>(x,y) </a:t>
            </a:r>
            <a:r>
              <a:rPr lang="ar-SA" altLang="en-US" sz="2400">
                <a:cs typeface="B Nazanin" panose="00000400000000000000" pitchFamily="2" charset="-78"/>
              </a:rPr>
              <a:t> را تابع چگالي احتمال توام متغير</a:t>
            </a:r>
            <a:r>
              <a:rPr lang="en-US" altLang="en-US" sz="2400">
                <a:cs typeface="B Nazanin" panose="00000400000000000000" pitchFamily="2" charset="-78"/>
              </a:rPr>
              <a:t>X </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ar-SA" altLang="en-US" sz="2400">
                <a:cs typeface="B Nazanin" panose="00000400000000000000" pitchFamily="2" charset="-78"/>
              </a:rPr>
              <a:t>گوييم اگر و تنها اگر براي هر ناحيه </a:t>
            </a:r>
            <a:r>
              <a:rPr lang="en-US" altLang="en-US" sz="28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از صفحه</a:t>
            </a:r>
            <a:r>
              <a:rPr lang="en-US" altLang="en-US" sz="2400">
                <a:cs typeface="B Nazanin" panose="00000400000000000000" pitchFamily="2" charset="-78"/>
              </a:rPr>
              <a:t> xy</a:t>
            </a:r>
            <a:r>
              <a:rPr lang="ar-SA" altLang="en-US" sz="2400">
                <a:cs typeface="B Nazanin" panose="00000400000000000000" pitchFamily="2" charset="-78"/>
              </a:rPr>
              <a:t> </a:t>
            </a:r>
            <a:endParaRPr lang="en-US" altLang="en-US" sz="2400">
              <a:cs typeface="B Nazanin" panose="00000400000000000000" pitchFamily="2" charset="-78"/>
            </a:endParaRPr>
          </a:p>
          <a:p>
            <a:pPr algn="dist">
              <a:buFont typeface="Wingdings" panose="05000000000000000000" pitchFamily="2" charset="2"/>
              <a:buNone/>
            </a:pPr>
            <a:endParaRPr lang="en-US" altLang="en-US" sz="2400">
              <a:cs typeface="B Nazanin" panose="00000400000000000000" pitchFamily="2" charset="-78"/>
            </a:endParaRPr>
          </a:p>
          <a:p>
            <a:pPr algn="dist">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و </a:t>
            </a:r>
            <a:r>
              <a:rPr lang="en-US" altLang="en-US"/>
              <a:t>ƒ</a:t>
            </a:r>
            <a:r>
              <a:rPr lang="en-US" altLang="en-US" sz="2400"/>
              <a:t>(x,y)</a:t>
            </a:r>
            <a:r>
              <a:rPr lang="fa-IR" altLang="en-US" sz="2400">
                <a:cs typeface="B Nazanin" panose="00000400000000000000" pitchFamily="2" charset="-78"/>
              </a:rPr>
              <a:t> </a:t>
            </a:r>
            <a:r>
              <a:rPr lang="ar-SA" altLang="en-US" sz="2400">
                <a:cs typeface="B Nazanin" panose="00000400000000000000" pitchFamily="2" charset="-78"/>
              </a:rPr>
              <a:t>همواره در دو شرط زير صدق نمايد.</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1-</a:t>
            </a: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2-</a:t>
            </a:r>
            <a:endParaRPr lang="en-US" altLang="en-US" sz="2400">
              <a:cs typeface="B Nazanin" panose="00000400000000000000" pitchFamily="2" charset="-78"/>
            </a:endParaRPr>
          </a:p>
        </p:txBody>
      </p:sp>
      <p:sp>
        <p:nvSpPr>
          <p:cNvPr id="192515" name="Rectangle 3"/>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2516" name="Object 4"/>
          <p:cNvGraphicFramePr>
            <a:graphicFrameLocks noChangeAspect="1"/>
          </p:cNvGraphicFramePr>
          <p:nvPr/>
        </p:nvGraphicFramePr>
        <p:xfrm>
          <a:off x="468313" y="2352675"/>
          <a:ext cx="3887787" cy="571500"/>
        </p:xfrm>
        <a:graphic>
          <a:graphicData uri="http://schemas.openxmlformats.org/presentationml/2006/ole">
            <mc:AlternateContent xmlns:mc="http://schemas.openxmlformats.org/markup-compatibility/2006">
              <mc:Choice xmlns:v="urn:schemas-microsoft-com:vml" Requires="v">
                <p:oleObj spid="_x0000_s192530" name="Equation" r:id="rId3" imgW="2006600" imgH="292100" progId="Equation.3">
                  <p:embed/>
                </p:oleObj>
              </mc:Choice>
              <mc:Fallback>
                <p:oleObj name="Equation" r:id="rId3" imgW="2006600" imgH="292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352675"/>
                        <a:ext cx="388778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17" name="Rectangle 5"/>
          <p:cNvSpPr>
            <a:spLocks noChangeArrowheads="1"/>
          </p:cNvSpPr>
          <p:nvPr/>
        </p:nvSpPr>
        <p:spPr bwMode="auto">
          <a:xfrm>
            <a:off x="0" y="3576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5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2519" name="Object 7"/>
          <p:cNvGraphicFramePr>
            <a:graphicFrameLocks noChangeAspect="1"/>
          </p:cNvGraphicFramePr>
          <p:nvPr/>
        </p:nvGraphicFramePr>
        <p:xfrm>
          <a:off x="3995738" y="3846513"/>
          <a:ext cx="3671887" cy="430212"/>
        </p:xfrm>
        <a:graphic>
          <a:graphicData uri="http://schemas.openxmlformats.org/presentationml/2006/ole">
            <mc:AlternateContent xmlns:mc="http://schemas.openxmlformats.org/markup-compatibility/2006">
              <mc:Choice xmlns:v="urn:schemas-microsoft-com:vml" Requires="v">
                <p:oleObj spid="_x0000_s192531" name="Equation" r:id="rId5" imgW="1701800" imgH="203200" progId="Equation.3">
                  <p:embed/>
                </p:oleObj>
              </mc:Choice>
              <mc:Fallback>
                <p:oleObj name="Equation" r:id="rId5" imgW="1701800" imgH="203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846513"/>
                        <a:ext cx="3671887"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20" name="Rectangle 8"/>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521" name="Rectangle 9"/>
          <p:cNvSpPr>
            <a:spLocks noChangeArrowheads="1"/>
          </p:cNvSpPr>
          <p:nvPr/>
        </p:nvSpPr>
        <p:spPr bwMode="auto">
          <a:xfrm>
            <a:off x="0" y="328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2522" name="Object 10"/>
          <p:cNvGraphicFramePr>
            <a:graphicFrameLocks noChangeAspect="1"/>
          </p:cNvGraphicFramePr>
          <p:nvPr/>
        </p:nvGraphicFramePr>
        <p:xfrm>
          <a:off x="3989388" y="4710113"/>
          <a:ext cx="2454275" cy="590550"/>
        </p:xfrm>
        <a:graphic>
          <a:graphicData uri="http://schemas.openxmlformats.org/presentationml/2006/ole">
            <mc:AlternateContent xmlns:mc="http://schemas.openxmlformats.org/markup-compatibility/2006">
              <mc:Choice xmlns:v="urn:schemas-microsoft-com:vml" Requires="v">
                <p:oleObj spid="_x0000_s192532" name="Equation" r:id="rId7" imgW="1231366" imgH="291973" progId="Equation.3">
                  <p:embed/>
                </p:oleObj>
              </mc:Choice>
              <mc:Fallback>
                <p:oleObj name="Equation" r:id="rId7" imgW="1231366" imgH="291973"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9388" y="4710113"/>
                        <a:ext cx="24542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23" name="Rectangle 11"/>
          <p:cNvSpPr>
            <a:spLocks noChangeArrowheads="1"/>
          </p:cNvSpPr>
          <p:nvPr/>
        </p:nvSpPr>
        <p:spPr bwMode="auto">
          <a:xfrm>
            <a:off x="0" y="3576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Effect transition="in" filter="box(in)">
                                      <p:cBhvr>
                                        <p:cTn id="7" dur="500"/>
                                        <p:tgtEl>
                                          <p:spTgt spid="192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2514">
                                            <p:txEl>
                                              <p:pRg st="3" end="3"/>
                                            </p:txEl>
                                          </p:spTgt>
                                        </p:tgtEl>
                                        <p:attrNameLst>
                                          <p:attrName>style.visibility</p:attrName>
                                        </p:attrNameLst>
                                      </p:cBhvr>
                                      <p:to>
                                        <p:strVal val="visible"/>
                                      </p:to>
                                    </p:set>
                                    <p:animEffect transition="in" filter="box(in)">
                                      <p:cBhvr>
                                        <p:cTn id="12" dur="500"/>
                                        <p:tgtEl>
                                          <p:spTgt spid="19251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2514">
                                            <p:txEl>
                                              <p:pRg st="5" end="5"/>
                                            </p:txEl>
                                          </p:spTgt>
                                        </p:tgtEl>
                                        <p:attrNameLst>
                                          <p:attrName>style.visibility</p:attrName>
                                        </p:attrNameLst>
                                      </p:cBhvr>
                                      <p:to>
                                        <p:strVal val="visible"/>
                                      </p:to>
                                    </p:set>
                                    <p:animEffect transition="in" filter="box(in)">
                                      <p:cBhvr>
                                        <p:cTn id="17" dur="500"/>
                                        <p:tgtEl>
                                          <p:spTgt spid="19251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2514">
                                            <p:txEl>
                                              <p:pRg st="7" end="7"/>
                                            </p:txEl>
                                          </p:spTgt>
                                        </p:tgtEl>
                                        <p:attrNameLst>
                                          <p:attrName>style.visibility</p:attrName>
                                        </p:attrNameLst>
                                      </p:cBhvr>
                                      <p:to>
                                        <p:strVal val="visible"/>
                                      </p:to>
                                    </p:set>
                                    <p:animEffect transition="in" filter="box(in)">
                                      <p:cBhvr>
                                        <p:cTn id="22" dur="500"/>
                                        <p:tgtEl>
                                          <p:spTgt spid="192514">
                                            <p:txEl>
                                              <p:pRg st="7" end="7"/>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92516"/>
                                        </p:tgtEl>
                                        <p:attrNameLst>
                                          <p:attrName>style.visibility</p:attrName>
                                        </p:attrNameLst>
                                      </p:cBhvr>
                                      <p:to>
                                        <p:strVal val="visible"/>
                                      </p:to>
                                    </p:set>
                                    <p:animEffect transition="in" filter="box(in)">
                                      <p:cBhvr>
                                        <p:cTn id="25" dur="500"/>
                                        <p:tgtEl>
                                          <p:spTgt spid="192516"/>
                                        </p:tgtEl>
                                      </p:cBhvr>
                                    </p:animEffect>
                                  </p:childTnLst>
                                </p:cTn>
                              </p:par>
                              <p:par>
                                <p:cTn id="26" presetID="4" presetClass="entr" presetSubtype="16" fill="hold" nodeType="withEffect">
                                  <p:stCondLst>
                                    <p:cond delay="0"/>
                                  </p:stCondLst>
                                  <p:childTnLst>
                                    <p:set>
                                      <p:cBhvr>
                                        <p:cTn id="27" dur="1" fill="hold">
                                          <p:stCondLst>
                                            <p:cond delay="0"/>
                                          </p:stCondLst>
                                        </p:cTn>
                                        <p:tgtEl>
                                          <p:spTgt spid="192519"/>
                                        </p:tgtEl>
                                        <p:attrNameLst>
                                          <p:attrName>style.visibility</p:attrName>
                                        </p:attrNameLst>
                                      </p:cBhvr>
                                      <p:to>
                                        <p:strVal val="visible"/>
                                      </p:to>
                                    </p:set>
                                    <p:animEffect transition="in" filter="box(in)">
                                      <p:cBhvr>
                                        <p:cTn id="28" dur="500"/>
                                        <p:tgtEl>
                                          <p:spTgt spid="192519"/>
                                        </p:tgtEl>
                                      </p:cBhvr>
                                    </p:animEffect>
                                  </p:childTnLst>
                                </p:cTn>
                              </p:par>
                              <p:par>
                                <p:cTn id="29" presetID="4" presetClass="entr" presetSubtype="16" fill="hold" nodeType="withEffect">
                                  <p:stCondLst>
                                    <p:cond delay="0"/>
                                  </p:stCondLst>
                                  <p:childTnLst>
                                    <p:set>
                                      <p:cBhvr>
                                        <p:cTn id="30" dur="1" fill="hold">
                                          <p:stCondLst>
                                            <p:cond delay="0"/>
                                          </p:stCondLst>
                                        </p:cTn>
                                        <p:tgtEl>
                                          <p:spTgt spid="192522"/>
                                        </p:tgtEl>
                                        <p:attrNameLst>
                                          <p:attrName>style.visibility</p:attrName>
                                        </p:attrNameLst>
                                      </p:cBhvr>
                                      <p:to>
                                        <p:strVal val="visible"/>
                                      </p:to>
                                    </p:set>
                                    <p:animEffect transition="in" filter="box(in)">
                                      <p:cBhvr>
                                        <p:cTn id="31" dur="500"/>
                                        <p:tgtEl>
                                          <p:spTgt spid="192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r"/>
            <a:r>
              <a:rPr lang="fa-IR" altLang="en-US">
                <a:solidFill>
                  <a:srgbClr val="CC0000"/>
                </a:solidFill>
                <a:cs typeface="B Titr" panose="00000700000000000000" pitchFamily="2" charset="-78"/>
              </a:rPr>
              <a:t>6- </a:t>
            </a:r>
            <a:r>
              <a:rPr lang="ar-SA" altLang="en-US">
                <a:solidFill>
                  <a:srgbClr val="CC0000"/>
                </a:solidFill>
                <a:cs typeface="B Titr" panose="00000700000000000000" pitchFamily="2" charset="-78"/>
              </a:rPr>
              <a:t>تابع توزيع توام</a:t>
            </a:r>
            <a:r>
              <a:rPr lang="ar-SA" altLang="en-US"/>
              <a:t> </a:t>
            </a:r>
            <a:endParaRPr lang="en-US" altLang="en-US"/>
          </a:p>
        </p:txBody>
      </p:sp>
      <p:sp>
        <p:nvSpPr>
          <p:cNvPr id="193539" name="Rectangle 3"/>
          <p:cNvSpPr>
            <a:spLocks noGrp="1" noChangeArrowheads="1"/>
          </p:cNvSpPr>
          <p:nvPr>
            <p:ph idx="1"/>
          </p:nvPr>
        </p:nvSpPr>
        <p:spPr>
          <a:xfrm>
            <a:off x="468313" y="1773238"/>
            <a:ext cx="8229600" cy="3886200"/>
          </a:xfrm>
        </p:spPr>
        <p:txBody>
          <a:bodyPr/>
          <a:lstStyle/>
          <a:p>
            <a:pPr>
              <a:buFont typeface="Wingdings" panose="05000000000000000000" pitchFamily="2" charset="2"/>
              <a:buNone/>
            </a:pPr>
            <a:r>
              <a:rPr lang="ar-SA" altLang="en-US" sz="2400">
                <a:cs typeface="B Nazanin" panose="00000400000000000000" pitchFamily="2" charset="-78"/>
              </a:rPr>
              <a:t>اگر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i="1">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متغيرهاي تصادفي با تابع چگالي احتمال توام </a:t>
            </a:r>
            <a:r>
              <a:rPr lang="en-US" altLang="en-US"/>
              <a:t>ƒ</a:t>
            </a:r>
            <a:r>
              <a:rPr lang="en-US" altLang="en-US" sz="2400"/>
              <a:t>(x,y)</a:t>
            </a:r>
            <a:r>
              <a:rPr lang="fa-IR" altLang="en-US" sz="2400">
                <a:cs typeface="B Nazanin" panose="00000400000000000000" pitchFamily="2" charset="-78"/>
              </a:rPr>
              <a:t> </a:t>
            </a:r>
            <a:r>
              <a:rPr lang="ar-SA" altLang="en-US" sz="2400">
                <a:cs typeface="B Nazanin" panose="00000400000000000000" pitchFamily="2" charset="-78"/>
              </a:rPr>
              <a:t>باشند تابع توزيع يا تابع توزيع تجمعي توام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i="1">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در حالت گسسته و پيوسته به ترتيب به صورت زير تعريف مي</a:t>
            </a:r>
            <a:r>
              <a:rPr lang="en-US" altLang="en-US" sz="2400">
                <a:cs typeface="B Nazanin" panose="00000400000000000000" pitchFamily="2" charset="-78"/>
              </a:rPr>
              <a:t> </a:t>
            </a:r>
            <a:r>
              <a:rPr lang="ar-SA" altLang="en-US" sz="2400">
                <a:cs typeface="B Nazanin" panose="00000400000000000000" pitchFamily="2" charset="-78"/>
              </a:rPr>
              <a:t>شود</a:t>
            </a:r>
            <a:r>
              <a:rPr lang="en-US" altLang="en-US" sz="2400">
                <a:cs typeface="B Nazanin" panose="00000400000000000000" pitchFamily="2" charset="-78"/>
              </a:rPr>
              <a:t>.</a:t>
            </a:r>
            <a:r>
              <a:rPr lang="fa-IR" altLang="en-US" sz="2400">
                <a:cs typeface="B Nazanin" panose="00000400000000000000" pitchFamily="2" charset="-78"/>
              </a:rPr>
              <a:t>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تبصره: </a:t>
            </a:r>
            <a:r>
              <a:rPr lang="ar-SA" altLang="en-US" sz="2400">
                <a:cs typeface="B Nazanin" panose="00000400000000000000" pitchFamily="2" charset="-78"/>
              </a:rPr>
              <a:t>محاسبه احتمال </a:t>
            </a:r>
            <a:r>
              <a:rPr lang="ar-SA" altLang="en-US" sz="2400" i="1">
                <a:cs typeface="B Nazanin" panose="00000400000000000000" pitchFamily="2" charset="-78"/>
              </a:rPr>
              <a:t>(</a:t>
            </a:r>
            <a:r>
              <a:rPr lang="en-US" altLang="en-US" sz="2400" i="1">
                <a:cs typeface="B Nazanin" panose="00000400000000000000" pitchFamily="2" charset="-78"/>
              </a:rPr>
              <a:t>Y</a:t>
            </a:r>
            <a:r>
              <a:rPr lang="fa-IR" altLang="en-US" sz="2400" i="1">
                <a:cs typeface="B Nazanin" panose="00000400000000000000" pitchFamily="2" charset="-78"/>
              </a:rPr>
              <a:t>,</a:t>
            </a:r>
            <a:r>
              <a:rPr lang="en-US" altLang="en-US" sz="2400" i="1">
                <a:cs typeface="B Nazanin" panose="00000400000000000000" pitchFamily="2" charset="-78"/>
              </a:rPr>
              <a:t>X</a:t>
            </a:r>
            <a:r>
              <a:rPr lang="ar-SA" altLang="en-US" sz="2400" i="1">
                <a:cs typeface="B Nazanin" panose="00000400000000000000" pitchFamily="2" charset="-78"/>
              </a:rPr>
              <a:t>)</a:t>
            </a:r>
            <a:r>
              <a:rPr lang="ar-SA" altLang="en-US" sz="2400">
                <a:cs typeface="B Nazanin" panose="00000400000000000000" pitchFamily="2" charset="-78"/>
              </a:rPr>
              <a:t> روي </a:t>
            </a:r>
            <a:r>
              <a:rPr lang="en-US" altLang="en-US" sz="24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به طوري كه</a:t>
            </a:r>
            <a:r>
              <a:rPr lang="ar-SA" altLang="en-US"/>
              <a:t> </a:t>
            </a:r>
            <a:endParaRPr lang="en-US" altLang="en-US"/>
          </a:p>
          <a:p>
            <a:pPr>
              <a:buFont typeface="Wingdings" panose="05000000000000000000" pitchFamily="2" charset="2"/>
              <a:buNone/>
            </a:pPr>
            <a:r>
              <a:rPr lang="fa-IR" altLang="en-US" sz="2400">
                <a:cs typeface="B Nazanin" panose="00000400000000000000" pitchFamily="2" charset="-78"/>
              </a:rPr>
              <a:t>از فرمول زیر محاسبه می شود:</a:t>
            </a:r>
            <a:endParaRPr lang="en-US" altLang="en-US" sz="2400">
              <a:cs typeface="B Nazanin" panose="00000400000000000000" pitchFamily="2" charset="-78"/>
            </a:endParaRPr>
          </a:p>
        </p:txBody>
      </p:sp>
      <p:sp>
        <p:nvSpPr>
          <p:cNvPr id="193540" name="Rectangle 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3541" name="Object 5"/>
          <p:cNvGraphicFramePr>
            <a:graphicFrameLocks noChangeAspect="1"/>
          </p:cNvGraphicFramePr>
          <p:nvPr/>
        </p:nvGraphicFramePr>
        <p:xfrm>
          <a:off x="684213" y="2708275"/>
          <a:ext cx="5111750" cy="692150"/>
        </p:xfrm>
        <a:graphic>
          <a:graphicData uri="http://schemas.openxmlformats.org/presentationml/2006/ole">
            <mc:AlternateContent xmlns:mc="http://schemas.openxmlformats.org/markup-compatibility/2006">
              <mc:Choice xmlns:v="urn:schemas-microsoft-com:vml" Requires="v">
                <p:oleObj spid="_x0000_s193560" name="Equation" r:id="rId3" imgW="2603500" imgH="355600" progId="Equation.3">
                  <p:embed/>
                </p:oleObj>
              </mc:Choice>
              <mc:Fallback>
                <p:oleObj name="Equation" r:id="rId3" imgW="2603500" imgH="355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708275"/>
                        <a:ext cx="5111750"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2" name="Rectangle 6"/>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3543" name="Rectangle 7"/>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3544" name="Object 8"/>
          <p:cNvGraphicFramePr>
            <a:graphicFrameLocks noChangeAspect="1"/>
          </p:cNvGraphicFramePr>
          <p:nvPr/>
        </p:nvGraphicFramePr>
        <p:xfrm>
          <a:off x="684213" y="3355975"/>
          <a:ext cx="6121400" cy="742950"/>
        </p:xfrm>
        <a:graphic>
          <a:graphicData uri="http://schemas.openxmlformats.org/presentationml/2006/ole">
            <mc:AlternateContent xmlns:mc="http://schemas.openxmlformats.org/markup-compatibility/2006">
              <mc:Choice xmlns:v="urn:schemas-microsoft-com:vml" Requires="v">
                <p:oleObj spid="_x0000_s193561" name="Equation" r:id="rId5" imgW="2908300" imgH="355600" progId="Equation.3">
                  <p:embed/>
                </p:oleObj>
              </mc:Choice>
              <mc:Fallback>
                <p:oleObj name="Equation" r:id="rId5" imgW="2908300" imgH="355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355975"/>
                        <a:ext cx="61214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5" name="Rectangle 9"/>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3546" name="Rectangle 10"/>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3547" name="Object 11"/>
          <p:cNvGraphicFramePr>
            <a:graphicFrameLocks noChangeAspect="1"/>
          </p:cNvGraphicFramePr>
          <p:nvPr/>
        </p:nvGraphicFramePr>
        <p:xfrm>
          <a:off x="468313" y="4941888"/>
          <a:ext cx="4321175" cy="504825"/>
        </p:xfrm>
        <a:graphic>
          <a:graphicData uri="http://schemas.openxmlformats.org/presentationml/2006/ole">
            <mc:AlternateContent xmlns:mc="http://schemas.openxmlformats.org/markup-compatibility/2006">
              <mc:Choice xmlns:v="urn:schemas-microsoft-com:vml" Requires="v">
                <p:oleObj spid="_x0000_s193562" name="Equation" r:id="rId7" imgW="2527300" imgH="203200" progId="Equation.3">
                  <p:embed/>
                </p:oleObj>
              </mc:Choice>
              <mc:Fallback>
                <p:oleObj name="Equation" r:id="rId7" imgW="2527300" imgH="2032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941888"/>
                        <a:ext cx="43211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48" name="Rectangle 12"/>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3549" name="Rectangle 1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3550" name="Object 14"/>
          <p:cNvGraphicFramePr>
            <a:graphicFrameLocks noChangeAspect="1"/>
          </p:cNvGraphicFramePr>
          <p:nvPr/>
        </p:nvGraphicFramePr>
        <p:xfrm>
          <a:off x="395288" y="5661025"/>
          <a:ext cx="8064500" cy="461963"/>
        </p:xfrm>
        <a:graphic>
          <a:graphicData uri="http://schemas.openxmlformats.org/presentationml/2006/ole">
            <mc:AlternateContent xmlns:mc="http://schemas.openxmlformats.org/markup-compatibility/2006">
              <mc:Choice xmlns:v="urn:schemas-microsoft-com:vml" Requires="v">
                <p:oleObj spid="_x0000_s193563" name="Equation" r:id="rId9" imgW="3327400" imgH="190500" progId="Equation.3">
                  <p:embed/>
                </p:oleObj>
              </mc:Choice>
              <mc:Fallback>
                <p:oleObj name="Equation" r:id="rId9" imgW="3327400" imgH="1905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5661025"/>
                        <a:ext cx="80645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551" name="Rectangle 15"/>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p:cTn id="7" dur="500" fill="hold"/>
                                        <p:tgtEl>
                                          <p:spTgt spid="193538"/>
                                        </p:tgtEl>
                                        <p:attrNameLst>
                                          <p:attrName>ppt_w</p:attrName>
                                        </p:attrNameLst>
                                      </p:cBhvr>
                                      <p:tavLst>
                                        <p:tav tm="0">
                                          <p:val>
                                            <p:fltVal val="0"/>
                                          </p:val>
                                        </p:tav>
                                        <p:tav tm="100000">
                                          <p:val>
                                            <p:strVal val="#ppt_w"/>
                                          </p:val>
                                        </p:tav>
                                      </p:tavLst>
                                    </p:anim>
                                    <p:anim calcmode="lin" valueType="num">
                                      <p:cBhvr>
                                        <p:cTn id="8" dur="500" fill="hold"/>
                                        <p:tgtEl>
                                          <p:spTgt spid="193538"/>
                                        </p:tgtEl>
                                        <p:attrNameLst>
                                          <p:attrName>ppt_h</p:attrName>
                                        </p:attrNameLst>
                                      </p:cBhvr>
                                      <p:tavLst>
                                        <p:tav tm="0">
                                          <p:val>
                                            <p:fltVal val="0"/>
                                          </p:val>
                                        </p:tav>
                                        <p:tav tm="100000">
                                          <p:val>
                                            <p:strVal val="#ppt_h"/>
                                          </p:val>
                                        </p:tav>
                                      </p:tavLst>
                                    </p:anim>
                                    <p:anim calcmode="lin" valueType="num">
                                      <p:cBhvr>
                                        <p:cTn id="9" dur="500" fill="hold"/>
                                        <p:tgtEl>
                                          <p:spTgt spid="193538"/>
                                        </p:tgtEl>
                                        <p:attrNameLst>
                                          <p:attrName>style.rotation</p:attrName>
                                        </p:attrNameLst>
                                      </p:cBhvr>
                                      <p:tavLst>
                                        <p:tav tm="0">
                                          <p:val>
                                            <p:fltVal val="360"/>
                                          </p:val>
                                        </p:tav>
                                        <p:tav tm="100000">
                                          <p:val>
                                            <p:fltVal val="0"/>
                                          </p:val>
                                        </p:tav>
                                      </p:tavLst>
                                    </p:anim>
                                    <p:animEffect transition="in" filter="fade">
                                      <p:cBhvr>
                                        <p:cTn id="10" dur="500"/>
                                        <p:tgtEl>
                                          <p:spTgt spid="1935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93539">
                                            <p:txEl>
                                              <p:pRg st="0" end="0"/>
                                            </p:txEl>
                                          </p:spTgt>
                                        </p:tgtEl>
                                        <p:attrNameLst>
                                          <p:attrName>style.visibility</p:attrName>
                                        </p:attrNameLst>
                                      </p:cBhvr>
                                      <p:to>
                                        <p:strVal val="visible"/>
                                      </p:to>
                                    </p:set>
                                    <p:animEffect transition="in" filter="diamond(in)">
                                      <p:cBhvr>
                                        <p:cTn id="15" dur="2000"/>
                                        <p:tgtEl>
                                          <p:spTgt spid="19353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93539">
                                            <p:txEl>
                                              <p:pRg st="4" end="4"/>
                                            </p:txEl>
                                          </p:spTgt>
                                        </p:tgtEl>
                                        <p:attrNameLst>
                                          <p:attrName>style.visibility</p:attrName>
                                        </p:attrNameLst>
                                      </p:cBhvr>
                                      <p:to>
                                        <p:strVal val="visible"/>
                                      </p:to>
                                    </p:set>
                                    <p:animEffect transition="in" filter="diamond(in)">
                                      <p:cBhvr>
                                        <p:cTn id="20" dur="2000"/>
                                        <p:tgtEl>
                                          <p:spTgt spid="1935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93539">
                                            <p:txEl>
                                              <p:pRg st="5" end="5"/>
                                            </p:txEl>
                                          </p:spTgt>
                                        </p:tgtEl>
                                        <p:attrNameLst>
                                          <p:attrName>style.visibility</p:attrName>
                                        </p:attrNameLst>
                                      </p:cBhvr>
                                      <p:to>
                                        <p:strVal val="visible"/>
                                      </p:to>
                                    </p:set>
                                    <p:animEffect transition="in" filter="diamond(in)">
                                      <p:cBhvr>
                                        <p:cTn id="25" dur="2000"/>
                                        <p:tgtEl>
                                          <p:spTgt spid="193539">
                                            <p:txEl>
                                              <p:pRg st="5" end="5"/>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193541"/>
                                        </p:tgtEl>
                                        <p:attrNameLst>
                                          <p:attrName>style.visibility</p:attrName>
                                        </p:attrNameLst>
                                      </p:cBhvr>
                                      <p:to>
                                        <p:strVal val="visible"/>
                                      </p:to>
                                    </p:set>
                                    <p:animEffect transition="in" filter="diamond(in)">
                                      <p:cBhvr>
                                        <p:cTn id="28" dur="2000"/>
                                        <p:tgtEl>
                                          <p:spTgt spid="193541"/>
                                        </p:tgtEl>
                                      </p:cBhvr>
                                    </p:animEffect>
                                  </p:childTnLst>
                                </p:cTn>
                              </p:par>
                              <p:par>
                                <p:cTn id="29" presetID="8" presetClass="entr" presetSubtype="16" fill="hold" nodeType="withEffect">
                                  <p:stCondLst>
                                    <p:cond delay="0"/>
                                  </p:stCondLst>
                                  <p:childTnLst>
                                    <p:set>
                                      <p:cBhvr>
                                        <p:cTn id="30" dur="1" fill="hold">
                                          <p:stCondLst>
                                            <p:cond delay="0"/>
                                          </p:stCondLst>
                                        </p:cTn>
                                        <p:tgtEl>
                                          <p:spTgt spid="193544"/>
                                        </p:tgtEl>
                                        <p:attrNameLst>
                                          <p:attrName>style.visibility</p:attrName>
                                        </p:attrNameLst>
                                      </p:cBhvr>
                                      <p:to>
                                        <p:strVal val="visible"/>
                                      </p:to>
                                    </p:set>
                                    <p:animEffect transition="in" filter="diamond(in)">
                                      <p:cBhvr>
                                        <p:cTn id="31" dur="2000"/>
                                        <p:tgtEl>
                                          <p:spTgt spid="193544"/>
                                        </p:tgtEl>
                                      </p:cBhvr>
                                    </p:animEffect>
                                  </p:childTnLst>
                                </p:cTn>
                              </p:par>
                              <p:par>
                                <p:cTn id="32" presetID="8" presetClass="entr" presetSubtype="16" fill="hold" nodeType="withEffect">
                                  <p:stCondLst>
                                    <p:cond delay="0"/>
                                  </p:stCondLst>
                                  <p:childTnLst>
                                    <p:set>
                                      <p:cBhvr>
                                        <p:cTn id="33" dur="1" fill="hold">
                                          <p:stCondLst>
                                            <p:cond delay="0"/>
                                          </p:stCondLst>
                                        </p:cTn>
                                        <p:tgtEl>
                                          <p:spTgt spid="193547"/>
                                        </p:tgtEl>
                                        <p:attrNameLst>
                                          <p:attrName>style.visibility</p:attrName>
                                        </p:attrNameLst>
                                      </p:cBhvr>
                                      <p:to>
                                        <p:strVal val="visible"/>
                                      </p:to>
                                    </p:set>
                                    <p:animEffect transition="in" filter="diamond(in)">
                                      <p:cBhvr>
                                        <p:cTn id="34" dur="2000"/>
                                        <p:tgtEl>
                                          <p:spTgt spid="193547"/>
                                        </p:tgtEl>
                                      </p:cBhvr>
                                    </p:animEffect>
                                  </p:childTnLst>
                                </p:cTn>
                              </p:par>
                              <p:par>
                                <p:cTn id="35" presetID="8" presetClass="entr" presetSubtype="16" fill="hold" nodeType="withEffect">
                                  <p:stCondLst>
                                    <p:cond delay="0"/>
                                  </p:stCondLst>
                                  <p:childTnLst>
                                    <p:set>
                                      <p:cBhvr>
                                        <p:cTn id="36" dur="1" fill="hold">
                                          <p:stCondLst>
                                            <p:cond delay="0"/>
                                          </p:stCondLst>
                                        </p:cTn>
                                        <p:tgtEl>
                                          <p:spTgt spid="193550"/>
                                        </p:tgtEl>
                                        <p:attrNameLst>
                                          <p:attrName>style.visibility</p:attrName>
                                        </p:attrNameLst>
                                      </p:cBhvr>
                                      <p:to>
                                        <p:strVal val="visible"/>
                                      </p:to>
                                    </p:set>
                                    <p:animEffect transition="in" filter="diamond(in)">
                                      <p:cBhvr>
                                        <p:cTn id="37" dur="2000"/>
                                        <p:tgtEl>
                                          <p:spTgt spid="193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gn="r"/>
            <a:r>
              <a:rPr lang="fa-IR" altLang="en-US" sz="3200">
                <a:solidFill>
                  <a:srgbClr val="CC0000"/>
                </a:solidFill>
                <a:cs typeface="B Titr" panose="00000700000000000000" pitchFamily="2" charset="-78"/>
              </a:rPr>
              <a:t>7- </a:t>
            </a:r>
            <a:r>
              <a:rPr lang="ar-SA" altLang="en-US" sz="3200">
                <a:solidFill>
                  <a:srgbClr val="CC0000"/>
                </a:solidFill>
                <a:cs typeface="B Titr" panose="00000700000000000000" pitchFamily="2" charset="-78"/>
              </a:rPr>
              <a:t>تابع چگالي احتمال و تابع توزيع حاشيه</a:t>
            </a:r>
            <a:r>
              <a:rPr lang="fa-IR" altLang="en-US" sz="3200">
                <a:solidFill>
                  <a:srgbClr val="CC0000"/>
                </a:solidFill>
                <a:cs typeface="B Titr" panose="00000700000000000000" pitchFamily="2" charset="-78"/>
              </a:rPr>
              <a:t> </a:t>
            </a:r>
            <a:r>
              <a:rPr lang="ar-SA" altLang="en-US" sz="3200">
                <a:solidFill>
                  <a:srgbClr val="CC0000"/>
                </a:solidFill>
                <a:cs typeface="B Titr" panose="00000700000000000000" pitchFamily="2" charset="-78"/>
              </a:rPr>
              <a:t>اي </a:t>
            </a:r>
            <a:endParaRPr lang="en-US" altLang="en-US" sz="3200">
              <a:solidFill>
                <a:srgbClr val="CC0000"/>
              </a:solidFill>
              <a:cs typeface="B Titr" panose="00000700000000000000" pitchFamily="2" charset="-78"/>
            </a:endParaRPr>
          </a:p>
        </p:txBody>
      </p:sp>
      <p:sp>
        <p:nvSpPr>
          <p:cNvPr id="194563" name="Rectangle 3"/>
          <p:cNvSpPr>
            <a:spLocks noGrp="1" noChangeArrowheads="1"/>
          </p:cNvSpPr>
          <p:nvPr>
            <p:ph type="body" sz="half" idx="1"/>
          </p:nvPr>
        </p:nvSpPr>
        <p:spPr>
          <a:xfrm>
            <a:off x="528638" y="1981200"/>
            <a:ext cx="8291512" cy="3886200"/>
          </a:xfrm>
        </p:spPr>
        <p:txBody>
          <a:bodyPr/>
          <a:lstStyle/>
          <a:p>
            <a:pPr>
              <a:buFont typeface="Wingdings" panose="05000000000000000000" pitchFamily="2" charset="2"/>
              <a:buNone/>
            </a:pPr>
            <a:r>
              <a:rPr lang="ar-SA" altLang="en-US" sz="2400">
                <a:cs typeface="B Nazanin" panose="00000400000000000000" pitchFamily="2" charset="-78"/>
              </a:rPr>
              <a:t>فرض كنيد دو متغير تصادفي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i="1">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توام </a:t>
            </a:r>
            <a:r>
              <a:rPr lang="en-US" altLang="en-US" sz="2400">
                <a:cs typeface="B Nazanin" panose="00000400000000000000" pitchFamily="2" charset="-78"/>
              </a:rPr>
              <a:t>ƒ(x,y)</a:t>
            </a:r>
            <a:r>
              <a:rPr lang="fa-IR" altLang="en-US" sz="2400">
                <a:cs typeface="B Nazanin" panose="00000400000000000000" pitchFamily="2" charset="-78"/>
              </a:rPr>
              <a:t> </a:t>
            </a:r>
            <a:r>
              <a:rPr lang="ar-SA" altLang="en-US" sz="2400">
                <a:cs typeface="B Nazanin" panose="00000400000000000000" pitchFamily="2" charset="-78"/>
              </a:rPr>
              <a:t>باشند و بخواهيم احتمال پيشامد</a:t>
            </a:r>
            <a:r>
              <a:rPr lang="en-US" altLang="en-US" sz="2400">
                <a:cs typeface="B Nazanin" panose="00000400000000000000" pitchFamily="2" charset="-78"/>
              </a:rPr>
              <a:t>               </a:t>
            </a:r>
            <a:r>
              <a:rPr lang="ar-SA" altLang="en-US" sz="2400">
                <a:cs typeface="B Nazanin" panose="00000400000000000000" pitchFamily="2" charset="-78"/>
              </a:rPr>
              <a:t> </a:t>
            </a:r>
            <a:r>
              <a:rPr lang="en-US" altLang="en-US" sz="2400">
                <a:cs typeface="B Nazanin" panose="00000400000000000000" pitchFamily="2" charset="-78"/>
              </a:rPr>
              <a:t> </a:t>
            </a:r>
            <a:r>
              <a:rPr lang="ar-SA" altLang="en-US" sz="2400">
                <a:cs typeface="B Nazanin" panose="00000400000000000000" pitchFamily="2" charset="-78"/>
              </a:rPr>
              <a:t>را حساب كنيم. محاسبه احتمال پيشامد </a:t>
            </a:r>
            <a:r>
              <a:rPr lang="en-US" altLang="en-US" sz="2400">
                <a:cs typeface="B Nazanin" panose="00000400000000000000" pitchFamily="2" charset="-78"/>
              </a:rPr>
              <a:t>                  </a:t>
            </a:r>
            <a:r>
              <a:rPr lang="ar-SA" altLang="en-US" sz="2400">
                <a:cs typeface="B Nazanin" panose="00000400000000000000" pitchFamily="2" charset="-78"/>
              </a:rPr>
              <a:t>براي دو متغير تصادفي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i="1">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با تابع چگالي احتمال توام </a:t>
            </a:r>
            <a:r>
              <a:rPr lang="en-US" altLang="en-US" sz="2400">
                <a:cs typeface="B Nazanin" panose="00000400000000000000" pitchFamily="2" charset="-78"/>
              </a:rPr>
              <a:t>ƒ(x,y)</a:t>
            </a:r>
            <a:r>
              <a:rPr lang="fa-IR" altLang="en-US" sz="2400">
                <a:cs typeface="B Nazanin" panose="00000400000000000000" pitchFamily="2" charset="-78"/>
              </a:rPr>
              <a:t> </a:t>
            </a:r>
            <a:r>
              <a:rPr lang="ar-SA" altLang="en-US" sz="2400">
                <a:cs typeface="B Nazanin" panose="00000400000000000000" pitchFamily="2" charset="-78"/>
              </a:rPr>
              <a:t>هم ارز است با محاسبه احتمال پيشامد</a:t>
            </a:r>
            <a:r>
              <a:rPr lang="en-US" altLang="en-US" sz="2400">
                <a:cs typeface="B Nazanin" panose="00000400000000000000" pitchFamily="2" charset="-78"/>
              </a:rPr>
              <a:t>             )</a:t>
            </a:r>
            <a:r>
              <a:rPr lang="ar-SA" altLang="en-US" sz="2400">
                <a:cs typeface="B Nazanin" panose="00000400000000000000" pitchFamily="2" charset="-78"/>
              </a:rPr>
              <a:t>،</a:t>
            </a:r>
            <a:r>
              <a:rPr lang="fa-IR" altLang="en-US" sz="2400">
                <a:cs typeface="B Nazanin" panose="00000400000000000000" pitchFamily="2" charset="-78"/>
              </a:rPr>
              <a:t>  </a:t>
            </a:r>
            <a:r>
              <a:rPr lang="ar-SA" altLang="en-US" sz="2400">
                <a:cs typeface="B Nazanin" panose="00000400000000000000" pitchFamily="2" charset="-78"/>
              </a:rPr>
              <a:t> </a:t>
            </a:r>
            <a:r>
              <a:rPr lang="en-US" altLang="en-US" sz="2400">
                <a:cs typeface="B Nazanin" panose="00000400000000000000" pitchFamily="2" charset="-78"/>
              </a:rPr>
              <a:t>            </a:t>
            </a:r>
            <a:r>
              <a:rPr lang="fa-IR" altLang="en-US" sz="2400">
                <a:cs typeface="B Nazanin" panose="00000400000000000000" pitchFamily="2" charset="-78"/>
              </a:rPr>
              <a:t> ) پس</a:t>
            </a: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محاسبه احتمال رابطه اخير در حالت گسسته و پيوسته به ترتيب برابرند با:</a:t>
            </a:r>
            <a:endParaRPr lang="en-US" altLang="en-US" sz="2400">
              <a:cs typeface="B Nazanin" panose="00000400000000000000" pitchFamily="2" charset="-78"/>
            </a:endParaRPr>
          </a:p>
        </p:txBody>
      </p:sp>
      <p:pic>
        <p:nvPicPr>
          <p:cNvPr id="19456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13288" y="2108200"/>
            <a:ext cx="1322387" cy="34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566" name="Rectangle 6"/>
          <p:cNvSpPr>
            <a:spLocks noChangeArrowheads="1"/>
          </p:cNvSpPr>
          <p:nvPr/>
        </p:nvSpPr>
        <p:spPr bwMode="auto">
          <a:xfrm>
            <a:off x="0"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9456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5" y="2781300"/>
            <a:ext cx="13223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8" name="Rectangle 8"/>
          <p:cNvSpPr>
            <a:spLocks noChangeArrowheads="1"/>
          </p:cNvSpPr>
          <p:nvPr/>
        </p:nvSpPr>
        <p:spPr bwMode="auto">
          <a:xfrm>
            <a:off x="8172450" y="2997200"/>
            <a:ext cx="144463" cy="71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endParaRPr lang="en-US" altLang="en-US">
              <a:solidFill>
                <a:schemeClr val="bg1"/>
              </a:solidFill>
            </a:endParaRPr>
          </a:p>
        </p:txBody>
      </p:sp>
      <p:sp>
        <p:nvSpPr>
          <p:cNvPr id="19456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570" name="Object 10"/>
          <p:cNvGraphicFramePr>
            <a:graphicFrameLocks noChangeAspect="1"/>
          </p:cNvGraphicFramePr>
          <p:nvPr/>
        </p:nvGraphicFramePr>
        <p:xfrm>
          <a:off x="3995738" y="3141663"/>
          <a:ext cx="1150937" cy="287337"/>
        </p:xfrm>
        <a:graphic>
          <a:graphicData uri="http://schemas.openxmlformats.org/presentationml/2006/ole">
            <mc:AlternateContent xmlns:mc="http://schemas.openxmlformats.org/markup-compatibility/2006">
              <mc:Choice xmlns:v="urn:schemas-microsoft-com:vml" Requires="v">
                <p:oleObj spid="_x0000_s194589" name="Equation" r:id="rId4" imgW="787058" imgH="165028" progId="Equation.3">
                  <p:embed/>
                </p:oleObj>
              </mc:Choice>
              <mc:Fallback>
                <p:oleObj name="Equation" r:id="rId4" imgW="787058" imgH="165028"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141663"/>
                        <a:ext cx="1150937" cy="28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71" name="Rectangle 11"/>
          <p:cNvSpPr>
            <a:spLocks noChangeArrowheads="1"/>
          </p:cNvSpPr>
          <p:nvPr/>
        </p:nvSpPr>
        <p:spPr bwMode="auto">
          <a:xfrm>
            <a:off x="0" y="16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9457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3141663"/>
            <a:ext cx="1292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3" name="Rectangle 1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574" name="Object 14"/>
          <p:cNvGraphicFramePr>
            <a:graphicFrameLocks noChangeAspect="1"/>
          </p:cNvGraphicFramePr>
          <p:nvPr/>
        </p:nvGraphicFramePr>
        <p:xfrm>
          <a:off x="468313" y="3573463"/>
          <a:ext cx="5975350" cy="403225"/>
        </p:xfrm>
        <a:graphic>
          <a:graphicData uri="http://schemas.openxmlformats.org/presentationml/2006/ole">
            <mc:AlternateContent xmlns:mc="http://schemas.openxmlformats.org/markup-compatibility/2006">
              <mc:Choice xmlns:v="urn:schemas-microsoft-com:vml" Requires="v">
                <p:oleObj spid="_x0000_s194590" name="Equation" r:id="rId6" imgW="2959100" imgH="203200" progId="Equation.3">
                  <p:embed/>
                </p:oleObj>
              </mc:Choice>
              <mc:Fallback>
                <p:oleObj name="Equation" r:id="rId6" imgW="2959100" imgH="2032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3573463"/>
                        <a:ext cx="59753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75" name="Rectangle 15"/>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576" name="Rectangle 1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577" name="Object 17"/>
          <p:cNvGraphicFramePr>
            <a:graphicFrameLocks noChangeAspect="1"/>
          </p:cNvGraphicFramePr>
          <p:nvPr/>
        </p:nvGraphicFramePr>
        <p:xfrm>
          <a:off x="539750" y="4724400"/>
          <a:ext cx="6119813" cy="941388"/>
        </p:xfrm>
        <a:graphic>
          <a:graphicData uri="http://schemas.openxmlformats.org/presentationml/2006/ole">
            <mc:AlternateContent xmlns:mc="http://schemas.openxmlformats.org/markup-compatibility/2006">
              <mc:Choice xmlns:v="urn:schemas-microsoft-com:vml" Requires="v">
                <p:oleObj spid="_x0000_s194591" name="Equation" r:id="rId8" imgW="2794000" imgH="431800" progId="Equation.3">
                  <p:embed/>
                </p:oleObj>
              </mc:Choice>
              <mc:Fallback>
                <p:oleObj name="Equation" r:id="rId8" imgW="2794000" imgH="4318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4724400"/>
                        <a:ext cx="6119813"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78" name="Rectangle 18"/>
          <p:cNvSpPr>
            <a:spLocks noChangeArrowheads="1"/>
          </p:cNvSpPr>
          <p:nvPr/>
        </p:nvSpPr>
        <p:spPr bwMode="auto">
          <a:xfrm>
            <a:off x="0" y="3643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579" name="Object 19"/>
          <p:cNvGraphicFramePr>
            <a:graphicFrameLocks noChangeAspect="1"/>
          </p:cNvGraphicFramePr>
          <p:nvPr/>
        </p:nvGraphicFramePr>
        <p:xfrm>
          <a:off x="684213" y="5734050"/>
          <a:ext cx="7272337" cy="808038"/>
        </p:xfrm>
        <a:graphic>
          <a:graphicData uri="http://schemas.openxmlformats.org/presentationml/2006/ole">
            <mc:AlternateContent xmlns:mc="http://schemas.openxmlformats.org/markup-compatibility/2006">
              <mc:Choice xmlns:v="urn:schemas-microsoft-com:vml" Requires="v">
                <p:oleObj spid="_x0000_s194592" name="Equation" r:id="rId10" imgW="3175000" imgH="355600" progId="Equation.3">
                  <p:embed/>
                </p:oleObj>
              </mc:Choice>
              <mc:Fallback>
                <p:oleObj name="Equation" r:id="rId10" imgW="3175000" imgH="3556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5734050"/>
                        <a:ext cx="727233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80" name="Rectangle 20"/>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blinds(horizontal)">
                                      <p:cBhvr>
                                        <p:cTn id="7" dur="500"/>
                                        <p:tgtEl>
                                          <p:spTgt spid="194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 calcmode="lin" valueType="num">
                                      <p:cBhvr additive="base">
                                        <p:cTn id="12"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563">
                                            <p:txEl>
                                              <p:pRg st="2" end="2"/>
                                            </p:txEl>
                                          </p:spTgt>
                                        </p:tgtEl>
                                        <p:attrNameLst>
                                          <p:attrName>style.visibility</p:attrName>
                                        </p:attrNameLst>
                                      </p:cBhvr>
                                      <p:to>
                                        <p:strVal val="visible"/>
                                      </p:to>
                                    </p:set>
                                    <p:anim calcmode="lin" valueType="num">
                                      <p:cBhvr additive="base">
                                        <p:cTn id="18" dur="5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6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94564"/>
                                        </p:tgtEl>
                                        <p:attrNameLst>
                                          <p:attrName>style.visibility</p:attrName>
                                        </p:attrNameLst>
                                      </p:cBhvr>
                                      <p:to>
                                        <p:strVal val="visible"/>
                                      </p:to>
                                    </p:set>
                                    <p:anim calcmode="lin" valueType="num">
                                      <p:cBhvr additive="base">
                                        <p:cTn id="22" dur="500" fill="hold"/>
                                        <p:tgtEl>
                                          <p:spTgt spid="194564"/>
                                        </p:tgtEl>
                                        <p:attrNameLst>
                                          <p:attrName>ppt_x</p:attrName>
                                        </p:attrNameLst>
                                      </p:cBhvr>
                                      <p:tavLst>
                                        <p:tav tm="0">
                                          <p:val>
                                            <p:strVal val="#ppt_x"/>
                                          </p:val>
                                        </p:tav>
                                        <p:tav tm="100000">
                                          <p:val>
                                            <p:strVal val="#ppt_x"/>
                                          </p:val>
                                        </p:tav>
                                      </p:tavLst>
                                    </p:anim>
                                    <p:anim calcmode="lin" valueType="num">
                                      <p:cBhvr additive="base">
                                        <p:cTn id="23" dur="500" fill="hold"/>
                                        <p:tgtEl>
                                          <p:spTgt spid="19456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4567"/>
                                        </p:tgtEl>
                                        <p:attrNameLst>
                                          <p:attrName>style.visibility</p:attrName>
                                        </p:attrNameLst>
                                      </p:cBhvr>
                                      <p:to>
                                        <p:strVal val="visible"/>
                                      </p:to>
                                    </p:set>
                                    <p:anim calcmode="lin" valueType="num">
                                      <p:cBhvr additive="base">
                                        <p:cTn id="26" dur="500" fill="hold"/>
                                        <p:tgtEl>
                                          <p:spTgt spid="194567"/>
                                        </p:tgtEl>
                                        <p:attrNameLst>
                                          <p:attrName>ppt_x</p:attrName>
                                        </p:attrNameLst>
                                      </p:cBhvr>
                                      <p:tavLst>
                                        <p:tav tm="0">
                                          <p:val>
                                            <p:strVal val="#ppt_x"/>
                                          </p:val>
                                        </p:tav>
                                        <p:tav tm="100000">
                                          <p:val>
                                            <p:strVal val="#ppt_x"/>
                                          </p:val>
                                        </p:tav>
                                      </p:tavLst>
                                    </p:anim>
                                    <p:anim calcmode="lin" valueType="num">
                                      <p:cBhvr additive="base">
                                        <p:cTn id="27" dur="500" fill="hold"/>
                                        <p:tgtEl>
                                          <p:spTgt spid="19456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94570"/>
                                        </p:tgtEl>
                                        <p:attrNameLst>
                                          <p:attrName>style.visibility</p:attrName>
                                        </p:attrNameLst>
                                      </p:cBhvr>
                                      <p:to>
                                        <p:strVal val="visible"/>
                                      </p:to>
                                    </p:set>
                                    <p:anim calcmode="lin" valueType="num">
                                      <p:cBhvr additive="base">
                                        <p:cTn id="30" dur="500" fill="hold"/>
                                        <p:tgtEl>
                                          <p:spTgt spid="194570"/>
                                        </p:tgtEl>
                                        <p:attrNameLst>
                                          <p:attrName>ppt_x</p:attrName>
                                        </p:attrNameLst>
                                      </p:cBhvr>
                                      <p:tavLst>
                                        <p:tav tm="0">
                                          <p:val>
                                            <p:strVal val="#ppt_x"/>
                                          </p:val>
                                        </p:tav>
                                        <p:tav tm="100000">
                                          <p:val>
                                            <p:strVal val="#ppt_x"/>
                                          </p:val>
                                        </p:tav>
                                      </p:tavLst>
                                    </p:anim>
                                    <p:anim calcmode="lin" valueType="num">
                                      <p:cBhvr additive="base">
                                        <p:cTn id="31" dur="500" fill="hold"/>
                                        <p:tgtEl>
                                          <p:spTgt spid="19457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94572"/>
                                        </p:tgtEl>
                                        <p:attrNameLst>
                                          <p:attrName>style.visibility</p:attrName>
                                        </p:attrNameLst>
                                      </p:cBhvr>
                                      <p:to>
                                        <p:strVal val="visible"/>
                                      </p:to>
                                    </p:set>
                                    <p:anim calcmode="lin" valueType="num">
                                      <p:cBhvr additive="base">
                                        <p:cTn id="34" dur="500" fill="hold"/>
                                        <p:tgtEl>
                                          <p:spTgt spid="194572"/>
                                        </p:tgtEl>
                                        <p:attrNameLst>
                                          <p:attrName>ppt_x</p:attrName>
                                        </p:attrNameLst>
                                      </p:cBhvr>
                                      <p:tavLst>
                                        <p:tav tm="0">
                                          <p:val>
                                            <p:strVal val="#ppt_x"/>
                                          </p:val>
                                        </p:tav>
                                        <p:tav tm="100000">
                                          <p:val>
                                            <p:strVal val="#ppt_x"/>
                                          </p:val>
                                        </p:tav>
                                      </p:tavLst>
                                    </p:anim>
                                    <p:anim calcmode="lin" valueType="num">
                                      <p:cBhvr additive="base">
                                        <p:cTn id="35" dur="500" fill="hold"/>
                                        <p:tgtEl>
                                          <p:spTgt spid="19457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94574"/>
                                        </p:tgtEl>
                                        <p:attrNameLst>
                                          <p:attrName>style.visibility</p:attrName>
                                        </p:attrNameLst>
                                      </p:cBhvr>
                                      <p:to>
                                        <p:strVal val="visible"/>
                                      </p:to>
                                    </p:set>
                                    <p:anim calcmode="lin" valueType="num">
                                      <p:cBhvr additive="base">
                                        <p:cTn id="38" dur="500" fill="hold"/>
                                        <p:tgtEl>
                                          <p:spTgt spid="194574"/>
                                        </p:tgtEl>
                                        <p:attrNameLst>
                                          <p:attrName>ppt_x</p:attrName>
                                        </p:attrNameLst>
                                      </p:cBhvr>
                                      <p:tavLst>
                                        <p:tav tm="0">
                                          <p:val>
                                            <p:strVal val="#ppt_x"/>
                                          </p:val>
                                        </p:tav>
                                        <p:tav tm="100000">
                                          <p:val>
                                            <p:strVal val="#ppt_x"/>
                                          </p:val>
                                        </p:tav>
                                      </p:tavLst>
                                    </p:anim>
                                    <p:anim calcmode="lin" valueType="num">
                                      <p:cBhvr additive="base">
                                        <p:cTn id="39" dur="500" fill="hold"/>
                                        <p:tgtEl>
                                          <p:spTgt spid="19457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94577"/>
                                        </p:tgtEl>
                                        <p:attrNameLst>
                                          <p:attrName>style.visibility</p:attrName>
                                        </p:attrNameLst>
                                      </p:cBhvr>
                                      <p:to>
                                        <p:strVal val="visible"/>
                                      </p:to>
                                    </p:set>
                                    <p:anim calcmode="lin" valueType="num">
                                      <p:cBhvr additive="base">
                                        <p:cTn id="42" dur="500" fill="hold"/>
                                        <p:tgtEl>
                                          <p:spTgt spid="194577"/>
                                        </p:tgtEl>
                                        <p:attrNameLst>
                                          <p:attrName>ppt_x</p:attrName>
                                        </p:attrNameLst>
                                      </p:cBhvr>
                                      <p:tavLst>
                                        <p:tav tm="0">
                                          <p:val>
                                            <p:strVal val="#ppt_x"/>
                                          </p:val>
                                        </p:tav>
                                        <p:tav tm="100000">
                                          <p:val>
                                            <p:strVal val="#ppt_x"/>
                                          </p:val>
                                        </p:tav>
                                      </p:tavLst>
                                    </p:anim>
                                    <p:anim calcmode="lin" valueType="num">
                                      <p:cBhvr additive="base">
                                        <p:cTn id="43" dur="500" fill="hold"/>
                                        <p:tgtEl>
                                          <p:spTgt spid="19457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94579"/>
                                        </p:tgtEl>
                                        <p:attrNameLst>
                                          <p:attrName>style.visibility</p:attrName>
                                        </p:attrNameLst>
                                      </p:cBhvr>
                                      <p:to>
                                        <p:strVal val="visible"/>
                                      </p:to>
                                    </p:set>
                                    <p:anim calcmode="lin" valueType="num">
                                      <p:cBhvr additive="base">
                                        <p:cTn id="46" dur="500" fill="hold"/>
                                        <p:tgtEl>
                                          <p:spTgt spid="194579"/>
                                        </p:tgtEl>
                                        <p:attrNameLst>
                                          <p:attrName>ppt_x</p:attrName>
                                        </p:attrNameLst>
                                      </p:cBhvr>
                                      <p:tavLst>
                                        <p:tav tm="0">
                                          <p:val>
                                            <p:strVal val="#ppt_x"/>
                                          </p:val>
                                        </p:tav>
                                        <p:tav tm="100000">
                                          <p:val>
                                            <p:strVal val="#ppt_x"/>
                                          </p:val>
                                        </p:tav>
                                      </p:tavLst>
                                    </p:anim>
                                    <p:anim calcmode="lin" valueType="num">
                                      <p:cBhvr additive="base">
                                        <p:cTn id="47" dur="500" fill="hold"/>
                                        <p:tgtEl>
                                          <p:spTgt spid="19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a:xfrm>
            <a:off x="457200" y="692150"/>
            <a:ext cx="8229600" cy="5175250"/>
          </a:xfrm>
        </p:spPr>
        <p:txBody>
          <a:bodyPr>
            <a:normAutofit lnSpcReduction="10000"/>
          </a:bodyPr>
          <a:lstStyle/>
          <a:p>
            <a:pPr>
              <a:buFont typeface="Wingdings" panose="05000000000000000000" pitchFamily="2" charset="2"/>
              <a:buNone/>
            </a:pPr>
            <a:r>
              <a:rPr lang="ar-SA" altLang="en-US" sz="2400">
                <a:cs typeface="B Nazanin" panose="00000400000000000000" pitchFamily="2" charset="-78"/>
              </a:rPr>
              <a:t>اگر تعريف كنيم: </a:t>
            </a: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تابع</a:t>
            </a:r>
            <a:r>
              <a:rPr lang="fa-IR" altLang="en-US" sz="2400">
                <a:cs typeface="B Nazanin" panose="00000400000000000000" pitchFamily="2" charset="-78"/>
              </a:rPr>
              <a:t> </a:t>
            </a:r>
            <a:r>
              <a:rPr lang="ar-SA" altLang="en-US" sz="2400">
                <a:cs typeface="B Nazanin" panose="00000400000000000000" pitchFamily="2" charset="-78"/>
              </a:rPr>
              <a:t>هاي </a:t>
            </a:r>
            <a:r>
              <a:rPr lang="fa-IR" altLang="en-US" sz="2400">
                <a:cs typeface="B Nazanin" panose="00000400000000000000" pitchFamily="2" charset="-78"/>
              </a:rPr>
              <a:t>                      </a:t>
            </a:r>
            <a:r>
              <a:rPr lang="ar-SA" altLang="en-US" sz="2400">
                <a:cs typeface="B Nazanin" panose="00000400000000000000" pitchFamily="2" charset="-78"/>
              </a:rPr>
              <a:t>و</a:t>
            </a:r>
            <a:r>
              <a:rPr lang="fa-IR" altLang="en-US" sz="2400">
                <a:cs typeface="B Nazanin" panose="00000400000000000000" pitchFamily="2" charset="-78"/>
              </a:rPr>
              <a:t>                            </a:t>
            </a:r>
            <a:r>
              <a:rPr lang="ar-SA" altLang="en-US" sz="2400">
                <a:cs typeface="B Nazanin" panose="00000400000000000000" pitchFamily="2" charset="-78"/>
              </a:rPr>
              <a:t>را به ترتيب تابع توزيع حاشيه</a:t>
            </a:r>
            <a:r>
              <a:rPr lang="fa-IR" altLang="en-US" sz="2400">
                <a:cs typeface="B Nazanin" panose="00000400000000000000" pitchFamily="2" charset="-78"/>
              </a:rPr>
              <a:t> </a:t>
            </a:r>
            <a:r>
              <a:rPr lang="ar-SA" altLang="en-US" sz="2400">
                <a:cs typeface="B Nazanin" panose="00000400000000000000" pitchFamily="2" charset="-78"/>
              </a:rPr>
              <a:t>اي </a:t>
            </a:r>
            <a:r>
              <a:rPr lang="fa-IR" altLang="en-US" sz="2400">
                <a:cs typeface="B Nazanin" panose="00000400000000000000" pitchFamily="2" charset="-78"/>
              </a:rPr>
              <a:t> </a:t>
            </a:r>
            <a:r>
              <a:rPr lang="ar-SA" altLang="en-US" sz="2400">
                <a:cs typeface="B Nazanin" panose="00000400000000000000" pitchFamily="2" charset="-78"/>
              </a:rPr>
              <a:t>در حالت گسسته و پيوسته گويند. با معلوم بودن تابع توزيع حاشيه‌اي، تابع چگالي احتمال حاشيه</a:t>
            </a:r>
            <a:r>
              <a:rPr lang="fa-IR" altLang="en-US" sz="2400">
                <a:cs typeface="B Nazanin" panose="00000400000000000000" pitchFamily="2" charset="-78"/>
              </a:rPr>
              <a:t> </a:t>
            </a:r>
            <a:r>
              <a:rPr lang="ar-SA" altLang="en-US" sz="2400">
                <a:cs typeface="B Nazanin" panose="00000400000000000000" pitchFamily="2" charset="-78"/>
              </a:rPr>
              <a:t>اي براي متغيرهاي گسسته و پيوسته به ترتيب از رابطه</a:t>
            </a:r>
            <a:r>
              <a:rPr lang="fa-IR" altLang="en-US" sz="2400">
                <a:cs typeface="B Nazanin" panose="00000400000000000000" pitchFamily="2" charset="-78"/>
              </a:rPr>
              <a:t> </a:t>
            </a:r>
            <a:r>
              <a:rPr lang="ar-SA" altLang="en-US" sz="2400">
                <a:cs typeface="B Nazanin" panose="00000400000000000000" pitchFamily="2" charset="-78"/>
              </a:rPr>
              <a:t>هاي زير بدست مي</a:t>
            </a:r>
            <a:r>
              <a:rPr lang="fa-IR" altLang="en-US" sz="2400">
                <a:cs typeface="B Nazanin" panose="00000400000000000000" pitchFamily="2" charset="-78"/>
              </a:rPr>
              <a:t> </a:t>
            </a:r>
            <a:r>
              <a:rPr lang="ar-SA" altLang="en-US" sz="2400">
                <a:cs typeface="B Nazanin" panose="00000400000000000000" pitchFamily="2" charset="-78"/>
              </a:rPr>
              <a:t>آيند.</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تابع حاشيه</a:t>
            </a:r>
            <a:r>
              <a:rPr lang="fa-IR" altLang="en-US" sz="2400">
                <a:cs typeface="B Nazanin" panose="00000400000000000000" pitchFamily="2" charset="-78"/>
              </a:rPr>
              <a:t> </a:t>
            </a:r>
            <a:r>
              <a:rPr lang="ar-SA" altLang="en-US" sz="2400">
                <a:cs typeface="B Nazanin" panose="00000400000000000000" pitchFamily="2" charset="-78"/>
              </a:rPr>
              <a:t>اي </a:t>
            </a:r>
            <a:r>
              <a:rPr lang="en-US" altLang="en-US" sz="2400">
                <a:cs typeface="B Nazanin" panose="00000400000000000000" pitchFamily="2" charset="-78"/>
              </a:rPr>
              <a:t>X</a:t>
            </a:r>
            <a:r>
              <a:rPr lang="ar-SA" altLang="en-US" sz="2400">
                <a:cs typeface="B Nazanin" panose="00000400000000000000" pitchFamily="2" charset="-78"/>
              </a:rPr>
              <a:t>در حالت گسسته </a:t>
            </a:r>
            <a:r>
              <a:rPr lang="fa-IR" altLang="en-US" sz="2400">
                <a:cs typeface="B Nazanin" panose="00000400000000000000" pitchFamily="2" charset="-78"/>
              </a:rPr>
              <a:t>		</a:t>
            </a:r>
          </a:p>
          <a:p>
            <a:pPr>
              <a:buFont typeface="Wingdings" panose="05000000000000000000" pitchFamily="2" charset="2"/>
              <a:buNone/>
            </a:pPr>
            <a:r>
              <a:rPr lang="ar-SA" altLang="en-US" sz="2400">
                <a:cs typeface="B Nazanin" panose="00000400000000000000" pitchFamily="2" charset="-78"/>
              </a:rPr>
              <a:t>تابع حاشيه</a:t>
            </a:r>
            <a:r>
              <a:rPr lang="fa-IR" altLang="en-US" sz="2400">
                <a:cs typeface="B Nazanin" panose="00000400000000000000" pitchFamily="2" charset="-78"/>
              </a:rPr>
              <a:t> </a:t>
            </a:r>
            <a:r>
              <a:rPr lang="ar-SA" altLang="en-US" sz="2400">
                <a:cs typeface="B Nazanin" panose="00000400000000000000" pitchFamily="2" charset="-78"/>
              </a:rPr>
              <a:t>اي </a:t>
            </a:r>
            <a:r>
              <a:rPr lang="en-US" altLang="en-US" sz="2400">
                <a:cs typeface="B Nazanin" panose="00000400000000000000" pitchFamily="2" charset="-78"/>
              </a:rPr>
              <a:t>Y</a:t>
            </a:r>
            <a:r>
              <a:rPr lang="ar-SA" altLang="en-US" sz="2400">
                <a:cs typeface="B Nazanin" panose="00000400000000000000" pitchFamily="2" charset="-78"/>
              </a:rPr>
              <a:t>در حالت گسسته </a:t>
            </a:r>
            <a:r>
              <a:rPr lang="fa-IR" altLang="en-US" sz="2400">
                <a:cs typeface="B Nazanin" panose="00000400000000000000" pitchFamily="2" charset="-78"/>
              </a:rPr>
              <a:t>		</a:t>
            </a:r>
          </a:p>
          <a:p>
            <a:pPr>
              <a:buFont typeface="Wingdings" panose="05000000000000000000" pitchFamily="2" charset="2"/>
              <a:buNone/>
            </a:pPr>
            <a:r>
              <a:rPr lang="ar-SA" altLang="en-US" sz="2400">
                <a:cs typeface="B Nazanin" panose="00000400000000000000" pitchFamily="2" charset="-78"/>
              </a:rPr>
              <a:t>تابع حاشيه</a:t>
            </a:r>
            <a:r>
              <a:rPr lang="fa-IR" altLang="en-US" sz="2400">
                <a:cs typeface="B Nazanin" panose="00000400000000000000" pitchFamily="2" charset="-78"/>
              </a:rPr>
              <a:t> </a:t>
            </a:r>
            <a:r>
              <a:rPr lang="ar-SA" altLang="en-US" sz="2400">
                <a:cs typeface="B Nazanin" panose="00000400000000000000" pitchFamily="2" charset="-78"/>
              </a:rPr>
              <a:t>اي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در حالت پيوسته </a:t>
            </a:r>
            <a:endParaRPr lang="en-US" altLang="en-US" sz="2400">
              <a:cs typeface="B Nazanin" panose="00000400000000000000" pitchFamily="2" charset="-78"/>
            </a:endParaRPr>
          </a:p>
        </p:txBody>
      </p:sp>
      <p:sp>
        <p:nvSpPr>
          <p:cNvPr id="195587" name="Rectangle 3"/>
          <p:cNvSpPr>
            <a:spLocks noChangeArrowheads="1"/>
          </p:cNvSpPr>
          <p:nvPr/>
        </p:nvSpPr>
        <p:spPr bwMode="auto">
          <a:xfrm>
            <a:off x="0"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588" name="Object 4"/>
          <p:cNvGraphicFramePr>
            <a:graphicFrameLocks noChangeAspect="1"/>
          </p:cNvGraphicFramePr>
          <p:nvPr/>
        </p:nvGraphicFramePr>
        <p:xfrm>
          <a:off x="468313" y="1052513"/>
          <a:ext cx="8353425" cy="1223962"/>
        </p:xfrm>
        <a:graphic>
          <a:graphicData uri="http://schemas.openxmlformats.org/presentationml/2006/ole">
            <mc:AlternateContent xmlns:mc="http://schemas.openxmlformats.org/markup-compatibility/2006">
              <mc:Choice xmlns:v="urn:schemas-microsoft-com:vml" Requires="v">
                <p:oleObj spid="_x0000_s195622" name="Equation" r:id="rId3" imgW="4686300" imgH="660400" progId="Equation.3">
                  <p:embed/>
                </p:oleObj>
              </mc:Choice>
              <mc:Fallback>
                <p:oleObj name="Equation" r:id="rId3" imgW="4686300" imgH="660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052513"/>
                        <a:ext cx="8353425"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89" name="Rectangle 5"/>
          <p:cNvSpPr>
            <a:spLocks noChangeArrowheads="1"/>
          </p:cNvSpPr>
          <p:nvPr/>
        </p:nvSpPr>
        <p:spPr bwMode="auto">
          <a:xfrm>
            <a:off x="0" y="3709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590" name="Rectangle 6"/>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591" name="Object 7"/>
          <p:cNvGraphicFramePr>
            <a:graphicFrameLocks noChangeAspect="1"/>
          </p:cNvGraphicFramePr>
          <p:nvPr/>
        </p:nvGraphicFramePr>
        <p:xfrm>
          <a:off x="468313" y="1989138"/>
          <a:ext cx="8137525" cy="647700"/>
        </p:xfrm>
        <a:graphic>
          <a:graphicData uri="http://schemas.openxmlformats.org/presentationml/2006/ole">
            <mc:AlternateContent xmlns:mc="http://schemas.openxmlformats.org/markup-compatibility/2006">
              <mc:Choice xmlns:v="urn:schemas-microsoft-com:vml" Requires="v">
                <p:oleObj spid="_x0000_s195623" name="Equation" r:id="rId5" imgW="5080000" imgH="355600" progId="Equation.3">
                  <p:embed/>
                </p:oleObj>
              </mc:Choice>
              <mc:Fallback>
                <p:oleObj name="Equation" r:id="rId5" imgW="5080000" imgH="355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989138"/>
                        <a:ext cx="81375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92" name="Rectangle 8"/>
          <p:cNvSpPr>
            <a:spLocks noChangeArrowheads="1"/>
          </p:cNvSpPr>
          <p:nvPr/>
        </p:nvSpPr>
        <p:spPr bwMode="auto">
          <a:xfrm>
            <a:off x="0" y="356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593" name="Rectangle 9"/>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594" name="Object 10"/>
          <p:cNvGraphicFramePr>
            <a:graphicFrameLocks noChangeAspect="1"/>
          </p:cNvGraphicFramePr>
          <p:nvPr/>
        </p:nvGraphicFramePr>
        <p:xfrm>
          <a:off x="6156325" y="2924175"/>
          <a:ext cx="1511300" cy="481013"/>
        </p:xfrm>
        <a:graphic>
          <a:graphicData uri="http://schemas.openxmlformats.org/presentationml/2006/ole">
            <mc:AlternateContent xmlns:mc="http://schemas.openxmlformats.org/markup-compatibility/2006">
              <mc:Choice xmlns:v="urn:schemas-microsoft-com:vml" Requires="v">
                <p:oleObj spid="_x0000_s195624" name="Equation" r:id="rId7" imgW="1079032" imgH="342751" progId="Equation.3">
                  <p:embed/>
                </p:oleObj>
              </mc:Choice>
              <mc:Fallback>
                <p:oleObj name="Equation" r:id="rId7" imgW="1079032" imgH="342751"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924175"/>
                        <a:ext cx="1511300"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95" name="Rectangle 11"/>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596" name="Rectangle 12"/>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597" name="Object 13"/>
          <p:cNvGraphicFramePr>
            <a:graphicFrameLocks noChangeAspect="1"/>
          </p:cNvGraphicFramePr>
          <p:nvPr/>
        </p:nvGraphicFramePr>
        <p:xfrm>
          <a:off x="3924300" y="2852738"/>
          <a:ext cx="1943100" cy="495300"/>
        </p:xfrm>
        <a:graphic>
          <a:graphicData uri="http://schemas.openxmlformats.org/presentationml/2006/ole">
            <mc:AlternateContent xmlns:mc="http://schemas.openxmlformats.org/markup-compatibility/2006">
              <mc:Choice xmlns:v="urn:schemas-microsoft-com:vml" Requires="v">
                <p:oleObj spid="_x0000_s195625" name="Equation" r:id="rId9" imgW="1231366" imgH="355446" progId="Equation.3">
                  <p:embed/>
                </p:oleObj>
              </mc:Choice>
              <mc:Fallback>
                <p:oleObj name="Equation" r:id="rId9" imgW="1231366" imgH="355446"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2852738"/>
                        <a:ext cx="19431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598" name="Rectangle 14"/>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59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600" name="Object 16"/>
          <p:cNvGraphicFramePr>
            <a:graphicFrameLocks noChangeAspect="1"/>
          </p:cNvGraphicFramePr>
          <p:nvPr/>
        </p:nvGraphicFramePr>
        <p:xfrm>
          <a:off x="900113" y="4365625"/>
          <a:ext cx="2592387" cy="423863"/>
        </p:xfrm>
        <a:graphic>
          <a:graphicData uri="http://schemas.openxmlformats.org/presentationml/2006/ole">
            <mc:AlternateContent xmlns:mc="http://schemas.openxmlformats.org/markup-compatibility/2006">
              <mc:Choice xmlns:v="urn:schemas-microsoft-com:vml" Requires="v">
                <p:oleObj spid="_x0000_s195626" name="Equation" r:id="rId11" imgW="1459866" imgH="241195" progId="Equation.3">
                  <p:embed/>
                </p:oleObj>
              </mc:Choice>
              <mc:Fallback>
                <p:oleObj name="Equation" r:id="rId11" imgW="1459866" imgH="241195"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4365625"/>
                        <a:ext cx="259238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601" name="Rectangle 17"/>
          <p:cNvSpPr>
            <a:spLocks noChangeArrowheads="1"/>
          </p:cNvSpPr>
          <p:nvPr/>
        </p:nvSpPr>
        <p:spPr bwMode="auto">
          <a:xfrm>
            <a:off x="0" y="23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60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603" name="Object 19"/>
          <p:cNvGraphicFramePr>
            <a:graphicFrameLocks noChangeAspect="1"/>
          </p:cNvGraphicFramePr>
          <p:nvPr/>
        </p:nvGraphicFramePr>
        <p:xfrm>
          <a:off x="900113" y="4941888"/>
          <a:ext cx="2592387" cy="431800"/>
        </p:xfrm>
        <a:graphic>
          <a:graphicData uri="http://schemas.openxmlformats.org/presentationml/2006/ole">
            <mc:AlternateContent xmlns:mc="http://schemas.openxmlformats.org/markup-compatibility/2006">
              <mc:Choice xmlns:v="urn:schemas-microsoft-com:vml" Requires="v">
                <p:oleObj spid="_x0000_s195627" name="Equation" r:id="rId13" imgW="1459866" imgH="253890" progId="Equation.3">
                  <p:embed/>
                </p:oleObj>
              </mc:Choice>
              <mc:Fallback>
                <p:oleObj name="Equation" r:id="rId13" imgW="1459866" imgH="25389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941888"/>
                        <a:ext cx="25923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604" name="Rectangle 20"/>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605" name="Rectangle 21"/>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606" name="Object 22"/>
          <p:cNvGraphicFramePr>
            <a:graphicFrameLocks noChangeAspect="1"/>
          </p:cNvGraphicFramePr>
          <p:nvPr/>
        </p:nvGraphicFramePr>
        <p:xfrm>
          <a:off x="1547813" y="5445125"/>
          <a:ext cx="1871662" cy="701675"/>
        </p:xfrm>
        <a:graphic>
          <a:graphicData uri="http://schemas.openxmlformats.org/presentationml/2006/ole">
            <mc:AlternateContent xmlns:mc="http://schemas.openxmlformats.org/markup-compatibility/2006">
              <mc:Choice xmlns:v="urn:schemas-microsoft-com:vml" Requires="v">
                <p:oleObj spid="_x0000_s195628" name="Equation" r:id="rId15" imgW="990600" imgH="368300" progId="Equation.3">
                  <p:embed/>
                </p:oleObj>
              </mc:Choice>
              <mc:Fallback>
                <p:oleObj name="Equation" r:id="rId15" imgW="990600" imgH="3683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7813" y="5445125"/>
                        <a:ext cx="1871662"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607" name="Rectangle 23"/>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 calcmode="lin" valueType="num">
                                      <p:cBhvr>
                                        <p:cTn id="7" dur="500" fill="hold"/>
                                        <p:tgtEl>
                                          <p:spTgt spid="195588"/>
                                        </p:tgtEl>
                                        <p:attrNameLst>
                                          <p:attrName>ppt_w</p:attrName>
                                        </p:attrNameLst>
                                      </p:cBhvr>
                                      <p:tavLst>
                                        <p:tav tm="0">
                                          <p:val>
                                            <p:fltVal val="0"/>
                                          </p:val>
                                        </p:tav>
                                        <p:tav tm="100000">
                                          <p:val>
                                            <p:strVal val="#ppt_w"/>
                                          </p:val>
                                        </p:tav>
                                      </p:tavLst>
                                    </p:anim>
                                    <p:anim calcmode="lin" valueType="num">
                                      <p:cBhvr>
                                        <p:cTn id="8" dur="500" fill="hold"/>
                                        <p:tgtEl>
                                          <p:spTgt spid="19558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95591"/>
                                        </p:tgtEl>
                                        <p:attrNameLst>
                                          <p:attrName>style.visibility</p:attrName>
                                        </p:attrNameLst>
                                      </p:cBhvr>
                                      <p:to>
                                        <p:strVal val="visible"/>
                                      </p:to>
                                    </p:set>
                                    <p:anim calcmode="lin" valueType="num">
                                      <p:cBhvr>
                                        <p:cTn id="11" dur="500" fill="hold"/>
                                        <p:tgtEl>
                                          <p:spTgt spid="195591"/>
                                        </p:tgtEl>
                                        <p:attrNameLst>
                                          <p:attrName>ppt_w</p:attrName>
                                        </p:attrNameLst>
                                      </p:cBhvr>
                                      <p:tavLst>
                                        <p:tav tm="0">
                                          <p:val>
                                            <p:fltVal val="0"/>
                                          </p:val>
                                        </p:tav>
                                        <p:tav tm="100000">
                                          <p:val>
                                            <p:strVal val="#ppt_w"/>
                                          </p:val>
                                        </p:tav>
                                      </p:tavLst>
                                    </p:anim>
                                    <p:anim calcmode="lin" valueType="num">
                                      <p:cBhvr>
                                        <p:cTn id="12" dur="500" fill="hold"/>
                                        <p:tgtEl>
                                          <p:spTgt spid="19559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95586">
                                            <p:txEl>
                                              <p:pRg st="0" end="0"/>
                                            </p:txEl>
                                          </p:spTgt>
                                        </p:tgtEl>
                                        <p:attrNameLst>
                                          <p:attrName>style.visibility</p:attrName>
                                        </p:attrNameLst>
                                      </p:cBhvr>
                                      <p:to>
                                        <p:strVal val="visible"/>
                                      </p:to>
                                    </p:set>
                                    <p:anim calcmode="lin" valueType="num">
                                      <p:cBhvr>
                                        <p:cTn id="15" dur="500" fill="hold"/>
                                        <p:tgtEl>
                                          <p:spTgt spid="19558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9558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95586">
                                            <p:txEl>
                                              <p:pRg st="5" end="5"/>
                                            </p:txEl>
                                          </p:spTgt>
                                        </p:tgtEl>
                                        <p:attrNameLst>
                                          <p:attrName>style.visibility</p:attrName>
                                        </p:attrNameLst>
                                      </p:cBhvr>
                                      <p:to>
                                        <p:strVal val="visible"/>
                                      </p:to>
                                    </p:set>
                                    <p:anim calcmode="lin" valueType="num">
                                      <p:cBhvr>
                                        <p:cTn id="21" dur="500" fill="hold"/>
                                        <p:tgtEl>
                                          <p:spTgt spid="195586">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19558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95586">
                                            <p:txEl>
                                              <p:pRg st="6" end="6"/>
                                            </p:txEl>
                                          </p:spTgt>
                                        </p:tgtEl>
                                        <p:attrNameLst>
                                          <p:attrName>style.visibility</p:attrName>
                                        </p:attrNameLst>
                                      </p:cBhvr>
                                      <p:to>
                                        <p:strVal val="visible"/>
                                      </p:to>
                                    </p:set>
                                    <p:anim calcmode="lin" valueType="num">
                                      <p:cBhvr>
                                        <p:cTn id="27" dur="500" fill="hold"/>
                                        <p:tgtEl>
                                          <p:spTgt spid="195586">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9558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95586">
                                            <p:txEl>
                                              <p:pRg st="7" end="7"/>
                                            </p:txEl>
                                          </p:spTgt>
                                        </p:tgtEl>
                                        <p:attrNameLst>
                                          <p:attrName>style.visibility</p:attrName>
                                        </p:attrNameLst>
                                      </p:cBhvr>
                                      <p:to>
                                        <p:strVal val="visible"/>
                                      </p:to>
                                    </p:set>
                                    <p:anim calcmode="lin" valueType="num">
                                      <p:cBhvr>
                                        <p:cTn id="33" dur="500" fill="hold"/>
                                        <p:tgtEl>
                                          <p:spTgt spid="195586">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19558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95586">
                                            <p:txEl>
                                              <p:pRg st="8" end="8"/>
                                            </p:txEl>
                                          </p:spTgt>
                                        </p:tgtEl>
                                        <p:attrNameLst>
                                          <p:attrName>style.visibility</p:attrName>
                                        </p:attrNameLst>
                                      </p:cBhvr>
                                      <p:to>
                                        <p:strVal val="visible"/>
                                      </p:to>
                                    </p:set>
                                    <p:anim calcmode="lin" valueType="num">
                                      <p:cBhvr>
                                        <p:cTn id="39" dur="500" fill="hold"/>
                                        <p:tgtEl>
                                          <p:spTgt spid="195586">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195586">
                                            <p:txEl>
                                              <p:pRg st="8" end="8"/>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95594"/>
                                        </p:tgtEl>
                                        <p:attrNameLst>
                                          <p:attrName>style.visibility</p:attrName>
                                        </p:attrNameLst>
                                      </p:cBhvr>
                                      <p:to>
                                        <p:strVal val="visible"/>
                                      </p:to>
                                    </p:set>
                                    <p:anim calcmode="lin" valueType="num">
                                      <p:cBhvr>
                                        <p:cTn id="43" dur="500" fill="hold"/>
                                        <p:tgtEl>
                                          <p:spTgt spid="195594"/>
                                        </p:tgtEl>
                                        <p:attrNameLst>
                                          <p:attrName>ppt_w</p:attrName>
                                        </p:attrNameLst>
                                      </p:cBhvr>
                                      <p:tavLst>
                                        <p:tav tm="0">
                                          <p:val>
                                            <p:fltVal val="0"/>
                                          </p:val>
                                        </p:tav>
                                        <p:tav tm="100000">
                                          <p:val>
                                            <p:strVal val="#ppt_w"/>
                                          </p:val>
                                        </p:tav>
                                      </p:tavLst>
                                    </p:anim>
                                    <p:anim calcmode="lin" valueType="num">
                                      <p:cBhvr>
                                        <p:cTn id="44" dur="500" fill="hold"/>
                                        <p:tgtEl>
                                          <p:spTgt spid="195594"/>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95597"/>
                                        </p:tgtEl>
                                        <p:attrNameLst>
                                          <p:attrName>style.visibility</p:attrName>
                                        </p:attrNameLst>
                                      </p:cBhvr>
                                      <p:to>
                                        <p:strVal val="visible"/>
                                      </p:to>
                                    </p:set>
                                    <p:anim calcmode="lin" valueType="num">
                                      <p:cBhvr>
                                        <p:cTn id="47" dur="500" fill="hold"/>
                                        <p:tgtEl>
                                          <p:spTgt spid="195597"/>
                                        </p:tgtEl>
                                        <p:attrNameLst>
                                          <p:attrName>ppt_w</p:attrName>
                                        </p:attrNameLst>
                                      </p:cBhvr>
                                      <p:tavLst>
                                        <p:tav tm="0">
                                          <p:val>
                                            <p:fltVal val="0"/>
                                          </p:val>
                                        </p:tav>
                                        <p:tav tm="100000">
                                          <p:val>
                                            <p:strVal val="#ppt_w"/>
                                          </p:val>
                                        </p:tav>
                                      </p:tavLst>
                                    </p:anim>
                                    <p:anim calcmode="lin" valueType="num">
                                      <p:cBhvr>
                                        <p:cTn id="48" dur="500" fill="hold"/>
                                        <p:tgtEl>
                                          <p:spTgt spid="195597"/>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195600"/>
                                        </p:tgtEl>
                                        <p:attrNameLst>
                                          <p:attrName>style.visibility</p:attrName>
                                        </p:attrNameLst>
                                      </p:cBhvr>
                                      <p:to>
                                        <p:strVal val="visible"/>
                                      </p:to>
                                    </p:set>
                                    <p:anim calcmode="lin" valueType="num">
                                      <p:cBhvr>
                                        <p:cTn id="51" dur="500" fill="hold"/>
                                        <p:tgtEl>
                                          <p:spTgt spid="195600"/>
                                        </p:tgtEl>
                                        <p:attrNameLst>
                                          <p:attrName>ppt_w</p:attrName>
                                        </p:attrNameLst>
                                      </p:cBhvr>
                                      <p:tavLst>
                                        <p:tav tm="0">
                                          <p:val>
                                            <p:fltVal val="0"/>
                                          </p:val>
                                        </p:tav>
                                        <p:tav tm="100000">
                                          <p:val>
                                            <p:strVal val="#ppt_w"/>
                                          </p:val>
                                        </p:tav>
                                      </p:tavLst>
                                    </p:anim>
                                    <p:anim calcmode="lin" valueType="num">
                                      <p:cBhvr>
                                        <p:cTn id="52" dur="500" fill="hold"/>
                                        <p:tgtEl>
                                          <p:spTgt spid="195600"/>
                                        </p:tgtEl>
                                        <p:attrNameLst>
                                          <p:attrName>ppt_h</p:attrName>
                                        </p:attrNameLst>
                                      </p:cBhvr>
                                      <p:tavLst>
                                        <p:tav tm="0">
                                          <p:val>
                                            <p:strVal val="#ppt_h"/>
                                          </p:val>
                                        </p:tav>
                                        <p:tav tm="100000">
                                          <p:val>
                                            <p:strVal val="#ppt_h"/>
                                          </p:val>
                                        </p:tav>
                                      </p:tavLst>
                                    </p:anim>
                                  </p:childTnLst>
                                </p:cTn>
                              </p:par>
                              <p:par>
                                <p:cTn id="53" presetID="17" presetClass="entr" presetSubtype="10" fill="hold" nodeType="withEffect">
                                  <p:stCondLst>
                                    <p:cond delay="0"/>
                                  </p:stCondLst>
                                  <p:childTnLst>
                                    <p:set>
                                      <p:cBhvr>
                                        <p:cTn id="54" dur="1" fill="hold">
                                          <p:stCondLst>
                                            <p:cond delay="0"/>
                                          </p:stCondLst>
                                        </p:cTn>
                                        <p:tgtEl>
                                          <p:spTgt spid="195603"/>
                                        </p:tgtEl>
                                        <p:attrNameLst>
                                          <p:attrName>style.visibility</p:attrName>
                                        </p:attrNameLst>
                                      </p:cBhvr>
                                      <p:to>
                                        <p:strVal val="visible"/>
                                      </p:to>
                                    </p:set>
                                    <p:anim calcmode="lin" valueType="num">
                                      <p:cBhvr>
                                        <p:cTn id="55" dur="500" fill="hold"/>
                                        <p:tgtEl>
                                          <p:spTgt spid="195603"/>
                                        </p:tgtEl>
                                        <p:attrNameLst>
                                          <p:attrName>ppt_w</p:attrName>
                                        </p:attrNameLst>
                                      </p:cBhvr>
                                      <p:tavLst>
                                        <p:tav tm="0">
                                          <p:val>
                                            <p:fltVal val="0"/>
                                          </p:val>
                                        </p:tav>
                                        <p:tav tm="100000">
                                          <p:val>
                                            <p:strVal val="#ppt_w"/>
                                          </p:val>
                                        </p:tav>
                                      </p:tavLst>
                                    </p:anim>
                                    <p:anim calcmode="lin" valueType="num">
                                      <p:cBhvr>
                                        <p:cTn id="56" dur="500" fill="hold"/>
                                        <p:tgtEl>
                                          <p:spTgt spid="195603"/>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0"/>
                                  </p:stCondLst>
                                  <p:childTnLst>
                                    <p:set>
                                      <p:cBhvr>
                                        <p:cTn id="58" dur="1" fill="hold">
                                          <p:stCondLst>
                                            <p:cond delay="0"/>
                                          </p:stCondLst>
                                        </p:cTn>
                                        <p:tgtEl>
                                          <p:spTgt spid="195606"/>
                                        </p:tgtEl>
                                        <p:attrNameLst>
                                          <p:attrName>style.visibility</p:attrName>
                                        </p:attrNameLst>
                                      </p:cBhvr>
                                      <p:to>
                                        <p:strVal val="visible"/>
                                      </p:to>
                                    </p:set>
                                    <p:anim calcmode="lin" valueType="num">
                                      <p:cBhvr>
                                        <p:cTn id="59" dur="500" fill="hold"/>
                                        <p:tgtEl>
                                          <p:spTgt spid="195606"/>
                                        </p:tgtEl>
                                        <p:attrNameLst>
                                          <p:attrName>ppt_w</p:attrName>
                                        </p:attrNameLst>
                                      </p:cBhvr>
                                      <p:tavLst>
                                        <p:tav tm="0">
                                          <p:val>
                                            <p:fltVal val="0"/>
                                          </p:val>
                                        </p:tav>
                                        <p:tav tm="100000">
                                          <p:val>
                                            <p:strVal val="#ppt_w"/>
                                          </p:val>
                                        </p:tav>
                                      </p:tavLst>
                                    </p:anim>
                                    <p:anim calcmode="lin" valueType="num">
                                      <p:cBhvr>
                                        <p:cTn id="60" dur="500" fill="hold"/>
                                        <p:tgtEl>
                                          <p:spTgt spid="1956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idx="1"/>
          </p:nvPr>
        </p:nvSpPr>
        <p:spPr>
          <a:xfrm>
            <a:off x="468313" y="908050"/>
            <a:ext cx="8229600" cy="5175250"/>
          </a:xfrm>
        </p:spPr>
        <p:txBody>
          <a:bodyPr/>
          <a:lstStyle/>
          <a:p>
            <a:pPr>
              <a:buFont typeface="Wingdings" panose="05000000000000000000" pitchFamily="2" charset="2"/>
              <a:buNone/>
            </a:pPr>
            <a:r>
              <a:rPr lang="ar-SA" altLang="en-US" sz="2400">
                <a:cs typeface="B Nazanin" panose="00000400000000000000" pitchFamily="2" charset="-78"/>
              </a:rPr>
              <a:t>تابع حاشيهاي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در حالت پيوسته </a:t>
            </a: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		</a:t>
            </a:r>
          </a:p>
          <a:p>
            <a:pPr>
              <a:buFont typeface="Wingdings" panose="05000000000000000000" pitchFamily="2" charset="2"/>
              <a:buNone/>
            </a:pPr>
            <a:r>
              <a:rPr lang="ar-SA" altLang="en-US" sz="2400">
                <a:cs typeface="B Nazanin" panose="00000400000000000000" pitchFamily="2" charset="-78"/>
              </a:rPr>
              <a:t>اگر تابع چگالي احتمال توام </a:t>
            </a:r>
            <a:r>
              <a:rPr lang="en-US" altLang="en-US" sz="2400">
                <a:cs typeface="B Nazanin" panose="00000400000000000000" pitchFamily="2" charset="-78"/>
              </a:rPr>
              <a:t>ƒ(x,y)</a:t>
            </a:r>
            <a:r>
              <a:rPr lang="fa-IR" altLang="en-US" sz="2400">
                <a:cs typeface="B Nazanin" panose="00000400000000000000" pitchFamily="2" charset="-78"/>
              </a:rPr>
              <a:t> </a:t>
            </a:r>
            <a:r>
              <a:rPr lang="ar-SA" altLang="en-US" sz="2400">
                <a:cs typeface="B Nazanin" panose="00000400000000000000" pitchFamily="2" charset="-78"/>
              </a:rPr>
              <a:t>معلوم باشد تابع چگالي احتمال حاشيه</a:t>
            </a:r>
            <a:r>
              <a:rPr lang="en-US" altLang="en-US" sz="2400">
                <a:cs typeface="B Nazanin" panose="00000400000000000000" pitchFamily="2" charset="-78"/>
              </a:rPr>
              <a:t> </a:t>
            </a:r>
            <a:r>
              <a:rPr lang="ar-SA" altLang="en-US" sz="2400">
                <a:cs typeface="B Nazanin" panose="00000400000000000000" pitchFamily="2" charset="-78"/>
              </a:rPr>
              <a:t>اي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fa-IR" altLang="en-US" sz="2400">
                <a:cs typeface="B Nazanin" panose="00000400000000000000" pitchFamily="2" charset="-78"/>
              </a:rPr>
              <a:t> </a:t>
            </a:r>
            <a:r>
              <a:rPr lang="en-US" altLang="en-US" sz="2400">
                <a:cs typeface="B Nazanin" panose="00000400000000000000" pitchFamily="2" charset="-78"/>
              </a:rPr>
              <a:t> Y</a:t>
            </a:r>
            <a:r>
              <a:rPr lang="ar-SA" altLang="en-US" sz="2400">
                <a:cs typeface="B Nazanin" panose="00000400000000000000" pitchFamily="2" charset="-78"/>
              </a:rPr>
              <a:t>براي حالت گسسته و پيوسته به ترتيب از روابط زير بدست مي</a:t>
            </a:r>
            <a:r>
              <a:rPr lang="en-US" altLang="en-US" sz="2400">
                <a:cs typeface="B Nazanin" panose="00000400000000000000" pitchFamily="2" charset="-78"/>
              </a:rPr>
              <a:t> </a:t>
            </a:r>
            <a:r>
              <a:rPr lang="ar-SA" altLang="en-US" sz="2400">
                <a:cs typeface="B Nazanin" panose="00000400000000000000" pitchFamily="2" charset="-78"/>
              </a:rPr>
              <a:t>آيند.</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يادآوري مي</a:t>
            </a:r>
            <a:r>
              <a:rPr lang="en-US" altLang="en-US" sz="2400">
                <a:cs typeface="B Nazanin" panose="00000400000000000000" pitchFamily="2" charset="-78"/>
              </a:rPr>
              <a:t> </a:t>
            </a:r>
            <a:r>
              <a:rPr lang="ar-SA" altLang="en-US" sz="2400">
                <a:cs typeface="B Nazanin" panose="00000400000000000000" pitchFamily="2" charset="-78"/>
              </a:rPr>
              <a:t>شود كه هريك از توابع چگالي حاشيه</a:t>
            </a:r>
            <a:r>
              <a:rPr lang="en-US" altLang="en-US" sz="2400">
                <a:cs typeface="B Nazanin" panose="00000400000000000000" pitchFamily="2" charset="-78"/>
              </a:rPr>
              <a:t> </a:t>
            </a:r>
            <a:r>
              <a:rPr lang="ar-SA" altLang="en-US" sz="2400">
                <a:cs typeface="B Nazanin" panose="00000400000000000000" pitchFamily="2" charset="-78"/>
              </a:rPr>
              <a:t>اي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به نوبه خود تابع چگالي احتمال مي</a:t>
            </a:r>
            <a:r>
              <a:rPr lang="en-US" altLang="en-US" sz="2400">
                <a:cs typeface="B Nazanin" panose="00000400000000000000" pitchFamily="2" charset="-78"/>
              </a:rPr>
              <a:t> </a:t>
            </a:r>
            <a:r>
              <a:rPr lang="ar-SA" altLang="en-US" sz="2400">
                <a:cs typeface="B Nazanin" panose="00000400000000000000" pitchFamily="2" charset="-78"/>
              </a:rPr>
              <a:t>باشند و در تمام شرايط تابع چگالي بودن صدق مي</a:t>
            </a:r>
            <a:r>
              <a:rPr lang="en-US" altLang="en-US" sz="2400">
                <a:cs typeface="B Nazanin" panose="00000400000000000000" pitchFamily="2" charset="-78"/>
              </a:rPr>
              <a:t> </a:t>
            </a:r>
            <a:r>
              <a:rPr lang="ar-SA" altLang="en-US" sz="2400">
                <a:cs typeface="B Nazanin" panose="00000400000000000000" pitchFamily="2" charset="-78"/>
              </a:rPr>
              <a:t>كنند. </a:t>
            </a:r>
            <a:endParaRPr lang="en-US" altLang="en-US" sz="2400">
              <a:cs typeface="B Nazanin" panose="00000400000000000000" pitchFamily="2" charset="-78"/>
            </a:endParaRPr>
          </a:p>
        </p:txBody>
      </p:sp>
      <p:sp>
        <p:nvSpPr>
          <p:cNvPr id="196611" name="Rectangle 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6612" name="Object 4"/>
          <p:cNvGraphicFramePr>
            <a:graphicFrameLocks noChangeAspect="1"/>
          </p:cNvGraphicFramePr>
          <p:nvPr/>
        </p:nvGraphicFramePr>
        <p:xfrm>
          <a:off x="755650" y="836613"/>
          <a:ext cx="1873250" cy="727075"/>
        </p:xfrm>
        <a:graphic>
          <a:graphicData uri="http://schemas.openxmlformats.org/presentationml/2006/ole">
            <mc:AlternateContent xmlns:mc="http://schemas.openxmlformats.org/markup-compatibility/2006">
              <mc:Choice xmlns:v="urn:schemas-microsoft-com:vml" Requires="v">
                <p:oleObj spid="_x0000_s196620" name="Equation" r:id="rId3" imgW="1104900" imgH="431800" progId="Equation.3">
                  <p:embed/>
                </p:oleObj>
              </mc:Choice>
              <mc:Fallback>
                <p:oleObj name="Equation" r:id="rId3" imgW="11049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836613"/>
                        <a:ext cx="18732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6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6614" name="Object 6"/>
          <p:cNvGraphicFramePr>
            <a:graphicFrameLocks noChangeAspect="1"/>
          </p:cNvGraphicFramePr>
          <p:nvPr/>
        </p:nvGraphicFramePr>
        <p:xfrm>
          <a:off x="468313" y="2924175"/>
          <a:ext cx="8135937" cy="1512888"/>
        </p:xfrm>
        <a:graphic>
          <a:graphicData uri="http://schemas.openxmlformats.org/presentationml/2006/ole">
            <mc:AlternateContent xmlns:mc="http://schemas.openxmlformats.org/markup-compatibility/2006">
              <mc:Choice xmlns:v="urn:schemas-microsoft-com:vml" Requires="v">
                <p:oleObj spid="_x0000_s196621" name="Equation" r:id="rId5" imgW="3924300" imgH="698500" progId="Equation.3">
                  <p:embed/>
                </p:oleObj>
              </mc:Choice>
              <mc:Fallback>
                <p:oleObj name="Equation" r:id="rId5" imgW="3924300" imgH="6985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924175"/>
                        <a:ext cx="8135937"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615" name="Rectangle 7"/>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p:cTn id="7" dur="500" fill="hold"/>
                                        <p:tgtEl>
                                          <p:spTgt spid="1966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661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96610">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966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96610">
                                            <p:txEl>
                                              <p:pRg st="1" end="1"/>
                                            </p:txEl>
                                          </p:spTgt>
                                        </p:tgtEl>
                                        <p:attrNameLst>
                                          <p:attrName>style.visibility</p:attrName>
                                        </p:attrNameLst>
                                      </p:cBhvr>
                                      <p:to>
                                        <p:strVal val="visible"/>
                                      </p:to>
                                    </p:set>
                                    <p:anim calcmode="lin" valueType="num">
                                      <p:cBhvr>
                                        <p:cTn id="15" dur="500" fill="hold"/>
                                        <p:tgtEl>
                                          <p:spTgt spid="196610">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96610">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96610">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966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96610">
                                            <p:txEl>
                                              <p:pRg st="2" end="2"/>
                                            </p:txEl>
                                          </p:spTgt>
                                        </p:tgtEl>
                                        <p:attrNameLst>
                                          <p:attrName>style.visibility</p:attrName>
                                        </p:attrNameLst>
                                      </p:cBhvr>
                                      <p:to>
                                        <p:strVal val="visible"/>
                                      </p:to>
                                    </p:set>
                                    <p:anim calcmode="lin" valueType="num">
                                      <p:cBhvr>
                                        <p:cTn id="23" dur="500" fill="hold"/>
                                        <p:tgtEl>
                                          <p:spTgt spid="1966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96610">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96610">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96610">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96610">
                                            <p:txEl>
                                              <p:pRg st="8" end="8"/>
                                            </p:txEl>
                                          </p:spTgt>
                                        </p:tgtEl>
                                        <p:attrNameLst>
                                          <p:attrName>style.visibility</p:attrName>
                                        </p:attrNameLst>
                                      </p:cBhvr>
                                      <p:to>
                                        <p:strVal val="visible"/>
                                      </p:to>
                                    </p:set>
                                    <p:anim calcmode="lin" valueType="num">
                                      <p:cBhvr>
                                        <p:cTn id="31" dur="500" fill="hold"/>
                                        <p:tgtEl>
                                          <p:spTgt spid="196610">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96610">
                                            <p:txEl>
                                              <p:pRg st="8" end="8"/>
                                            </p:txEl>
                                          </p:spTgt>
                                        </p:tgtEl>
                                        <p:attrNameLst>
                                          <p:attrName>ppt_h</p:attrName>
                                        </p:attrNameLst>
                                      </p:cBhvr>
                                      <p:tavLst>
                                        <p:tav tm="0">
                                          <p:val>
                                            <p:fltVal val="0"/>
                                          </p:val>
                                        </p:tav>
                                        <p:tav tm="100000">
                                          <p:val>
                                            <p:strVal val="#ppt_h"/>
                                          </p:val>
                                        </p:tav>
                                      </p:tavLst>
                                    </p:anim>
                                    <p:anim calcmode="lin" valueType="num">
                                      <p:cBhvr>
                                        <p:cTn id="33" dur="500" fill="hold"/>
                                        <p:tgtEl>
                                          <p:spTgt spid="196610">
                                            <p:txEl>
                                              <p:pRg st="8" end="8"/>
                                            </p:txEl>
                                          </p:spTgt>
                                        </p:tgtEl>
                                        <p:attrNameLst>
                                          <p:attrName>style.rotation</p:attrName>
                                        </p:attrNameLst>
                                      </p:cBhvr>
                                      <p:tavLst>
                                        <p:tav tm="0">
                                          <p:val>
                                            <p:fltVal val="360"/>
                                          </p:val>
                                        </p:tav>
                                        <p:tav tm="100000">
                                          <p:val>
                                            <p:fltVal val="0"/>
                                          </p:val>
                                        </p:tav>
                                      </p:tavLst>
                                    </p:anim>
                                    <p:animEffect transition="in" filter="fade">
                                      <p:cBhvr>
                                        <p:cTn id="34" dur="500"/>
                                        <p:tgtEl>
                                          <p:spTgt spid="196610">
                                            <p:txEl>
                                              <p:pRg st="8" end="8"/>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96612"/>
                                        </p:tgtEl>
                                        <p:attrNameLst>
                                          <p:attrName>style.visibility</p:attrName>
                                        </p:attrNameLst>
                                      </p:cBhvr>
                                      <p:to>
                                        <p:strVal val="visible"/>
                                      </p:to>
                                    </p:set>
                                    <p:anim calcmode="lin" valueType="num">
                                      <p:cBhvr>
                                        <p:cTn id="37" dur="500" fill="hold"/>
                                        <p:tgtEl>
                                          <p:spTgt spid="196612"/>
                                        </p:tgtEl>
                                        <p:attrNameLst>
                                          <p:attrName>ppt_w</p:attrName>
                                        </p:attrNameLst>
                                      </p:cBhvr>
                                      <p:tavLst>
                                        <p:tav tm="0">
                                          <p:val>
                                            <p:fltVal val="0"/>
                                          </p:val>
                                        </p:tav>
                                        <p:tav tm="100000">
                                          <p:val>
                                            <p:strVal val="#ppt_w"/>
                                          </p:val>
                                        </p:tav>
                                      </p:tavLst>
                                    </p:anim>
                                    <p:anim calcmode="lin" valueType="num">
                                      <p:cBhvr>
                                        <p:cTn id="38" dur="500" fill="hold"/>
                                        <p:tgtEl>
                                          <p:spTgt spid="196612"/>
                                        </p:tgtEl>
                                        <p:attrNameLst>
                                          <p:attrName>ppt_h</p:attrName>
                                        </p:attrNameLst>
                                      </p:cBhvr>
                                      <p:tavLst>
                                        <p:tav tm="0">
                                          <p:val>
                                            <p:fltVal val="0"/>
                                          </p:val>
                                        </p:tav>
                                        <p:tav tm="100000">
                                          <p:val>
                                            <p:strVal val="#ppt_h"/>
                                          </p:val>
                                        </p:tav>
                                      </p:tavLst>
                                    </p:anim>
                                    <p:anim calcmode="lin" valueType="num">
                                      <p:cBhvr>
                                        <p:cTn id="39" dur="500" fill="hold"/>
                                        <p:tgtEl>
                                          <p:spTgt spid="196612"/>
                                        </p:tgtEl>
                                        <p:attrNameLst>
                                          <p:attrName>style.rotation</p:attrName>
                                        </p:attrNameLst>
                                      </p:cBhvr>
                                      <p:tavLst>
                                        <p:tav tm="0">
                                          <p:val>
                                            <p:fltVal val="360"/>
                                          </p:val>
                                        </p:tav>
                                        <p:tav tm="100000">
                                          <p:val>
                                            <p:fltVal val="0"/>
                                          </p:val>
                                        </p:tav>
                                      </p:tavLst>
                                    </p:anim>
                                    <p:animEffect transition="in" filter="fade">
                                      <p:cBhvr>
                                        <p:cTn id="40" dur="500"/>
                                        <p:tgtEl>
                                          <p:spTgt spid="196612"/>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96614"/>
                                        </p:tgtEl>
                                        <p:attrNameLst>
                                          <p:attrName>style.visibility</p:attrName>
                                        </p:attrNameLst>
                                      </p:cBhvr>
                                      <p:to>
                                        <p:strVal val="visible"/>
                                      </p:to>
                                    </p:set>
                                    <p:anim calcmode="lin" valueType="num">
                                      <p:cBhvr>
                                        <p:cTn id="43" dur="500" fill="hold"/>
                                        <p:tgtEl>
                                          <p:spTgt spid="196614"/>
                                        </p:tgtEl>
                                        <p:attrNameLst>
                                          <p:attrName>ppt_w</p:attrName>
                                        </p:attrNameLst>
                                      </p:cBhvr>
                                      <p:tavLst>
                                        <p:tav tm="0">
                                          <p:val>
                                            <p:fltVal val="0"/>
                                          </p:val>
                                        </p:tav>
                                        <p:tav tm="100000">
                                          <p:val>
                                            <p:strVal val="#ppt_w"/>
                                          </p:val>
                                        </p:tav>
                                      </p:tavLst>
                                    </p:anim>
                                    <p:anim calcmode="lin" valueType="num">
                                      <p:cBhvr>
                                        <p:cTn id="44" dur="500" fill="hold"/>
                                        <p:tgtEl>
                                          <p:spTgt spid="196614"/>
                                        </p:tgtEl>
                                        <p:attrNameLst>
                                          <p:attrName>ppt_h</p:attrName>
                                        </p:attrNameLst>
                                      </p:cBhvr>
                                      <p:tavLst>
                                        <p:tav tm="0">
                                          <p:val>
                                            <p:fltVal val="0"/>
                                          </p:val>
                                        </p:tav>
                                        <p:tav tm="100000">
                                          <p:val>
                                            <p:strVal val="#ppt_h"/>
                                          </p:val>
                                        </p:tav>
                                      </p:tavLst>
                                    </p:anim>
                                    <p:anim calcmode="lin" valueType="num">
                                      <p:cBhvr>
                                        <p:cTn id="45" dur="500" fill="hold"/>
                                        <p:tgtEl>
                                          <p:spTgt spid="196614"/>
                                        </p:tgtEl>
                                        <p:attrNameLst>
                                          <p:attrName>style.rotation</p:attrName>
                                        </p:attrNameLst>
                                      </p:cBhvr>
                                      <p:tavLst>
                                        <p:tav tm="0">
                                          <p:val>
                                            <p:fltVal val="360"/>
                                          </p:val>
                                        </p:tav>
                                        <p:tav tm="100000">
                                          <p:val>
                                            <p:fltVal val="0"/>
                                          </p:val>
                                        </p:tav>
                                      </p:tavLst>
                                    </p:anim>
                                    <p:animEffect transition="in" filter="fade">
                                      <p:cBhvr>
                                        <p:cTn id="46" dur="500"/>
                                        <p:tgtEl>
                                          <p:spTgt spid="19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r"/>
            <a:r>
              <a:rPr lang="fa-IR" altLang="en-US" sz="3200">
                <a:solidFill>
                  <a:srgbClr val="CC0000"/>
                </a:solidFill>
                <a:cs typeface="B Titr" panose="00000700000000000000" pitchFamily="2" charset="-78"/>
              </a:rPr>
              <a:t>8 - </a:t>
            </a:r>
            <a:r>
              <a:rPr lang="ar-SA" altLang="en-US" sz="3200">
                <a:solidFill>
                  <a:srgbClr val="CC0000"/>
                </a:solidFill>
                <a:cs typeface="B Titr" panose="00000700000000000000" pitchFamily="2" charset="-78"/>
              </a:rPr>
              <a:t>تابع چگالي احتمال و تابع توزيع شرطي</a:t>
            </a:r>
            <a:r>
              <a:rPr lang="en-US" altLang="en-US" sz="3200">
                <a:solidFill>
                  <a:srgbClr val="CC0000"/>
                </a:solidFill>
                <a:cs typeface="B Titr" panose="00000700000000000000" pitchFamily="2" charset="-78"/>
              </a:rPr>
              <a:t> </a:t>
            </a:r>
          </a:p>
        </p:txBody>
      </p:sp>
      <p:sp>
        <p:nvSpPr>
          <p:cNvPr id="197635" name="Rectangle 3"/>
          <p:cNvSpPr>
            <a:spLocks noGrp="1" noChangeArrowheads="1"/>
          </p:cNvSpPr>
          <p:nvPr>
            <p:ph idx="1"/>
          </p:nvPr>
        </p:nvSpPr>
        <p:spPr/>
        <p:txBody>
          <a:bodyPr/>
          <a:lstStyle/>
          <a:p>
            <a:pPr>
              <a:buFont typeface="Wingdings" panose="05000000000000000000" pitchFamily="2" charset="2"/>
              <a:buNone/>
            </a:pPr>
            <a:r>
              <a:rPr lang="ar-SA" altLang="en-US" sz="2400">
                <a:cs typeface="B Nazanin" panose="00000400000000000000" pitchFamily="2" charset="-78"/>
              </a:rPr>
              <a:t>فرض كنيد دو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از نوع گسسته، داراي تابع احتمال توام </a:t>
            </a:r>
            <a:r>
              <a:rPr lang="en-US" altLang="en-US" sz="2400">
                <a:cs typeface="B Nazanin" panose="00000400000000000000" pitchFamily="2" charset="-78"/>
              </a:rPr>
              <a:t>ƒ(x,y)</a:t>
            </a:r>
            <a:r>
              <a:rPr lang="fa-IR" altLang="en-US" sz="2400">
                <a:cs typeface="B Nazanin" panose="00000400000000000000" pitchFamily="2" charset="-78"/>
              </a:rPr>
              <a:t> </a:t>
            </a:r>
            <a:r>
              <a:rPr lang="ar-SA" altLang="en-US" sz="2400">
                <a:cs typeface="B Nazanin" panose="00000400000000000000" pitchFamily="2" charset="-78"/>
              </a:rPr>
              <a:t>، تابع</a:t>
            </a:r>
            <a:r>
              <a:rPr lang="fa-IR" altLang="en-US" sz="2400">
                <a:cs typeface="B Nazanin" panose="00000400000000000000" pitchFamily="2" charset="-78"/>
              </a:rPr>
              <a:t> </a:t>
            </a:r>
            <a:r>
              <a:rPr lang="ar-SA" altLang="en-US" sz="2400">
                <a:cs typeface="B Nazanin" panose="00000400000000000000" pitchFamily="2" charset="-78"/>
              </a:rPr>
              <a:t>هاي چگالي احتمال حاشيه</a:t>
            </a:r>
            <a:r>
              <a:rPr lang="fa-IR" altLang="en-US" sz="2400">
                <a:cs typeface="B Nazanin" panose="00000400000000000000" pitchFamily="2" charset="-78"/>
              </a:rPr>
              <a:t> </a:t>
            </a:r>
            <a:r>
              <a:rPr lang="ar-SA" altLang="en-US" sz="2400">
                <a:cs typeface="B Nazanin" panose="00000400000000000000" pitchFamily="2" charset="-78"/>
              </a:rPr>
              <a:t>اي </a:t>
            </a:r>
            <a:r>
              <a:rPr lang="en-US" altLang="en-US" sz="2400"/>
              <a:t>ƒ</a:t>
            </a:r>
            <a:r>
              <a:rPr lang="en-US" altLang="en-US" sz="2400" baseline="-25000"/>
              <a:t>x</a:t>
            </a:r>
            <a:r>
              <a:rPr lang="en-US" altLang="en-US" sz="2400"/>
              <a:t>(x)</a:t>
            </a:r>
            <a:r>
              <a:rPr lang="ar-SA" altLang="en-US" sz="2400">
                <a:cs typeface="B Nazanin" panose="00000400000000000000" pitchFamily="2" charset="-78"/>
              </a:rPr>
              <a:t>، </a:t>
            </a:r>
            <a:r>
              <a:rPr lang="en-US" altLang="en-US" sz="2400"/>
              <a:t>ƒ</a:t>
            </a:r>
            <a:r>
              <a:rPr lang="en-US" altLang="en-US" sz="2400" baseline="-25000"/>
              <a:t>y</a:t>
            </a:r>
            <a:r>
              <a:rPr lang="en-US" altLang="en-US" sz="2400"/>
              <a:t>(y)</a:t>
            </a:r>
            <a:r>
              <a:rPr lang="fa-IR" altLang="en-US" sz="2400">
                <a:cs typeface="B Nazanin" panose="00000400000000000000" pitchFamily="2" charset="-78"/>
              </a:rPr>
              <a:t> </a:t>
            </a:r>
            <a:r>
              <a:rPr lang="ar-SA" altLang="en-US" sz="2400">
                <a:cs typeface="B Nazanin" panose="00000400000000000000" pitchFamily="2" charset="-78"/>
              </a:rPr>
              <a:t>و فضاي نمونه </a:t>
            </a:r>
            <a:r>
              <a:rPr lang="en-US" altLang="en-US" sz="24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باشند. دو پيشامد </a:t>
            </a:r>
            <a:r>
              <a:rPr lang="en-US" altLang="en-US" sz="2400">
                <a:cs typeface="B Nazanin" panose="00000400000000000000" pitchFamily="2" charset="-78"/>
              </a:rPr>
              <a:t>A</a:t>
            </a:r>
            <a:r>
              <a:rPr lang="en-US" altLang="en-US" sz="2400" baseline="-25000">
                <a:cs typeface="B Nazanin" panose="00000400000000000000" pitchFamily="2" charset="-78"/>
              </a:rPr>
              <a:t>1</a:t>
            </a:r>
            <a:r>
              <a:rPr lang="ar-SA" altLang="en-US" sz="2400">
                <a:cs typeface="B Nazanin" panose="00000400000000000000" pitchFamily="2" charset="-78"/>
              </a:rPr>
              <a:t>و </a:t>
            </a:r>
            <a:r>
              <a:rPr lang="en-US" altLang="en-US" sz="2400">
                <a:cs typeface="B Nazanin" panose="00000400000000000000" pitchFamily="2" charset="-78"/>
              </a:rPr>
              <a:t>A</a:t>
            </a:r>
            <a:r>
              <a:rPr lang="en-US" altLang="en-US" sz="2400" baseline="-25000">
                <a:cs typeface="B Nazanin" panose="00000400000000000000" pitchFamily="2" charset="-78"/>
              </a:rPr>
              <a:t>2</a:t>
            </a:r>
            <a:r>
              <a:rPr lang="ar-SA" altLang="en-US" sz="2400">
                <a:cs typeface="B Nazanin" panose="00000400000000000000" pitchFamily="2" charset="-78"/>
              </a:rPr>
              <a:t>را به صورت زير درنظر مي</a:t>
            </a:r>
            <a:r>
              <a:rPr lang="fa-IR" altLang="en-US" sz="2400">
                <a:cs typeface="B Nazanin" panose="00000400000000000000" pitchFamily="2" charset="-78"/>
              </a:rPr>
              <a:t> </a:t>
            </a:r>
            <a:r>
              <a:rPr lang="ar-SA" altLang="en-US" sz="2400">
                <a:cs typeface="B Nazanin" panose="00000400000000000000" pitchFamily="2" charset="-78"/>
              </a:rPr>
              <a:t>گيريم.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می دانیم که:</a:t>
            </a:r>
            <a:endParaRPr lang="en-US" altLang="en-US" sz="2400">
              <a:cs typeface="B Nazanin" panose="00000400000000000000" pitchFamily="2" charset="-78"/>
            </a:endParaRPr>
          </a:p>
        </p:txBody>
      </p:sp>
      <p:sp>
        <p:nvSpPr>
          <p:cNvPr id="197636"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7637" name="Object 5"/>
          <p:cNvGraphicFramePr>
            <a:graphicFrameLocks noChangeAspect="1"/>
          </p:cNvGraphicFramePr>
          <p:nvPr/>
        </p:nvGraphicFramePr>
        <p:xfrm>
          <a:off x="539750" y="3357563"/>
          <a:ext cx="4824413" cy="560387"/>
        </p:xfrm>
        <a:graphic>
          <a:graphicData uri="http://schemas.openxmlformats.org/presentationml/2006/ole">
            <mc:AlternateContent xmlns:mc="http://schemas.openxmlformats.org/markup-compatibility/2006">
              <mc:Choice xmlns:v="urn:schemas-microsoft-com:vml" Requires="v">
                <p:oleObj spid="_x0000_s197656" name="Equation" r:id="rId3" imgW="2209800" imgH="254000" progId="Equation.3">
                  <p:embed/>
                </p:oleObj>
              </mc:Choice>
              <mc:Fallback>
                <p:oleObj name="Equation" r:id="rId3" imgW="2209800" imgH="254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357563"/>
                        <a:ext cx="4824413"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38" name="Rectangle 6"/>
          <p:cNvSpPr>
            <a:spLocks noChangeArrowheads="1"/>
          </p:cNvSpPr>
          <p:nvPr/>
        </p:nvSpPr>
        <p:spPr bwMode="auto">
          <a:xfrm>
            <a:off x="0" y="3557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7639" name="Rectangle 7"/>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7640" name="Object 8"/>
          <p:cNvGraphicFramePr>
            <a:graphicFrameLocks noChangeAspect="1"/>
          </p:cNvGraphicFramePr>
          <p:nvPr/>
        </p:nvGraphicFramePr>
        <p:xfrm>
          <a:off x="539750" y="4005263"/>
          <a:ext cx="4895850" cy="549275"/>
        </p:xfrm>
        <a:graphic>
          <a:graphicData uri="http://schemas.openxmlformats.org/presentationml/2006/ole">
            <mc:AlternateContent xmlns:mc="http://schemas.openxmlformats.org/markup-compatibility/2006">
              <mc:Choice xmlns:v="urn:schemas-microsoft-com:vml" Requires="v">
                <p:oleObj spid="_x0000_s197657" name="Equation" r:id="rId5" imgW="2298700" imgH="254000" progId="Equation.3">
                  <p:embed/>
                </p:oleObj>
              </mc:Choice>
              <mc:Fallback>
                <p:oleObj name="Equation" r:id="rId5" imgW="2298700" imgH="2540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4005263"/>
                        <a:ext cx="489585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41" name="Rectangle 9"/>
          <p:cNvSpPr>
            <a:spLocks noChangeArrowheads="1"/>
          </p:cNvSpPr>
          <p:nvPr/>
        </p:nvSpPr>
        <p:spPr bwMode="auto">
          <a:xfrm>
            <a:off x="0" y="3557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7642" name="Rectangle 10"/>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7643" name="Object 11"/>
          <p:cNvGraphicFramePr>
            <a:graphicFrameLocks noChangeAspect="1"/>
          </p:cNvGraphicFramePr>
          <p:nvPr/>
        </p:nvGraphicFramePr>
        <p:xfrm>
          <a:off x="539750" y="4797425"/>
          <a:ext cx="6480175" cy="633413"/>
        </p:xfrm>
        <a:graphic>
          <a:graphicData uri="http://schemas.openxmlformats.org/presentationml/2006/ole">
            <mc:AlternateContent xmlns:mc="http://schemas.openxmlformats.org/markup-compatibility/2006">
              <mc:Choice xmlns:v="urn:schemas-microsoft-com:vml" Requires="v">
                <p:oleObj spid="_x0000_s197658" name="Equation" r:id="rId7" imgW="3632200" imgH="355600" progId="Equation.3">
                  <p:embed/>
                </p:oleObj>
              </mc:Choice>
              <mc:Fallback>
                <p:oleObj name="Equation" r:id="rId7" imgW="3632200" imgH="355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797425"/>
                        <a:ext cx="6480175"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44" name="Rectangle 12"/>
          <p:cNvSpPr>
            <a:spLocks noChangeArrowheads="1"/>
          </p:cNvSpPr>
          <p:nvPr/>
        </p:nvSpPr>
        <p:spPr bwMode="auto">
          <a:xfrm>
            <a:off x="0" y="359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7645" name="Rectangle 13"/>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7646" name="Object 14"/>
          <p:cNvGraphicFramePr>
            <a:graphicFrameLocks noChangeAspect="1"/>
          </p:cNvGraphicFramePr>
          <p:nvPr/>
        </p:nvGraphicFramePr>
        <p:xfrm>
          <a:off x="611188" y="5516563"/>
          <a:ext cx="6481762" cy="641350"/>
        </p:xfrm>
        <a:graphic>
          <a:graphicData uri="http://schemas.openxmlformats.org/presentationml/2006/ole">
            <mc:AlternateContent xmlns:mc="http://schemas.openxmlformats.org/markup-compatibility/2006">
              <mc:Choice xmlns:v="urn:schemas-microsoft-com:vml" Requires="v">
                <p:oleObj spid="_x0000_s197659" name="Equation" r:id="rId9" imgW="3657600" imgH="355600" progId="Equation.3">
                  <p:embed/>
                </p:oleObj>
              </mc:Choice>
              <mc:Fallback>
                <p:oleObj name="Equation" r:id="rId9" imgW="3657600" imgH="3556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5516563"/>
                        <a:ext cx="6481762"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647" name="Rectangle 15"/>
          <p:cNvSpPr>
            <a:spLocks noChangeArrowheads="1"/>
          </p:cNvSpPr>
          <p:nvPr/>
        </p:nvSpPr>
        <p:spPr bwMode="auto">
          <a:xfrm>
            <a:off x="0" y="359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linds(horizontal)">
                                      <p:cBhvr>
                                        <p:cTn id="7" dur="500"/>
                                        <p:tgtEl>
                                          <p:spTgt spid="197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97635">
                                            <p:txEl>
                                              <p:pRg st="0" end="0"/>
                                            </p:txEl>
                                          </p:spTgt>
                                        </p:tgtEl>
                                        <p:attrNameLst>
                                          <p:attrName>style.visibility</p:attrName>
                                        </p:attrNameLst>
                                      </p:cBhvr>
                                      <p:to>
                                        <p:strVal val="visible"/>
                                      </p:to>
                                    </p:set>
                                    <p:anim calcmode="lin" valueType="num">
                                      <p:cBhvr>
                                        <p:cTn id="12" dur="500" fill="hold"/>
                                        <p:tgtEl>
                                          <p:spTgt spid="197635">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97635">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97635">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97635">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9763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97635">
                                            <p:txEl>
                                              <p:pRg st="4" end="4"/>
                                            </p:txEl>
                                          </p:spTgt>
                                        </p:tgtEl>
                                        <p:attrNameLst>
                                          <p:attrName>style.visibility</p:attrName>
                                        </p:attrNameLst>
                                      </p:cBhvr>
                                      <p:to>
                                        <p:strVal val="visible"/>
                                      </p:to>
                                    </p:set>
                                    <p:anim calcmode="lin" valueType="num">
                                      <p:cBhvr>
                                        <p:cTn id="21" dur="500" fill="hold"/>
                                        <p:tgtEl>
                                          <p:spTgt spid="197635">
                                            <p:txEl>
                                              <p:pRg st="4" end="4"/>
                                            </p:txEl>
                                          </p:spTgt>
                                        </p:tgtEl>
                                        <p:attrNameLst>
                                          <p:attrName>ppt_w</p:attrName>
                                        </p:attrNameLst>
                                      </p:cBhvr>
                                      <p:tavLst>
                                        <p:tav tm="0">
                                          <p:val>
                                            <p:strVal val="#ppt_w*0.05"/>
                                          </p:val>
                                        </p:tav>
                                        <p:tav tm="100000">
                                          <p:val>
                                            <p:strVal val="#ppt_w"/>
                                          </p:val>
                                        </p:tav>
                                      </p:tavLst>
                                    </p:anim>
                                    <p:anim calcmode="lin" valueType="num">
                                      <p:cBhvr>
                                        <p:cTn id="22" dur="500" fill="hold"/>
                                        <p:tgtEl>
                                          <p:spTgt spid="197635">
                                            <p:txEl>
                                              <p:pRg st="4" end="4"/>
                                            </p:txEl>
                                          </p:spTgt>
                                        </p:tgtEl>
                                        <p:attrNameLst>
                                          <p:attrName>ppt_h</p:attrName>
                                        </p:attrNameLst>
                                      </p:cBhvr>
                                      <p:tavLst>
                                        <p:tav tm="0">
                                          <p:val>
                                            <p:strVal val="#ppt_h"/>
                                          </p:val>
                                        </p:tav>
                                        <p:tav tm="100000">
                                          <p:val>
                                            <p:strVal val="#ppt_h"/>
                                          </p:val>
                                        </p:tav>
                                      </p:tavLst>
                                    </p:anim>
                                    <p:anim calcmode="lin" valueType="num">
                                      <p:cBhvr>
                                        <p:cTn id="23" dur="500" fill="hold"/>
                                        <p:tgtEl>
                                          <p:spTgt spid="197635">
                                            <p:txEl>
                                              <p:pRg st="4" end="4"/>
                                            </p:txEl>
                                          </p:spTgt>
                                        </p:tgtEl>
                                        <p:attrNameLst>
                                          <p:attrName>ppt_x</p:attrName>
                                        </p:attrNameLst>
                                      </p:cBhvr>
                                      <p:tavLst>
                                        <p:tav tm="0">
                                          <p:val>
                                            <p:strVal val="#ppt_x-.2"/>
                                          </p:val>
                                        </p:tav>
                                        <p:tav tm="100000">
                                          <p:val>
                                            <p:strVal val="#ppt_x"/>
                                          </p:val>
                                        </p:tav>
                                      </p:tavLst>
                                    </p:anim>
                                    <p:anim calcmode="lin" valueType="num">
                                      <p:cBhvr>
                                        <p:cTn id="24" dur="500" fill="hold"/>
                                        <p:tgtEl>
                                          <p:spTgt spid="197635">
                                            <p:txEl>
                                              <p:pRg st="4" end="4"/>
                                            </p:txEl>
                                          </p:spTgt>
                                        </p:tgtEl>
                                        <p:attrNameLst>
                                          <p:attrName>ppt_y</p:attrName>
                                        </p:attrNameLst>
                                      </p:cBhvr>
                                      <p:tavLst>
                                        <p:tav tm="0">
                                          <p:val>
                                            <p:strVal val="#ppt_y"/>
                                          </p:val>
                                        </p:tav>
                                        <p:tav tm="100000">
                                          <p:val>
                                            <p:strVal val="#ppt_y"/>
                                          </p:val>
                                        </p:tav>
                                      </p:tavLst>
                                    </p:anim>
                                    <p:animEffect transition="in" filter="fade">
                                      <p:cBhvr>
                                        <p:cTn id="25" dur="500"/>
                                        <p:tgtEl>
                                          <p:spTgt spid="197635">
                                            <p:txEl>
                                              <p:pRg st="4" end="4"/>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97637"/>
                                        </p:tgtEl>
                                        <p:attrNameLst>
                                          <p:attrName>style.visibility</p:attrName>
                                        </p:attrNameLst>
                                      </p:cBhvr>
                                      <p:to>
                                        <p:strVal val="visible"/>
                                      </p:to>
                                    </p:set>
                                    <p:anim calcmode="lin" valueType="num">
                                      <p:cBhvr>
                                        <p:cTn id="28" dur="500" fill="hold"/>
                                        <p:tgtEl>
                                          <p:spTgt spid="197637"/>
                                        </p:tgtEl>
                                        <p:attrNameLst>
                                          <p:attrName>ppt_w</p:attrName>
                                        </p:attrNameLst>
                                      </p:cBhvr>
                                      <p:tavLst>
                                        <p:tav tm="0">
                                          <p:val>
                                            <p:strVal val="#ppt_w*0.05"/>
                                          </p:val>
                                        </p:tav>
                                        <p:tav tm="100000">
                                          <p:val>
                                            <p:strVal val="#ppt_w"/>
                                          </p:val>
                                        </p:tav>
                                      </p:tavLst>
                                    </p:anim>
                                    <p:anim calcmode="lin" valueType="num">
                                      <p:cBhvr>
                                        <p:cTn id="29" dur="500" fill="hold"/>
                                        <p:tgtEl>
                                          <p:spTgt spid="197637"/>
                                        </p:tgtEl>
                                        <p:attrNameLst>
                                          <p:attrName>ppt_h</p:attrName>
                                        </p:attrNameLst>
                                      </p:cBhvr>
                                      <p:tavLst>
                                        <p:tav tm="0">
                                          <p:val>
                                            <p:strVal val="#ppt_h"/>
                                          </p:val>
                                        </p:tav>
                                        <p:tav tm="100000">
                                          <p:val>
                                            <p:strVal val="#ppt_h"/>
                                          </p:val>
                                        </p:tav>
                                      </p:tavLst>
                                    </p:anim>
                                    <p:anim calcmode="lin" valueType="num">
                                      <p:cBhvr>
                                        <p:cTn id="30" dur="500" fill="hold"/>
                                        <p:tgtEl>
                                          <p:spTgt spid="197637"/>
                                        </p:tgtEl>
                                        <p:attrNameLst>
                                          <p:attrName>ppt_x</p:attrName>
                                        </p:attrNameLst>
                                      </p:cBhvr>
                                      <p:tavLst>
                                        <p:tav tm="0">
                                          <p:val>
                                            <p:strVal val="#ppt_x-.2"/>
                                          </p:val>
                                        </p:tav>
                                        <p:tav tm="100000">
                                          <p:val>
                                            <p:strVal val="#ppt_x"/>
                                          </p:val>
                                        </p:tav>
                                      </p:tavLst>
                                    </p:anim>
                                    <p:anim calcmode="lin" valueType="num">
                                      <p:cBhvr>
                                        <p:cTn id="31" dur="500" fill="hold"/>
                                        <p:tgtEl>
                                          <p:spTgt spid="197637"/>
                                        </p:tgtEl>
                                        <p:attrNameLst>
                                          <p:attrName>ppt_y</p:attrName>
                                        </p:attrNameLst>
                                      </p:cBhvr>
                                      <p:tavLst>
                                        <p:tav tm="0">
                                          <p:val>
                                            <p:strVal val="#ppt_y"/>
                                          </p:val>
                                        </p:tav>
                                        <p:tav tm="100000">
                                          <p:val>
                                            <p:strVal val="#ppt_y"/>
                                          </p:val>
                                        </p:tav>
                                      </p:tavLst>
                                    </p:anim>
                                    <p:animEffect transition="in" filter="fade">
                                      <p:cBhvr>
                                        <p:cTn id="32" dur="500"/>
                                        <p:tgtEl>
                                          <p:spTgt spid="197637"/>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97640"/>
                                        </p:tgtEl>
                                        <p:attrNameLst>
                                          <p:attrName>style.visibility</p:attrName>
                                        </p:attrNameLst>
                                      </p:cBhvr>
                                      <p:to>
                                        <p:strVal val="visible"/>
                                      </p:to>
                                    </p:set>
                                    <p:anim calcmode="lin" valueType="num">
                                      <p:cBhvr>
                                        <p:cTn id="35" dur="500" fill="hold"/>
                                        <p:tgtEl>
                                          <p:spTgt spid="197640"/>
                                        </p:tgtEl>
                                        <p:attrNameLst>
                                          <p:attrName>ppt_w</p:attrName>
                                        </p:attrNameLst>
                                      </p:cBhvr>
                                      <p:tavLst>
                                        <p:tav tm="0">
                                          <p:val>
                                            <p:strVal val="#ppt_w*0.05"/>
                                          </p:val>
                                        </p:tav>
                                        <p:tav tm="100000">
                                          <p:val>
                                            <p:strVal val="#ppt_w"/>
                                          </p:val>
                                        </p:tav>
                                      </p:tavLst>
                                    </p:anim>
                                    <p:anim calcmode="lin" valueType="num">
                                      <p:cBhvr>
                                        <p:cTn id="36" dur="500" fill="hold"/>
                                        <p:tgtEl>
                                          <p:spTgt spid="197640"/>
                                        </p:tgtEl>
                                        <p:attrNameLst>
                                          <p:attrName>ppt_h</p:attrName>
                                        </p:attrNameLst>
                                      </p:cBhvr>
                                      <p:tavLst>
                                        <p:tav tm="0">
                                          <p:val>
                                            <p:strVal val="#ppt_h"/>
                                          </p:val>
                                        </p:tav>
                                        <p:tav tm="100000">
                                          <p:val>
                                            <p:strVal val="#ppt_h"/>
                                          </p:val>
                                        </p:tav>
                                      </p:tavLst>
                                    </p:anim>
                                    <p:anim calcmode="lin" valueType="num">
                                      <p:cBhvr>
                                        <p:cTn id="37" dur="500" fill="hold"/>
                                        <p:tgtEl>
                                          <p:spTgt spid="197640"/>
                                        </p:tgtEl>
                                        <p:attrNameLst>
                                          <p:attrName>ppt_x</p:attrName>
                                        </p:attrNameLst>
                                      </p:cBhvr>
                                      <p:tavLst>
                                        <p:tav tm="0">
                                          <p:val>
                                            <p:strVal val="#ppt_x-.2"/>
                                          </p:val>
                                        </p:tav>
                                        <p:tav tm="100000">
                                          <p:val>
                                            <p:strVal val="#ppt_x"/>
                                          </p:val>
                                        </p:tav>
                                      </p:tavLst>
                                    </p:anim>
                                    <p:anim calcmode="lin" valueType="num">
                                      <p:cBhvr>
                                        <p:cTn id="38" dur="500" fill="hold"/>
                                        <p:tgtEl>
                                          <p:spTgt spid="197640"/>
                                        </p:tgtEl>
                                        <p:attrNameLst>
                                          <p:attrName>ppt_y</p:attrName>
                                        </p:attrNameLst>
                                      </p:cBhvr>
                                      <p:tavLst>
                                        <p:tav tm="0">
                                          <p:val>
                                            <p:strVal val="#ppt_y"/>
                                          </p:val>
                                        </p:tav>
                                        <p:tav tm="100000">
                                          <p:val>
                                            <p:strVal val="#ppt_y"/>
                                          </p:val>
                                        </p:tav>
                                      </p:tavLst>
                                    </p:anim>
                                    <p:animEffect transition="in" filter="fade">
                                      <p:cBhvr>
                                        <p:cTn id="39" dur="500"/>
                                        <p:tgtEl>
                                          <p:spTgt spid="197640"/>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197643"/>
                                        </p:tgtEl>
                                        <p:attrNameLst>
                                          <p:attrName>style.visibility</p:attrName>
                                        </p:attrNameLst>
                                      </p:cBhvr>
                                      <p:to>
                                        <p:strVal val="visible"/>
                                      </p:to>
                                    </p:set>
                                    <p:anim calcmode="lin" valueType="num">
                                      <p:cBhvr>
                                        <p:cTn id="42" dur="500" fill="hold"/>
                                        <p:tgtEl>
                                          <p:spTgt spid="197643"/>
                                        </p:tgtEl>
                                        <p:attrNameLst>
                                          <p:attrName>ppt_w</p:attrName>
                                        </p:attrNameLst>
                                      </p:cBhvr>
                                      <p:tavLst>
                                        <p:tav tm="0">
                                          <p:val>
                                            <p:strVal val="#ppt_w*0.05"/>
                                          </p:val>
                                        </p:tav>
                                        <p:tav tm="100000">
                                          <p:val>
                                            <p:strVal val="#ppt_w"/>
                                          </p:val>
                                        </p:tav>
                                      </p:tavLst>
                                    </p:anim>
                                    <p:anim calcmode="lin" valueType="num">
                                      <p:cBhvr>
                                        <p:cTn id="43" dur="500" fill="hold"/>
                                        <p:tgtEl>
                                          <p:spTgt spid="197643"/>
                                        </p:tgtEl>
                                        <p:attrNameLst>
                                          <p:attrName>ppt_h</p:attrName>
                                        </p:attrNameLst>
                                      </p:cBhvr>
                                      <p:tavLst>
                                        <p:tav tm="0">
                                          <p:val>
                                            <p:strVal val="#ppt_h"/>
                                          </p:val>
                                        </p:tav>
                                        <p:tav tm="100000">
                                          <p:val>
                                            <p:strVal val="#ppt_h"/>
                                          </p:val>
                                        </p:tav>
                                      </p:tavLst>
                                    </p:anim>
                                    <p:anim calcmode="lin" valueType="num">
                                      <p:cBhvr>
                                        <p:cTn id="44" dur="500" fill="hold"/>
                                        <p:tgtEl>
                                          <p:spTgt spid="197643"/>
                                        </p:tgtEl>
                                        <p:attrNameLst>
                                          <p:attrName>ppt_x</p:attrName>
                                        </p:attrNameLst>
                                      </p:cBhvr>
                                      <p:tavLst>
                                        <p:tav tm="0">
                                          <p:val>
                                            <p:strVal val="#ppt_x-.2"/>
                                          </p:val>
                                        </p:tav>
                                        <p:tav tm="100000">
                                          <p:val>
                                            <p:strVal val="#ppt_x"/>
                                          </p:val>
                                        </p:tav>
                                      </p:tavLst>
                                    </p:anim>
                                    <p:anim calcmode="lin" valueType="num">
                                      <p:cBhvr>
                                        <p:cTn id="45" dur="500" fill="hold"/>
                                        <p:tgtEl>
                                          <p:spTgt spid="197643"/>
                                        </p:tgtEl>
                                        <p:attrNameLst>
                                          <p:attrName>ppt_y</p:attrName>
                                        </p:attrNameLst>
                                      </p:cBhvr>
                                      <p:tavLst>
                                        <p:tav tm="0">
                                          <p:val>
                                            <p:strVal val="#ppt_y"/>
                                          </p:val>
                                        </p:tav>
                                        <p:tav tm="100000">
                                          <p:val>
                                            <p:strVal val="#ppt_y"/>
                                          </p:val>
                                        </p:tav>
                                      </p:tavLst>
                                    </p:anim>
                                    <p:animEffect transition="in" filter="fade">
                                      <p:cBhvr>
                                        <p:cTn id="46" dur="500"/>
                                        <p:tgtEl>
                                          <p:spTgt spid="197643"/>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197646"/>
                                        </p:tgtEl>
                                        <p:attrNameLst>
                                          <p:attrName>style.visibility</p:attrName>
                                        </p:attrNameLst>
                                      </p:cBhvr>
                                      <p:to>
                                        <p:strVal val="visible"/>
                                      </p:to>
                                    </p:set>
                                    <p:anim calcmode="lin" valueType="num">
                                      <p:cBhvr>
                                        <p:cTn id="49" dur="500" fill="hold"/>
                                        <p:tgtEl>
                                          <p:spTgt spid="197646"/>
                                        </p:tgtEl>
                                        <p:attrNameLst>
                                          <p:attrName>ppt_w</p:attrName>
                                        </p:attrNameLst>
                                      </p:cBhvr>
                                      <p:tavLst>
                                        <p:tav tm="0">
                                          <p:val>
                                            <p:strVal val="#ppt_w*0.05"/>
                                          </p:val>
                                        </p:tav>
                                        <p:tav tm="100000">
                                          <p:val>
                                            <p:strVal val="#ppt_w"/>
                                          </p:val>
                                        </p:tav>
                                      </p:tavLst>
                                    </p:anim>
                                    <p:anim calcmode="lin" valueType="num">
                                      <p:cBhvr>
                                        <p:cTn id="50" dur="500" fill="hold"/>
                                        <p:tgtEl>
                                          <p:spTgt spid="197646"/>
                                        </p:tgtEl>
                                        <p:attrNameLst>
                                          <p:attrName>ppt_h</p:attrName>
                                        </p:attrNameLst>
                                      </p:cBhvr>
                                      <p:tavLst>
                                        <p:tav tm="0">
                                          <p:val>
                                            <p:strVal val="#ppt_h"/>
                                          </p:val>
                                        </p:tav>
                                        <p:tav tm="100000">
                                          <p:val>
                                            <p:strVal val="#ppt_h"/>
                                          </p:val>
                                        </p:tav>
                                      </p:tavLst>
                                    </p:anim>
                                    <p:anim calcmode="lin" valueType="num">
                                      <p:cBhvr>
                                        <p:cTn id="51" dur="500" fill="hold"/>
                                        <p:tgtEl>
                                          <p:spTgt spid="197646"/>
                                        </p:tgtEl>
                                        <p:attrNameLst>
                                          <p:attrName>ppt_x</p:attrName>
                                        </p:attrNameLst>
                                      </p:cBhvr>
                                      <p:tavLst>
                                        <p:tav tm="0">
                                          <p:val>
                                            <p:strVal val="#ppt_x-.2"/>
                                          </p:val>
                                        </p:tav>
                                        <p:tav tm="100000">
                                          <p:val>
                                            <p:strVal val="#ppt_x"/>
                                          </p:val>
                                        </p:tav>
                                      </p:tavLst>
                                    </p:anim>
                                    <p:anim calcmode="lin" valueType="num">
                                      <p:cBhvr>
                                        <p:cTn id="52" dur="500" fill="hold"/>
                                        <p:tgtEl>
                                          <p:spTgt spid="197646"/>
                                        </p:tgtEl>
                                        <p:attrNameLst>
                                          <p:attrName>ppt_y</p:attrName>
                                        </p:attrNameLst>
                                      </p:cBhvr>
                                      <p:tavLst>
                                        <p:tav tm="0">
                                          <p:val>
                                            <p:strVal val="#ppt_y"/>
                                          </p:val>
                                        </p:tav>
                                        <p:tav tm="100000">
                                          <p:val>
                                            <p:strVal val="#ppt_y"/>
                                          </p:val>
                                        </p:tav>
                                      </p:tavLst>
                                    </p:anim>
                                    <p:animEffect transition="in" filter="fade">
                                      <p:cBhvr>
                                        <p:cTn id="53" dur="500"/>
                                        <p:tgtEl>
                                          <p:spTgt spid="197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idx="1"/>
          </p:nvPr>
        </p:nvSpPr>
        <p:spPr>
          <a:xfrm>
            <a:off x="457200" y="620713"/>
            <a:ext cx="8229600" cy="5246687"/>
          </a:xfrm>
        </p:spPr>
        <p:txBody>
          <a:bodyPr/>
          <a:lstStyle/>
          <a:p>
            <a:pPr>
              <a:buFont typeface="Wingdings" panose="05000000000000000000" pitchFamily="2" charset="2"/>
              <a:buNone/>
            </a:pPr>
            <a:r>
              <a:rPr lang="ar-SA" altLang="en-US" sz="2400">
                <a:cs typeface="B Nazanin" panose="00000400000000000000" pitchFamily="2" charset="-78"/>
              </a:rPr>
              <a:t>احتمال شرطي پيشامد </a:t>
            </a:r>
            <a:r>
              <a:rPr lang="en-US" altLang="en-US" sz="2400">
                <a:cs typeface="B Nazanin" panose="00000400000000000000" pitchFamily="2" charset="-78"/>
              </a:rPr>
              <a:t>A</a:t>
            </a:r>
            <a:r>
              <a:rPr lang="en-US" altLang="en-US" sz="2400" baseline="-25000">
                <a:cs typeface="B Nazanin" panose="00000400000000000000" pitchFamily="2" charset="-78"/>
              </a:rPr>
              <a:t>1</a:t>
            </a:r>
            <a:r>
              <a:rPr lang="fa-IR" altLang="en-US" sz="2400">
                <a:cs typeface="B Nazanin" panose="00000400000000000000" pitchFamily="2" charset="-78"/>
              </a:rPr>
              <a:t> </a:t>
            </a:r>
            <a:r>
              <a:rPr lang="ar-SA" altLang="en-US" sz="2400">
                <a:cs typeface="B Nazanin" panose="00000400000000000000" pitchFamily="2" charset="-78"/>
              </a:rPr>
              <a:t>به شرط </a:t>
            </a:r>
            <a:r>
              <a:rPr lang="en-US" altLang="en-US" sz="2400">
                <a:cs typeface="B Nazanin" panose="00000400000000000000" pitchFamily="2" charset="-78"/>
              </a:rPr>
              <a:t>A</a:t>
            </a:r>
            <a:r>
              <a:rPr lang="en-US" altLang="en-US" sz="2400" baseline="-25000">
                <a:cs typeface="B Nazanin" panose="00000400000000000000" pitchFamily="2" charset="-78"/>
              </a:rPr>
              <a:t>2</a:t>
            </a:r>
            <a:r>
              <a:rPr lang="fa-IR" altLang="en-US" sz="2400">
                <a:cs typeface="B Nazanin" panose="00000400000000000000" pitchFamily="2" charset="-78"/>
              </a:rPr>
              <a:t> </a:t>
            </a:r>
            <a:r>
              <a:rPr lang="ar-SA" altLang="en-US" sz="2400">
                <a:cs typeface="B Nazanin" panose="00000400000000000000" pitchFamily="2" charset="-78"/>
              </a:rPr>
              <a:t>برابر است با:</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اگر تعریف کنیم:</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آنگاه تابع احتمال شرطي </a:t>
            </a:r>
            <a:r>
              <a:rPr lang="en-US" altLang="en-US" sz="2400">
                <a:cs typeface="B Nazanin" panose="00000400000000000000" pitchFamily="2" charset="-78"/>
              </a:rPr>
              <a:t>x</a:t>
            </a:r>
            <a:r>
              <a:rPr lang="en-US" altLang="en-US" sz="2400" baseline="-25000">
                <a:cs typeface="B Nazanin" panose="00000400000000000000" pitchFamily="2" charset="-78"/>
              </a:rPr>
              <a:t>1</a:t>
            </a:r>
            <a:r>
              <a:rPr lang="fa-IR" altLang="en-US" sz="2400">
                <a:cs typeface="B Nazanin" panose="00000400000000000000" pitchFamily="2" charset="-78"/>
              </a:rPr>
              <a:t> </a:t>
            </a:r>
            <a:r>
              <a:rPr lang="ar-SA" altLang="en-US" sz="2400">
                <a:cs typeface="B Nazanin" panose="00000400000000000000" pitchFamily="2" charset="-78"/>
              </a:rPr>
              <a:t>به شرط </a:t>
            </a:r>
            <a:r>
              <a:rPr lang="en-US" altLang="en-US" sz="2400">
                <a:cs typeface="B Nazanin" panose="00000400000000000000" pitchFamily="2" charset="-78"/>
              </a:rPr>
              <a:t> y</a:t>
            </a:r>
            <a:r>
              <a:rPr lang="en-US" altLang="en-US" sz="2400" baseline="-25000">
                <a:cs typeface="B Nazanin" panose="00000400000000000000" pitchFamily="2" charset="-78"/>
              </a:rPr>
              <a:t>1</a:t>
            </a:r>
            <a:r>
              <a:rPr lang="ar-SA" altLang="en-US" sz="2400">
                <a:cs typeface="B Nazanin" panose="00000400000000000000" pitchFamily="2" charset="-78"/>
              </a:rPr>
              <a:t>برابر است با: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براي سادگي تابع احتمال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به شرط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را به صورت زير تعريف مي كنيم.</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p:txBody>
      </p:sp>
      <p:sp>
        <p:nvSpPr>
          <p:cNvPr id="19865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8660" name="Object 4"/>
          <p:cNvGraphicFramePr>
            <a:graphicFrameLocks noChangeAspect="1"/>
          </p:cNvGraphicFramePr>
          <p:nvPr/>
        </p:nvGraphicFramePr>
        <p:xfrm>
          <a:off x="611188" y="1125538"/>
          <a:ext cx="4392612" cy="863600"/>
        </p:xfrm>
        <a:graphic>
          <a:graphicData uri="http://schemas.openxmlformats.org/presentationml/2006/ole">
            <mc:AlternateContent xmlns:mc="http://schemas.openxmlformats.org/markup-compatibility/2006">
              <mc:Choice xmlns:v="urn:schemas-microsoft-com:vml" Requires="v">
                <p:oleObj spid="_x0000_s198679" name="Equation" r:id="rId3" imgW="2184400" imgH="431800" progId="Equation.3">
                  <p:embed/>
                </p:oleObj>
              </mc:Choice>
              <mc:Fallback>
                <p:oleObj name="Equation" r:id="rId3" imgW="21844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4392612"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1" name="Rectangle 5"/>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866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8663" name="Object 7"/>
          <p:cNvGraphicFramePr>
            <a:graphicFrameLocks noChangeAspect="1"/>
          </p:cNvGraphicFramePr>
          <p:nvPr/>
        </p:nvGraphicFramePr>
        <p:xfrm>
          <a:off x="684213" y="2420938"/>
          <a:ext cx="2879725" cy="952500"/>
        </p:xfrm>
        <a:graphic>
          <a:graphicData uri="http://schemas.openxmlformats.org/presentationml/2006/ole">
            <mc:AlternateContent xmlns:mc="http://schemas.openxmlformats.org/markup-compatibility/2006">
              <mc:Choice xmlns:v="urn:schemas-microsoft-com:vml" Requires="v">
                <p:oleObj spid="_x0000_s198680" name="Equation" r:id="rId5" imgW="1295400" imgH="431800" progId="Equation.3">
                  <p:embed/>
                </p:oleObj>
              </mc:Choice>
              <mc:Fallback>
                <p:oleObj name="Equation" r:id="rId5" imgW="1295400" imgH="431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420938"/>
                        <a:ext cx="287972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4" name="Rectangle 8"/>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866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8666" name="Object 10"/>
          <p:cNvGraphicFramePr>
            <a:graphicFrameLocks noChangeAspect="1"/>
          </p:cNvGraphicFramePr>
          <p:nvPr/>
        </p:nvGraphicFramePr>
        <p:xfrm>
          <a:off x="684213" y="3789363"/>
          <a:ext cx="5759450" cy="809625"/>
        </p:xfrm>
        <a:graphic>
          <a:graphicData uri="http://schemas.openxmlformats.org/presentationml/2006/ole">
            <mc:AlternateContent xmlns:mc="http://schemas.openxmlformats.org/markup-compatibility/2006">
              <mc:Choice xmlns:v="urn:schemas-microsoft-com:vml" Requires="v">
                <p:oleObj spid="_x0000_s198681" name="Equation" r:id="rId7" imgW="3048000" imgH="431800" progId="Equation.3">
                  <p:embed/>
                </p:oleObj>
              </mc:Choice>
              <mc:Fallback>
                <p:oleObj name="Equation" r:id="rId7" imgW="3048000" imgH="431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3789363"/>
                        <a:ext cx="575945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7" name="Rectangle 11"/>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8668"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8669" name="Object 13"/>
          <p:cNvGraphicFramePr>
            <a:graphicFrameLocks noChangeAspect="1"/>
          </p:cNvGraphicFramePr>
          <p:nvPr/>
        </p:nvGraphicFramePr>
        <p:xfrm>
          <a:off x="827088" y="5229225"/>
          <a:ext cx="5761037" cy="720725"/>
        </p:xfrm>
        <a:graphic>
          <a:graphicData uri="http://schemas.openxmlformats.org/presentationml/2006/ole">
            <mc:AlternateContent xmlns:mc="http://schemas.openxmlformats.org/markup-compatibility/2006">
              <mc:Choice xmlns:v="urn:schemas-microsoft-com:vml" Requires="v">
                <p:oleObj spid="_x0000_s198682" name="Equation" r:id="rId9" imgW="2844800" imgH="419100" progId="Equation.3">
                  <p:embed/>
                </p:oleObj>
              </mc:Choice>
              <mc:Fallback>
                <p:oleObj name="Equation" r:id="rId9" imgW="2844800" imgH="4191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229225"/>
                        <a:ext cx="5761037"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70" name="Rectangle 14"/>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Effect transition="in" filter="diamond(in)">
                                      <p:cBhvr>
                                        <p:cTn id="7" dur="2000"/>
                                        <p:tgtEl>
                                          <p:spTgt spid="1986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8658">
                                            <p:txEl>
                                              <p:pRg st="3" end="3"/>
                                            </p:txEl>
                                          </p:spTgt>
                                        </p:tgtEl>
                                        <p:attrNameLst>
                                          <p:attrName>style.visibility</p:attrName>
                                        </p:attrNameLst>
                                      </p:cBhvr>
                                      <p:to>
                                        <p:strVal val="visible"/>
                                      </p:to>
                                    </p:set>
                                    <p:animEffect transition="in" filter="diamond(in)">
                                      <p:cBhvr>
                                        <p:cTn id="12" dur="2000"/>
                                        <p:tgtEl>
                                          <p:spTgt spid="19865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8658">
                                            <p:txEl>
                                              <p:pRg st="6" end="6"/>
                                            </p:txEl>
                                          </p:spTgt>
                                        </p:tgtEl>
                                        <p:attrNameLst>
                                          <p:attrName>style.visibility</p:attrName>
                                        </p:attrNameLst>
                                      </p:cBhvr>
                                      <p:to>
                                        <p:strVal val="visible"/>
                                      </p:to>
                                    </p:set>
                                    <p:animEffect transition="in" filter="diamond(in)">
                                      <p:cBhvr>
                                        <p:cTn id="17" dur="2000"/>
                                        <p:tgtEl>
                                          <p:spTgt spid="198658">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8658">
                                            <p:txEl>
                                              <p:pRg st="9" end="9"/>
                                            </p:txEl>
                                          </p:spTgt>
                                        </p:tgtEl>
                                        <p:attrNameLst>
                                          <p:attrName>style.visibility</p:attrName>
                                        </p:attrNameLst>
                                      </p:cBhvr>
                                      <p:to>
                                        <p:strVal val="visible"/>
                                      </p:to>
                                    </p:set>
                                    <p:animEffect transition="in" filter="diamond(in)">
                                      <p:cBhvr>
                                        <p:cTn id="22" dur="2000"/>
                                        <p:tgtEl>
                                          <p:spTgt spid="198658">
                                            <p:txEl>
                                              <p:pRg st="9" end="9"/>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198660"/>
                                        </p:tgtEl>
                                        <p:attrNameLst>
                                          <p:attrName>style.visibility</p:attrName>
                                        </p:attrNameLst>
                                      </p:cBhvr>
                                      <p:to>
                                        <p:strVal val="visible"/>
                                      </p:to>
                                    </p:set>
                                    <p:animEffect transition="in" filter="diamond(in)">
                                      <p:cBhvr>
                                        <p:cTn id="25" dur="2000"/>
                                        <p:tgtEl>
                                          <p:spTgt spid="198660"/>
                                        </p:tgtEl>
                                      </p:cBhvr>
                                    </p:animEffect>
                                  </p:childTnLst>
                                </p:cTn>
                              </p:par>
                              <p:par>
                                <p:cTn id="26" presetID="8" presetClass="entr" presetSubtype="16" fill="hold" nodeType="withEffect">
                                  <p:stCondLst>
                                    <p:cond delay="0"/>
                                  </p:stCondLst>
                                  <p:childTnLst>
                                    <p:set>
                                      <p:cBhvr>
                                        <p:cTn id="27" dur="1" fill="hold">
                                          <p:stCondLst>
                                            <p:cond delay="0"/>
                                          </p:stCondLst>
                                        </p:cTn>
                                        <p:tgtEl>
                                          <p:spTgt spid="198663"/>
                                        </p:tgtEl>
                                        <p:attrNameLst>
                                          <p:attrName>style.visibility</p:attrName>
                                        </p:attrNameLst>
                                      </p:cBhvr>
                                      <p:to>
                                        <p:strVal val="visible"/>
                                      </p:to>
                                    </p:set>
                                    <p:animEffect transition="in" filter="diamond(in)">
                                      <p:cBhvr>
                                        <p:cTn id="28" dur="2000"/>
                                        <p:tgtEl>
                                          <p:spTgt spid="198663"/>
                                        </p:tgtEl>
                                      </p:cBhvr>
                                    </p:animEffect>
                                  </p:childTnLst>
                                </p:cTn>
                              </p:par>
                              <p:par>
                                <p:cTn id="29" presetID="8" presetClass="entr" presetSubtype="16" fill="hold" nodeType="withEffect">
                                  <p:stCondLst>
                                    <p:cond delay="0"/>
                                  </p:stCondLst>
                                  <p:childTnLst>
                                    <p:set>
                                      <p:cBhvr>
                                        <p:cTn id="30" dur="1" fill="hold">
                                          <p:stCondLst>
                                            <p:cond delay="0"/>
                                          </p:stCondLst>
                                        </p:cTn>
                                        <p:tgtEl>
                                          <p:spTgt spid="198666"/>
                                        </p:tgtEl>
                                        <p:attrNameLst>
                                          <p:attrName>style.visibility</p:attrName>
                                        </p:attrNameLst>
                                      </p:cBhvr>
                                      <p:to>
                                        <p:strVal val="visible"/>
                                      </p:to>
                                    </p:set>
                                    <p:animEffect transition="in" filter="diamond(in)">
                                      <p:cBhvr>
                                        <p:cTn id="31" dur="2000"/>
                                        <p:tgtEl>
                                          <p:spTgt spid="198666"/>
                                        </p:tgtEl>
                                      </p:cBhvr>
                                    </p:animEffect>
                                  </p:childTnLst>
                                </p:cTn>
                              </p:par>
                              <p:par>
                                <p:cTn id="32" presetID="8" presetClass="entr" presetSubtype="16" fill="hold" nodeType="withEffect">
                                  <p:stCondLst>
                                    <p:cond delay="0"/>
                                  </p:stCondLst>
                                  <p:childTnLst>
                                    <p:set>
                                      <p:cBhvr>
                                        <p:cTn id="33" dur="1" fill="hold">
                                          <p:stCondLst>
                                            <p:cond delay="0"/>
                                          </p:stCondLst>
                                        </p:cTn>
                                        <p:tgtEl>
                                          <p:spTgt spid="198669"/>
                                        </p:tgtEl>
                                        <p:attrNameLst>
                                          <p:attrName>style.visibility</p:attrName>
                                        </p:attrNameLst>
                                      </p:cBhvr>
                                      <p:to>
                                        <p:strVal val="visible"/>
                                      </p:to>
                                    </p:set>
                                    <p:animEffect transition="in" filter="diamond(in)">
                                      <p:cBhvr>
                                        <p:cTn id="34" dur="2000"/>
                                        <p:tgtEl>
                                          <p:spTgt spid="19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idx="1"/>
          </p:nvPr>
        </p:nvSpPr>
        <p:spPr>
          <a:xfrm>
            <a:off x="395288" y="692150"/>
            <a:ext cx="8229600" cy="5473700"/>
          </a:xfrm>
        </p:spPr>
        <p:txBody>
          <a:bodyPr>
            <a:normAutofit fontScale="92500" lnSpcReduction="20000"/>
          </a:bodyPr>
          <a:lstStyle/>
          <a:p>
            <a:pPr>
              <a:buFont typeface="Wingdings" panose="05000000000000000000" pitchFamily="2" charset="2"/>
              <a:buNone/>
            </a:pPr>
            <a:r>
              <a:rPr lang="ar-SA" altLang="en-US" sz="2400">
                <a:cs typeface="B Nazanin" panose="00000400000000000000" pitchFamily="2" charset="-78"/>
              </a:rPr>
              <a:t>و تابع احتمال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به شرط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را به صورت</a:t>
            </a:r>
            <a:r>
              <a:rPr lang="fa-IR" altLang="en-US" sz="2400">
                <a:cs typeface="B Nazanin" panose="00000400000000000000" pitchFamily="2" charset="-78"/>
              </a:rPr>
              <a:t> </a:t>
            </a:r>
            <a:r>
              <a:rPr lang="en-US" altLang="en-US" sz="2400"/>
              <a:t>ƒ(y|x)</a:t>
            </a:r>
            <a:r>
              <a:rPr lang="ar-SA" altLang="en-US" sz="2400">
                <a:cs typeface="B Nazanin" panose="00000400000000000000" pitchFamily="2" charset="-78"/>
              </a:rPr>
              <a:t>تعريف مي كنيم.</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در حالتي كه متغيرهاي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پيوسته باشند از همين نماد استفاده مي‌كنيم.</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يادآوري مي</a:t>
            </a:r>
            <a:r>
              <a:rPr lang="en-US" altLang="en-US" sz="2400">
                <a:cs typeface="B Nazanin" panose="00000400000000000000" pitchFamily="2" charset="-78"/>
              </a:rPr>
              <a:t> </a:t>
            </a:r>
            <a:r>
              <a:rPr lang="ar-SA" altLang="en-US" sz="2400">
                <a:cs typeface="B Nazanin" panose="00000400000000000000" pitchFamily="2" charset="-78"/>
              </a:rPr>
              <a:t>شود كه تابع چگالي احتمال شرطي نيز به نوبه خود يك تابع چگالي احتمال است و در تمام شرايط چگالي بودن صدق مي</a:t>
            </a:r>
            <a:r>
              <a:rPr lang="en-US" altLang="en-US" sz="2400">
                <a:cs typeface="B Nazanin" panose="00000400000000000000" pitchFamily="2" charset="-78"/>
              </a:rPr>
              <a:t> </a:t>
            </a:r>
            <a:r>
              <a:rPr lang="ar-SA" altLang="en-US" sz="2400">
                <a:cs typeface="B Nazanin" panose="00000400000000000000" pitchFamily="2" charset="-78"/>
              </a:rPr>
              <a:t>كند.</a:t>
            </a: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199683" name="Rectangle 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9684" name="Object 4"/>
          <p:cNvGraphicFramePr>
            <a:graphicFrameLocks noChangeAspect="1"/>
          </p:cNvGraphicFramePr>
          <p:nvPr/>
        </p:nvGraphicFramePr>
        <p:xfrm>
          <a:off x="539750" y="1341438"/>
          <a:ext cx="5832475" cy="903287"/>
        </p:xfrm>
        <a:graphic>
          <a:graphicData uri="http://schemas.openxmlformats.org/presentationml/2006/ole">
            <mc:AlternateContent xmlns:mc="http://schemas.openxmlformats.org/markup-compatibility/2006">
              <mc:Choice xmlns:v="urn:schemas-microsoft-com:vml" Requires="v">
                <p:oleObj spid="_x0000_s199698" name="Equation" r:id="rId3" imgW="2705100" imgH="419100" progId="Equation.3">
                  <p:embed/>
                </p:oleObj>
              </mc:Choice>
              <mc:Fallback>
                <p:oleObj name="Equation" r:id="rId3" imgW="27051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5832475" cy="90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5" name="Rectangle 5"/>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968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9687" name="Object 7"/>
          <p:cNvGraphicFramePr>
            <a:graphicFrameLocks noChangeAspect="1"/>
          </p:cNvGraphicFramePr>
          <p:nvPr/>
        </p:nvGraphicFramePr>
        <p:xfrm>
          <a:off x="684213" y="3141663"/>
          <a:ext cx="6192837" cy="1079500"/>
        </p:xfrm>
        <a:graphic>
          <a:graphicData uri="http://schemas.openxmlformats.org/presentationml/2006/ole">
            <mc:AlternateContent xmlns:mc="http://schemas.openxmlformats.org/markup-compatibility/2006">
              <mc:Choice xmlns:v="urn:schemas-microsoft-com:vml" Requires="v">
                <p:oleObj spid="_x0000_s199699" name="Equation" r:id="rId5" imgW="3873500" imgH="533400" progId="Equation.3">
                  <p:embed/>
                </p:oleObj>
              </mc:Choice>
              <mc:Fallback>
                <p:oleObj name="Equation" r:id="rId5" imgW="3873500" imgH="5334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141663"/>
                        <a:ext cx="6192837"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8" name="Rectangle 8"/>
          <p:cNvSpPr>
            <a:spLocks noChangeArrowheads="1"/>
          </p:cNvSpPr>
          <p:nvPr/>
        </p:nvSpPr>
        <p:spPr bwMode="auto">
          <a:xfrm>
            <a:off x="0" y="48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968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9690" name="Object 10"/>
          <p:cNvGraphicFramePr>
            <a:graphicFrameLocks noChangeAspect="1"/>
          </p:cNvGraphicFramePr>
          <p:nvPr/>
        </p:nvGraphicFramePr>
        <p:xfrm>
          <a:off x="755650" y="4292600"/>
          <a:ext cx="6264275" cy="1074738"/>
        </p:xfrm>
        <a:graphic>
          <a:graphicData uri="http://schemas.openxmlformats.org/presentationml/2006/ole">
            <mc:AlternateContent xmlns:mc="http://schemas.openxmlformats.org/markup-compatibility/2006">
              <mc:Choice xmlns:v="urn:schemas-microsoft-com:vml" Requires="v">
                <p:oleObj spid="_x0000_s199700" name="Equation" r:id="rId7" imgW="3873500" imgH="533400" progId="Equation.3">
                  <p:embed/>
                </p:oleObj>
              </mc:Choice>
              <mc:Fallback>
                <p:oleObj name="Equation" r:id="rId7" imgW="3873500" imgH="5334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292600"/>
                        <a:ext cx="6264275" cy="107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91" name="Rectangle 11"/>
          <p:cNvSpPr>
            <a:spLocks noChangeArrowheads="1"/>
          </p:cNvSpPr>
          <p:nvPr/>
        </p:nvSpPr>
        <p:spPr bwMode="auto">
          <a:xfrm>
            <a:off x="0" y="48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682">
                                            <p:txEl>
                                              <p:pRg st="0" end="0"/>
                                            </p:txEl>
                                          </p:spTgt>
                                        </p:tgtEl>
                                        <p:attrNameLst>
                                          <p:attrName>style.visibility</p:attrName>
                                        </p:attrNameLst>
                                      </p:cBhvr>
                                      <p:to>
                                        <p:strVal val="visible"/>
                                      </p:to>
                                    </p:set>
                                    <p:animEffect transition="in" filter="box(in)">
                                      <p:cBhvr>
                                        <p:cTn id="7" dur="500"/>
                                        <p:tgtEl>
                                          <p:spTgt spid="1996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9682">
                                            <p:txEl>
                                              <p:pRg st="4" end="4"/>
                                            </p:txEl>
                                          </p:spTgt>
                                        </p:tgtEl>
                                        <p:attrNameLst>
                                          <p:attrName>style.visibility</p:attrName>
                                        </p:attrNameLst>
                                      </p:cBhvr>
                                      <p:to>
                                        <p:strVal val="visible"/>
                                      </p:to>
                                    </p:set>
                                    <p:animEffect transition="in" filter="box(in)">
                                      <p:cBhvr>
                                        <p:cTn id="12" dur="500"/>
                                        <p:tgtEl>
                                          <p:spTgt spid="19968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9682">
                                            <p:txEl>
                                              <p:pRg st="11" end="11"/>
                                            </p:txEl>
                                          </p:spTgt>
                                        </p:tgtEl>
                                        <p:attrNameLst>
                                          <p:attrName>style.visibility</p:attrName>
                                        </p:attrNameLst>
                                      </p:cBhvr>
                                      <p:to>
                                        <p:strVal val="visible"/>
                                      </p:to>
                                    </p:set>
                                    <p:animEffect transition="in" filter="box(in)">
                                      <p:cBhvr>
                                        <p:cTn id="17" dur="500"/>
                                        <p:tgtEl>
                                          <p:spTgt spid="199682">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9682">
                                            <p:txEl>
                                              <p:pRg st="12" end="12"/>
                                            </p:txEl>
                                          </p:spTgt>
                                        </p:tgtEl>
                                        <p:attrNameLst>
                                          <p:attrName>style.visibility</p:attrName>
                                        </p:attrNameLst>
                                      </p:cBhvr>
                                      <p:to>
                                        <p:strVal val="visible"/>
                                      </p:to>
                                    </p:set>
                                    <p:animEffect transition="in" filter="box(in)">
                                      <p:cBhvr>
                                        <p:cTn id="22" dur="500"/>
                                        <p:tgtEl>
                                          <p:spTgt spid="199682">
                                            <p:txEl>
                                              <p:pRg st="12" end="1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99684"/>
                                        </p:tgtEl>
                                        <p:attrNameLst>
                                          <p:attrName>style.visibility</p:attrName>
                                        </p:attrNameLst>
                                      </p:cBhvr>
                                      <p:to>
                                        <p:strVal val="visible"/>
                                      </p:to>
                                    </p:set>
                                    <p:animEffect transition="in" filter="box(in)">
                                      <p:cBhvr>
                                        <p:cTn id="25" dur="500"/>
                                        <p:tgtEl>
                                          <p:spTgt spid="199684"/>
                                        </p:tgtEl>
                                      </p:cBhvr>
                                    </p:animEffect>
                                  </p:childTnLst>
                                </p:cTn>
                              </p:par>
                              <p:par>
                                <p:cTn id="26" presetID="4" presetClass="entr" presetSubtype="16" fill="hold" nodeType="withEffect">
                                  <p:stCondLst>
                                    <p:cond delay="0"/>
                                  </p:stCondLst>
                                  <p:childTnLst>
                                    <p:set>
                                      <p:cBhvr>
                                        <p:cTn id="27" dur="1" fill="hold">
                                          <p:stCondLst>
                                            <p:cond delay="0"/>
                                          </p:stCondLst>
                                        </p:cTn>
                                        <p:tgtEl>
                                          <p:spTgt spid="199687"/>
                                        </p:tgtEl>
                                        <p:attrNameLst>
                                          <p:attrName>style.visibility</p:attrName>
                                        </p:attrNameLst>
                                      </p:cBhvr>
                                      <p:to>
                                        <p:strVal val="visible"/>
                                      </p:to>
                                    </p:set>
                                    <p:animEffect transition="in" filter="box(in)">
                                      <p:cBhvr>
                                        <p:cTn id="28" dur="500"/>
                                        <p:tgtEl>
                                          <p:spTgt spid="199687"/>
                                        </p:tgtEl>
                                      </p:cBhvr>
                                    </p:animEffect>
                                  </p:childTnLst>
                                </p:cTn>
                              </p:par>
                              <p:par>
                                <p:cTn id="29" presetID="4" presetClass="entr" presetSubtype="16" fill="hold" nodeType="withEffect">
                                  <p:stCondLst>
                                    <p:cond delay="0"/>
                                  </p:stCondLst>
                                  <p:childTnLst>
                                    <p:set>
                                      <p:cBhvr>
                                        <p:cTn id="30" dur="1" fill="hold">
                                          <p:stCondLst>
                                            <p:cond delay="0"/>
                                          </p:stCondLst>
                                        </p:cTn>
                                        <p:tgtEl>
                                          <p:spTgt spid="199690"/>
                                        </p:tgtEl>
                                        <p:attrNameLst>
                                          <p:attrName>style.visibility</p:attrName>
                                        </p:attrNameLst>
                                      </p:cBhvr>
                                      <p:to>
                                        <p:strVal val="visible"/>
                                      </p:to>
                                    </p:set>
                                    <p:animEffect transition="in" filter="box(in)">
                                      <p:cBhvr>
                                        <p:cTn id="31" dur="500"/>
                                        <p:tgtEl>
                                          <p:spTgt spid="199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r"/>
            <a:r>
              <a:rPr lang="fa-IR" altLang="en-US" sz="3600">
                <a:solidFill>
                  <a:srgbClr val="CC0000"/>
                </a:solidFill>
                <a:cs typeface="B Titr" panose="00000700000000000000" pitchFamily="2" charset="-78"/>
              </a:rPr>
              <a:t>9 </a:t>
            </a:r>
            <a:r>
              <a:rPr lang="en-US" altLang="en-US" sz="3600">
                <a:solidFill>
                  <a:srgbClr val="CC0000"/>
                </a:solidFill>
                <a:cs typeface="B Titr" panose="00000700000000000000" pitchFamily="2" charset="-78"/>
              </a:rPr>
              <a:t>-</a:t>
            </a:r>
            <a:r>
              <a:rPr lang="fa-IR" altLang="en-US" sz="3600">
                <a:solidFill>
                  <a:srgbClr val="CC0000"/>
                </a:solidFill>
                <a:cs typeface="B Titr" panose="00000700000000000000" pitchFamily="2" charset="-78"/>
              </a:rPr>
              <a:t> </a:t>
            </a:r>
            <a:r>
              <a:rPr lang="ar-SA" altLang="en-US" sz="3600">
                <a:solidFill>
                  <a:srgbClr val="CC0000"/>
                </a:solidFill>
                <a:cs typeface="B Titr" panose="00000700000000000000" pitchFamily="2" charset="-78"/>
              </a:rPr>
              <a:t>استقلال دو متغير تصادفي </a:t>
            </a:r>
            <a:endParaRPr lang="en-US" altLang="en-US" sz="3600">
              <a:solidFill>
                <a:srgbClr val="CC0000"/>
              </a:solidFill>
              <a:cs typeface="B Titr" panose="00000700000000000000" pitchFamily="2" charset="-78"/>
            </a:endParaRPr>
          </a:p>
        </p:txBody>
      </p:sp>
      <p:sp>
        <p:nvSpPr>
          <p:cNvPr id="200707" name="Rectangle 3"/>
          <p:cNvSpPr>
            <a:spLocks noGrp="1" noChangeArrowheads="1"/>
          </p:cNvSpPr>
          <p:nvPr>
            <p:ph idx="1"/>
          </p:nvPr>
        </p:nvSpPr>
        <p:spPr>
          <a:xfrm>
            <a:off x="323850" y="1981200"/>
            <a:ext cx="8569325" cy="3886200"/>
          </a:xfrm>
        </p:spPr>
        <p:txBody>
          <a:bodyPr/>
          <a:lstStyle/>
          <a:p>
            <a:pPr>
              <a:buFont typeface="Wingdings" panose="05000000000000000000" pitchFamily="2" charset="2"/>
              <a:buNone/>
            </a:pPr>
            <a:r>
              <a:rPr lang="ar-SA" altLang="en-US" sz="2400">
                <a:cs typeface="B Nazanin" panose="00000400000000000000" pitchFamily="2" charset="-78"/>
              </a:rPr>
              <a:t>فرض كنيد دو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توام </a:t>
            </a:r>
            <a:r>
              <a:rPr lang="en-US" altLang="en-US" sz="2400">
                <a:cs typeface="B Nazanin" panose="00000400000000000000" pitchFamily="2" charset="-78"/>
              </a:rPr>
              <a:t>ƒ(x,y)</a:t>
            </a:r>
            <a:r>
              <a:rPr lang="ar-SA" altLang="en-US" sz="2400">
                <a:cs typeface="B Nazanin" panose="00000400000000000000" pitchFamily="2" charset="-78"/>
              </a:rPr>
              <a:t> ، توابع چگالي حاشيه</a:t>
            </a:r>
            <a:r>
              <a:rPr lang="fa-IR" altLang="en-US" sz="2400">
                <a:cs typeface="B Nazanin" panose="00000400000000000000" pitchFamily="2" charset="-78"/>
              </a:rPr>
              <a:t> </a:t>
            </a:r>
            <a:r>
              <a:rPr lang="ar-SA" altLang="en-US" sz="2400">
                <a:cs typeface="B Nazanin" panose="00000400000000000000" pitchFamily="2" charset="-78"/>
              </a:rPr>
              <a:t>اي </a:t>
            </a:r>
            <a:r>
              <a:rPr lang="en-US" altLang="en-US" sz="2400" i="1"/>
              <a:t>ƒ</a:t>
            </a:r>
            <a:r>
              <a:rPr lang="en-US" altLang="en-US" sz="2400" i="1" baseline="-25000"/>
              <a:t>x</a:t>
            </a:r>
            <a:r>
              <a:rPr lang="en-US" altLang="en-US" sz="2400" i="1"/>
              <a:t>(x)</a:t>
            </a:r>
            <a:r>
              <a:rPr lang="ar-SA" altLang="en-US" sz="2400" i="1">
                <a:cs typeface="B Nazanin" panose="00000400000000000000" pitchFamily="2" charset="-78"/>
              </a:rPr>
              <a:t>، </a:t>
            </a:r>
            <a:r>
              <a:rPr lang="en-US" altLang="en-US" sz="2400" i="1"/>
              <a:t>ƒ</a:t>
            </a:r>
            <a:r>
              <a:rPr lang="en-US" altLang="en-US" sz="2400" i="1" baseline="-25000"/>
              <a:t>y</a:t>
            </a:r>
            <a:r>
              <a:rPr lang="en-US" altLang="en-US" sz="2400" i="1"/>
              <a:t>(y)</a:t>
            </a:r>
            <a:r>
              <a:rPr lang="fa-IR" altLang="en-US" sz="2400">
                <a:cs typeface="B Nazanin" panose="00000400000000000000" pitchFamily="2" charset="-78"/>
              </a:rPr>
              <a:t> </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و توابع چگالي احتمال شرطي </a:t>
            </a:r>
            <a:r>
              <a:rPr lang="en-US" altLang="en-US" sz="2400" i="1"/>
              <a:t>ƒ(x|y)</a:t>
            </a:r>
            <a:r>
              <a:rPr lang="fa-IR" altLang="en-US" sz="2400">
                <a:cs typeface="B Nazanin" panose="00000400000000000000" pitchFamily="2" charset="-78"/>
              </a:rPr>
              <a:t> </a:t>
            </a:r>
            <a:r>
              <a:rPr lang="ar-SA" altLang="en-US" sz="2400">
                <a:cs typeface="B Nazanin" panose="00000400000000000000" pitchFamily="2" charset="-78"/>
              </a:rPr>
              <a:t>و</a:t>
            </a:r>
            <a:r>
              <a:rPr lang="en-US" altLang="en-US" sz="2400" i="1"/>
              <a:t>ƒ(y|x)</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باشند. گوييم دو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به طور احتمالي مستقل</a:t>
            </a:r>
            <a:r>
              <a:rPr lang="fa-IR" altLang="en-US" sz="2400">
                <a:cs typeface="B Nazanin" panose="00000400000000000000" pitchFamily="2" charset="-78"/>
              </a:rPr>
              <a:t> </a:t>
            </a:r>
            <a:r>
              <a:rPr lang="ar-SA" altLang="en-US" sz="2400">
                <a:cs typeface="B Nazanin" panose="00000400000000000000" pitchFamily="2" charset="-78"/>
              </a:rPr>
              <a:t>اند اگر:</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يا تابع چگالي احتمال شرطي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به شرط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مستقل از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باشد يا تابع چگالي احتمال شرطي</a:t>
            </a:r>
            <a:r>
              <a:rPr lang="en-US" altLang="en-US" sz="2400">
                <a:cs typeface="B Nazanin" panose="00000400000000000000" pitchFamily="2" charset="-78"/>
              </a:rPr>
              <a:t>Y</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به شرط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مستقل از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باشد. يا: </a:t>
            </a:r>
            <a:endParaRPr lang="en-US" altLang="en-US" sz="2400">
              <a:cs typeface="B Nazanin" panose="00000400000000000000" pitchFamily="2" charset="-78"/>
            </a:endParaRPr>
          </a:p>
        </p:txBody>
      </p:sp>
      <p:sp>
        <p:nvSpPr>
          <p:cNvPr id="2007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0709" name="Object 5"/>
          <p:cNvGraphicFramePr>
            <a:graphicFrameLocks noChangeAspect="1"/>
          </p:cNvGraphicFramePr>
          <p:nvPr/>
        </p:nvGraphicFramePr>
        <p:xfrm>
          <a:off x="684213" y="3284538"/>
          <a:ext cx="2951162" cy="534987"/>
        </p:xfrm>
        <a:graphic>
          <a:graphicData uri="http://schemas.openxmlformats.org/presentationml/2006/ole">
            <mc:AlternateContent xmlns:mc="http://schemas.openxmlformats.org/markup-compatibility/2006">
              <mc:Choice xmlns:v="urn:schemas-microsoft-com:vml" Requires="v">
                <p:oleObj spid="_x0000_s200718" name="Equation" r:id="rId3" imgW="1205977" imgH="215806" progId="Equation.3">
                  <p:embed/>
                </p:oleObj>
              </mc:Choice>
              <mc:Fallback>
                <p:oleObj name="Equation" r:id="rId3" imgW="1205977" imgH="21580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284538"/>
                        <a:ext cx="2951162"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10" name="Rectangle 6"/>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0711" name="Rectangle 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0712" name="Object 8"/>
          <p:cNvGraphicFramePr>
            <a:graphicFrameLocks noChangeAspect="1"/>
          </p:cNvGraphicFramePr>
          <p:nvPr/>
        </p:nvGraphicFramePr>
        <p:xfrm>
          <a:off x="755650" y="5084763"/>
          <a:ext cx="5184775" cy="523875"/>
        </p:xfrm>
        <a:graphic>
          <a:graphicData uri="http://schemas.openxmlformats.org/presentationml/2006/ole">
            <mc:AlternateContent xmlns:mc="http://schemas.openxmlformats.org/markup-compatibility/2006">
              <mc:Choice xmlns:v="urn:schemas-microsoft-com:vml" Requires="v">
                <p:oleObj spid="_x0000_s200719" name="Equation" r:id="rId5" imgW="2171700" imgH="215900" progId="Equation.3">
                  <p:embed/>
                </p:oleObj>
              </mc:Choice>
              <mc:Fallback>
                <p:oleObj name="Equation" r:id="rId5" imgW="2171700" imgH="2159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084763"/>
                        <a:ext cx="5184775"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13" name="Rectangle 9"/>
          <p:cNvSpPr>
            <a:spLocks noChangeArrowheads="1"/>
          </p:cNvSpPr>
          <p:nvPr/>
        </p:nvSpPr>
        <p:spPr bwMode="auto">
          <a:xfrm>
            <a:off x="0" y="353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500" decel="50000" fill="hold">
                                          <p:stCondLst>
                                            <p:cond delay="0"/>
                                          </p:stCondLst>
                                        </p:cTn>
                                        <p:tgtEl>
                                          <p:spTgt spid="2007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07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0706"/>
                                        </p:tgtEl>
                                        <p:attrNameLst>
                                          <p:attrName>ppt_w</p:attrName>
                                        </p:attrNameLst>
                                      </p:cBhvr>
                                      <p:tavLst>
                                        <p:tav tm="0">
                                          <p:val>
                                            <p:strVal val="#ppt_w*.05"/>
                                          </p:val>
                                        </p:tav>
                                        <p:tav tm="100000">
                                          <p:val>
                                            <p:strVal val="#ppt_w"/>
                                          </p:val>
                                        </p:tav>
                                      </p:tavLst>
                                    </p:anim>
                                    <p:anim calcmode="lin" valueType="num">
                                      <p:cBhvr>
                                        <p:cTn id="10" dur="1000" fill="hold"/>
                                        <p:tgtEl>
                                          <p:spTgt spid="2007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07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07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07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07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00707">
                                            <p:txEl>
                                              <p:pRg st="0" end="0"/>
                                            </p:txEl>
                                          </p:spTgt>
                                        </p:tgtEl>
                                        <p:attrNameLst>
                                          <p:attrName>style.visibility</p:attrName>
                                        </p:attrNameLst>
                                      </p:cBhvr>
                                      <p:to>
                                        <p:strVal val="visible"/>
                                      </p:to>
                                    </p:set>
                                    <p:animEffect transition="in" filter="box(in)">
                                      <p:cBhvr>
                                        <p:cTn id="19" dur="500"/>
                                        <p:tgtEl>
                                          <p:spTgt spid="20070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0707">
                                            <p:txEl>
                                              <p:pRg st="3" end="3"/>
                                            </p:txEl>
                                          </p:spTgt>
                                        </p:tgtEl>
                                        <p:attrNameLst>
                                          <p:attrName>style.visibility</p:attrName>
                                        </p:attrNameLst>
                                      </p:cBhvr>
                                      <p:to>
                                        <p:strVal val="visible"/>
                                      </p:to>
                                    </p:set>
                                    <p:animEffect transition="in" filter="box(in)">
                                      <p:cBhvr>
                                        <p:cTn id="24" dur="500"/>
                                        <p:tgtEl>
                                          <p:spTgt spid="200707">
                                            <p:txEl>
                                              <p:pRg st="3" end="3"/>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00713"/>
                                        </p:tgtEl>
                                        <p:attrNameLst>
                                          <p:attrName>style.visibility</p:attrName>
                                        </p:attrNameLst>
                                      </p:cBhvr>
                                      <p:to>
                                        <p:strVal val="visible"/>
                                      </p:to>
                                    </p:set>
                                    <p:animEffect transition="in" filter="box(in)">
                                      <p:cBhvr>
                                        <p:cTn id="27" dur="500"/>
                                        <p:tgtEl>
                                          <p:spTgt spid="200713"/>
                                        </p:tgtEl>
                                      </p:cBhvr>
                                    </p:animEffect>
                                  </p:childTnLst>
                                </p:cTn>
                              </p:par>
                              <p:par>
                                <p:cTn id="28" presetID="4" presetClass="entr" presetSubtype="16" fill="hold" nodeType="withEffect">
                                  <p:stCondLst>
                                    <p:cond delay="0"/>
                                  </p:stCondLst>
                                  <p:childTnLst>
                                    <p:set>
                                      <p:cBhvr>
                                        <p:cTn id="29" dur="1" fill="hold">
                                          <p:stCondLst>
                                            <p:cond delay="0"/>
                                          </p:stCondLst>
                                        </p:cTn>
                                        <p:tgtEl>
                                          <p:spTgt spid="200712"/>
                                        </p:tgtEl>
                                        <p:attrNameLst>
                                          <p:attrName>style.visibility</p:attrName>
                                        </p:attrNameLst>
                                      </p:cBhvr>
                                      <p:to>
                                        <p:strVal val="visible"/>
                                      </p:to>
                                    </p:set>
                                    <p:animEffect transition="in" filter="box(in)">
                                      <p:cBhvr>
                                        <p:cTn id="30" dur="500"/>
                                        <p:tgtEl>
                                          <p:spTgt spid="200712"/>
                                        </p:tgtEl>
                                      </p:cBhvr>
                                    </p:animEffect>
                                  </p:childTnLst>
                                </p:cTn>
                              </p:par>
                              <p:par>
                                <p:cTn id="31" presetID="4" presetClass="entr" presetSubtype="16" fill="hold" nodeType="withEffect">
                                  <p:stCondLst>
                                    <p:cond delay="0"/>
                                  </p:stCondLst>
                                  <p:childTnLst>
                                    <p:set>
                                      <p:cBhvr>
                                        <p:cTn id="32" dur="1" fill="hold">
                                          <p:stCondLst>
                                            <p:cond delay="0"/>
                                          </p:stCondLst>
                                        </p:cTn>
                                        <p:tgtEl>
                                          <p:spTgt spid="200709"/>
                                        </p:tgtEl>
                                        <p:attrNameLst>
                                          <p:attrName>style.visibility</p:attrName>
                                        </p:attrNameLst>
                                      </p:cBhvr>
                                      <p:to>
                                        <p:strVal val="visible"/>
                                      </p:to>
                                    </p:set>
                                    <p:animEffect transition="in" filter="box(in)">
                                      <p:cBhvr>
                                        <p:cTn id="33" dur="500"/>
                                        <p:tgtEl>
                                          <p:spTgt spid="20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702" name="Object 6"/>
          <p:cNvGraphicFramePr>
            <a:graphicFrameLocks noChangeAspect="1"/>
          </p:cNvGraphicFramePr>
          <p:nvPr/>
        </p:nvGraphicFramePr>
        <p:xfrm>
          <a:off x="250825" y="1196975"/>
          <a:ext cx="3889375" cy="852488"/>
        </p:xfrm>
        <a:graphic>
          <a:graphicData uri="http://schemas.openxmlformats.org/presentationml/2006/ole">
            <mc:AlternateContent xmlns:mc="http://schemas.openxmlformats.org/markup-compatibility/2006">
              <mc:Choice xmlns:v="urn:schemas-microsoft-com:vml" Requires="v">
                <p:oleObj spid="_x0000_s29717" name="Equation" r:id="rId3" imgW="1244520" imgH="228600" progId="Equation.3">
                  <p:embed/>
                </p:oleObj>
              </mc:Choice>
              <mc:Fallback>
                <p:oleObj name="Equation" r:id="rId3" imgW="1244520" imgH="228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96975"/>
                        <a:ext cx="3889375" cy="85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20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705" name="Text Box 9"/>
          <p:cNvSpPr txBox="1">
            <a:spLocks noChangeArrowheads="1"/>
          </p:cNvSpPr>
          <p:nvPr/>
        </p:nvSpPr>
        <p:spPr bwMode="auto">
          <a:xfrm>
            <a:off x="2411413" y="2276475"/>
            <a:ext cx="6480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sz="2800" b="1">
                <a:solidFill>
                  <a:srgbClr val="FFFF00"/>
                </a:solidFill>
                <a:latin typeface="Verdana" panose="020B0604030504040204" pitchFamily="34" charset="0"/>
                <a:cs typeface="B Esfehan" panose="00000700000000000000" pitchFamily="2" charset="-78"/>
              </a:rPr>
              <a:t>i=1,2,</a:t>
            </a:r>
            <a:r>
              <a:rPr lang="en-US" altLang="en-US" sz="2800" b="1">
                <a:solidFill>
                  <a:srgbClr val="FFFF00"/>
                </a:solidFill>
                <a:cs typeface="B Esfehan" panose="00000700000000000000" pitchFamily="2" charset="-78"/>
              </a:rPr>
              <a:t>…</a:t>
            </a:r>
            <a:r>
              <a:rPr lang="en-US" altLang="en-US" sz="2800" b="1">
                <a:solidFill>
                  <a:srgbClr val="FFFF00"/>
                </a:solidFill>
                <a:latin typeface="Verdana" panose="020B0604030504040204" pitchFamily="34" charset="0"/>
                <a:cs typeface="B Esfehan" panose="00000700000000000000" pitchFamily="2" charset="-78"/>
              </a:rPr>
              <a:t>,N </a:t>
            </a:r>
            <a:r>
              <a:rPr lang="fa-IR" altLang="en-US" sz="2800" b="1">
                <a:solidFill>
                  <a:srgbClr val="FFFF00"/>
                </a:solidFill>
                <a:latin typeface="Verdana" panose="020B0604030504040204" pitchFamily="34" charset="0"/>
                <a:cs typeface="B Esfehan" panose="00000700000000000000" pitchFamily="2" charset="-78"/>
              </a:rPr>
              <a:t>ام جامعه است براي </a:t>
            </a:r>
            <a:r>
              <a:rPr lang="en-US" altLang="en-US" sz="2800" b="1">
                <a:solidFill>
                  <a:srgbClr val="FFFF00"/>
                </a:solidFill>
                <a:latin typeface="Verdana" panose="020B0604030504040204" pitchFamily="34" charset="0"/>
                <a:cs typeface="B Esfehan" panose="00000700000000000000" pitchFamily="2" charset="-78"/>
              </a:rPr>
              <a:t>i</a:t>
            </a:r>
            <a:r>
              <a:rPr lang="fa-IR" altLang="en-US" sz="2800" b="1">
                <a:solidFill>
                  <a:srgbClr val="FFFF00"/>
                </a:solidFill>
                <a:latin typeface="Verdana" panose="020B0604030504040204" pitchFamily="34" charset="0"/>
                <a:cs typeface="B Esfehan" panose="00000700000000000000" pitchFamily="2" charset="-78"/>
              </a:rPr>
              <a:t> عضو </a:t>
            </a:r>
            <a:r>
              <a:rPr lang="en-US" altLang="en-US" sz="2800" b="1">
                <a:solidFill>
                  <a:srgbClr val="FFFF00"/>
                </a:solidFill>
                <a:latin typeface="Verdana" panose="020B0604030504040204" pitchFamily="34" charset="0"/>
                <a:cs typeface="B Esfehan" panose="00000700000000000000" pitchFamily="2" charset="-78"/>
              </a:rPr>
              <a:t>x</a:t>
            </a:r>
            <a:r>
              <a:rPr lang="en-US" altLang="en-US" sz="2800" b="1" baseline="-25000">
                <a:solidFill>
                  <a:srgbClr val="FFFF00"/>
                </a:solidFill>
                <a:latin typeface="Verdana" panose="020B0604030504040204" pitchFamily="34" charset="0"/>
                <a:cs typeface="B Esfehan" panose="00000700000000000000" pitchFamily="2" charset="-78"/>
              </a:rPr>
              <a:t>i</a:t>
            </a:r>
            <a:r>
              <a:rPr lang="fa-IR" altLang="en-US" sz="2800" b="1">
                <a:solidFill>
                  <a:srgbClr val="FFFF00"/>
                </a:solidFill>
                <a:latin typeface="Verdana" panose="020B0604030504040204" pitchFamily="34" charset="0"/>
                <a:cs typeface="B Esfehan" panose="00000700000000000000" pitchFamily="2" charset="-78"/>
              </a:rPr>
              <a:t>كه </a:t>
            </a:r>
            <a:endParaRPr lang="en-US" altLang="en-US" sz="2800" b="1">
              <a:solidFill>
                <a:srgbClr val="FFFF00"/>
              </a:solidFill>
              <a:latin typeface="Verdana" panose="020B0604030504040204" pitchFamily="34" charset="0"/>
              <a:cs typeface="B Esfehan" panose="00000700000000000000" pitchFamily="2" charset="-78"/>
            </a:endParaRPr>
          </a:p>
        </p:txBody>
      </p:sp>
      <p:graphicFrame>
        <p:nvGraphicFramePr>
          <p:cNvPr id="29706"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718" name="Equation" r:id="rId5" imgW="114120" imgH="215640" progId="Equation.3">
                  <p:embed/>
                </p:oleObj>
              </mc:Choice>
              <mc:Fallback>
                <p:oleObj name="Equation" r:id="rId5" imgW="114120" imgH="21564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7" name="WordArt 11"/>
          <p:cNvSpPr>
            <a:spLocks noChangeArrowheads="1" noChangeShapeType="1" noTextEdit="1"/>
          </p:cNvSpPr>
          <p:nvPr/>
        </p:nvSpPr>
        <p:spPr bwMode="auto">
          <a:xfrm>
            <a:off x="6372225" y="260350"/>
            <a:ext cx="2081213" cy="1008063"/>
          </a:xfrm>
          <a:prstGeom prst="rect">
            <a:avLst/>
          </a:prstGeom>
        </p:spPr>
        <p:txBody>
          <a:bodyPr wrap="none" fromWordArt="1">
            <a:prstTxWarp prst="textPlain">
              <a:avLst>
                <a:gd name="adj" fmla="val 50000"/>
              </a:avLst>
            </a:prstTxWarp>
          </a:bodyPr>
          <a:lstStyle/>
          <a:p>
            <a:pPr algn="ctr"/>
            <a:r>
              <a:rPr lang="fa-IR"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1-جامعه</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
        <p:nvSpPr>
          <p:cNvPr id="29708" name="WordArt 12"/>
          <p:cNvSpPr>
            <a:spLocks noChangeArrowheads="1" noChangeShapeType="1" noTextEdit="1"/>
          </p:cNvSpPr>
          <p:nvPr/>
        </p:nvSpPr>
        <p:spPr bwMode="auto">
          <a:xfrm>
            <a:off x="6588125" y="3341688"/>
            <a:ext cx="2062163" cy="936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2- نمونه</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graphicFrame>
        <p:nvGraphicFramePr>
          <p:cNvPr id="29709" name="Object 13"/>
          <p:cNvGraphicFramePr>
            <a:graphicFrameLocks noChangeAspect="1"/>
          </p:cNvGraphicFramePr>
          <p:nvPr/>
        </p:nvGraphicFramePr>
        <p:xfrm>
          <a:off x="34925" y="4205288"/>
          <a:ext cx="4537075" cy="995362"/>
        </p:xfrm>
        <a:graphic>
          <a:graphicData uri="http://schemas.openxmlformats.org/presentationml/2006/ole">
            <mc:AlternateContent xmlns:mc="http://schemas.openxmlformats.org/markup-compatibility/2006">
              <mc:Choice xmlns:v="urn:schemas-microsoft-com:vml" Requires="v">
                <p:oleObj spid="_x0000_s29719" name="Equation" r:id="rId7" imgW="1244520" imgH="228600" progId="Equation.3">
                  <p:embed/>
                </p:oleObj>
              </mc:Choice>
              <mc:Fallback>
                <p:oleObj name="Equation" r:id="rId7" imgW="1244520" imgH="2286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205288"/>
                        <a:ext cx="453707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10" name="Text Box 14"/>
          <p:cNvSpPr txBox="1">
            <a:spLocks noChangeArrowheads="1"/>
          </p:cNvSpPr>
          <p:nvPr/>
        </p:nvSpPr>
        <p:spPr bwMode="auto">
          <a:xfrm>
            <a:off x="2195513" y="5573713"/>
            <a:ext cx="648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sz="2800" b="1">
                <a:solidFill>
                  <a:srgbClr val="99FF66"/>
                </a:solidFill>
                <a:latin typeface="Verdana" panose="020B0604030504040204" pitchFamily="34" charset="0"/>
                <a:cs typeface="B Titr" panose="00000700000000000000" pitchFamily="2" charset="-78"/>
              </a:rPr>
              <a:t>i=1,2,</a:t>
            </a:r>
            <a:r>
              <a:rPr lang="en-US" altLang="en-US" sz="2800" b="1">
                <a:solidFill>
                  <a:srgbClr val="99FF66"/>
                </a:solidFill>
                <a:cs typeface="B Titr" panose="00000700000000000000" pitchFamily="2" charset="-78"/>
              </a:rPr>
              <a:t>…</a:t>
            </a:r>
            <a:r>
              <a:rPr lang="en-US" altLang="en-US" sz="2800" b="1">
                <a:solidFill>
                  <a:srgbClr val="99FF66"/>
                </a:solidFill>
                <a:latin typeface="Verdana" panose="020B0604030504040204" pitchFamily="34" charset="0"/>
                <a:cs typeface="B Titr" panose="00000700000000000000" pitchFamily="2" charset="-78"/>
              </a:rPr>
              <a:t>,N </a:t>
            </a:r>
            <a:r>
              <a:rPr lang="fa-IR" altLang="en-US" sz="2800" b="1">
                <a:solidFill>
                  <a:srgbClr val="99FF66"/>
                </a:solidFill>
                <a:latin typeface="Verdana" panose="020B0604030504040204" pitchFamily="34" charset="0"/>
                <a:cs typeface="B Titr" panose="00000700000000000000" pitchFamily="2" charset="-78"/>
              </a:rPr>
              <a:t>ام جامعه است براي </a:t>
            </a:r>
            <a:r>
              <a:rPr lang="en-US" altLang="en-US" sz="2800" b="1">
                <a:solidFill>
                  <a:srgbClr val="99FF66"/>
                </a:solidFill>
                <a:latin typeface="Verdana" panose="020B0604030504040204" pitchFamily="34" charset="0"/>
                <a:cs typeface="B Titr" panose="00000700000000000000" pitchFamily="2" charset="-78"/>
              </a:rPr>
              <a:t>i</a:t>
            </a:r>
            <a:r>
              <a:rPr lang="fa-IR" altLang="en-US" sz="2800" b="1">
                <a:solidFill>
                  <a:srgbClr val="99FF66"/>
                </a:solidFill>
                <a:latin typeface="Verdana" panose="020B0604030504040204" pitchFamily="34" charset="0"/>
                <a:cs typeface="B Titr" panose="00000700000000000000" pitchFamily="2" charset="-78"/>
              </a:rPr>
              <a:t> عضو </a:t>
            </a:r>
            <a:r>
              <a:rPr lang="en-US" altLang="en-US" sz="2800" b="1">
                <a:solidFill>
                  <a:srgbClr val="99FF66"/>
                </a:solidFill>
                <a:latin typeface="Verdana" panose="020B0604030504040204" pitchFamily="34" charset="0"/>
                <a:cs typeface="B Titr" panose="00000700000000000000" pitchFamily="2" charset="-78"/>
              </a:rPr>
              <a:t>x</a:t>
            </a:r>
            <a:r>
              <a:rPr lang="en-US" altLang="en-US" sz="2800" b="1" baseline="-25000">
                <a:solidFill>
                  <a:srgbClr val="99FF66"/>
                </a:solidFill>
                <a:latin typeface="Verdana" panose="020B0604030504040204" pitchFamily="34" charset="0"/>
                <a:cs typeface="B Titr" panose="00000700000000000000" pitchFamily="2" charset="-78"/>
              </a:rPr>
              <a:t>i</a:t>
            </a:r>
            <a:r>
              <a:rPr lang="fa-IR" altLang="en-US" sz="2800" b="1">
                <a:solidFill>
                  <a:srgbClr val="99FF66"/>
                </a:solidFill>
                <a:latin typeface="Verdana" panose="020B0604030504040204" pitchFamily="34" charset="0"/>
                <a:cs typeface="B Titr" panose="00000700000000000000" pitchFamily="2" charset="-78"/>
              </a:rPr>
              <a:t>كه </a:t>
            </a:r>
            <a:endParaRPr lang="en-US" altLang="en-US" sz="2800" b="1">
              <a:solidFill>
                <a:srgbClr val="99FF66"/>
              </a:solidFill>
              <a:latin typeface="Verdana" panose="020B0604030504040204" pitchFamily="34" charset="0"/>
              <a:cs typeface="B Titr" panose="0000070000000000000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anim to="" calcmode="lin" valueType="num">
                                      <p:cBhvr>
                                        <p:cTn id="7" dur="1" fill="hold"/>
                                        <p:tgtEl>
                                          <p:spTgt spid="297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amond(in)">
                                      <p:cBhvr>
                                        <p:cTn id="12" dur="2000"/>
                                        <p:tgtEl>
                                          <p:spTgt spid="2970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9705"/>
                                        </p:tgtEl>
                                        <p:attrNameLst>
                                          <p:attrName>style.visibility</p:attrName>
                                        </p:attrNameLst>
                                      </p:cBhvr>
                                      <p:to>
                                        <p:strVal val="visible"/>
                                      </p:to>
                                    </p:set>
                                    <p:animEffect transition="in" filter="diamond(in)">
                                      <p:cBhvr>
                                        <p:cTn id="15" dur="2000"/>
                                        <p:tgtEl>
                                          <p:spTgt spid="297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9708"/>
                                        </p:tgtEl>
                                        <p:attrNameLst>
                                          <p:attrName>style.visibility</p:attrName>
                                        </p:attrNameLst>
                                      </p:cBhvr>
                                      <p:to>
                                        <p:strVal val="visible"/>
                                      </p:to>
                                    </p:set>
                                    <p:animEffect transition="in" filter="blinds(horizontal)">
                                      <p:cBhvr>
                                        <p:cTn id="20" dur="500"/>
                                        <p:tgtEl>
                                          <p:spTgt spid="2970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9709"/>
                                        </p:tgtEl>
                                        <p:attrNameLst>
                                          <p:attrName>style.visibility</p:attrName>
                                        </p:attrNameLst>
                                      </p:cBhvr>
                                      <p:to>
                                        <p:strVal val="visible"/>
                                      </p:to>
                                    </p:set>
                                    <p:animEffect transition="in" filter="diamond(in)">
                                      <p:cBhvr>
                                        <p:cTn id="25" dur="2000"/>
                                        <p:tgtEl>
                                          <p:spTgt spid="2970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9710"/>
                                        </p:tgtEl>
                                        <p:attrNameLst>
                                          <p:attrName>style.visibility</p:attrName>
                                        </p:attrNameLst>
                                      </p:cBhvr>
                                      <p:to>
                                        <p:strVal val="visible"/>
                                      </p:to>
                                    </p:set>
                                    <p:animEffect transition="in" filter="diamond(in)">
                                      <p:cBhvr>
                                        <p:cTn id="28" dur="20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gn="r"/>
            <a:r>
              <a:rPr lang="fa-IR" altLang="en-US" sz="3600">
                <a:solidFill>
                  <a:srgbClr val="CC0000"/>
                </a:solidFill>
                <a:cs typeface="B Titr" panose="00000700000000000000" pitchFamily="2" charset="-78"/>
              </a:rPr>
              <a:t>10 </a:t>
            </a:r>
            <a:r>
              <a:rPr lang="en-US" altLang="en-US" sz="3600">
                <a:solidFill>
                  <a:srgbClr val="CC0000"/>
                </a:solidFill>
                <a:cs typeface="B Titr" panose="00000700000000000000" pitchFamily="2" charset="-78"/>
              </a:rPr>
              <a:t>-</a:t>
            </a:r>
            <a:r>
              <a:rPr lang="fa-IR" altLang="en-US" sz="3600">
                <a:solidFill>
                  <a:srgbClr val="CC0000"/>
                </a:solidFill>
                <a:cs typeface="B Titr" panose="00000700000000000000" pitchFamily="2" charset="-78"/>
              </a:rPr>
              <a:t> </a:t>
            </a:r>
            <a:r>
              <a:rPr lang="ar-SA" altLang="en-US" sz="3600">
                <a:solidFill>
                  <a:srgbClr val="CC0000"/>
                </a:solidFill>
                <a:cs typeface="B Titr" panose="00000700000000000000" pitchFamily="2" charset="-78"/>
              </a:rPr>
              <a:t>اميد رياضي</a:t>
            </a:r>
            <a:r>
              <a:rPr lang="en-US" altLang="en-US" sz="3600">
                <a:solidFill>
                  <a:srgbClr val="CC0000"/>
                </a:solidFill>
                <a:cs typeface="B Titr" panose="00000700000000000000" pitchFamily="2" charset="-78"/>
              </a:rPr>
              <a:t> </a:t>
            </a:r>
          </a:p>
        </p:txBody>
      </p:sp>
      <p:sp>
        <p:nvSpPr>
          <p:cNvPr id="201731" name="Rectangle 3"/>
          <p:cNvSpPr>
            <a:spLocks noGrp="1" noChangeArrowheads="1"/>
          </p:cNvSpPr>
          <p:nvPr>
            <p:ph idx="1"/>
          </p:nvPr>
        </p:nvSpPr>
        <p:spPr/>
        <p:txBody>
          <a:bodyPr/>
          <a:lstStyle/>
          <a:p>
            <a:pPr>
              <a:buFont typeface="Wingdings" panose="05000000000000000000" pitchFamily="2" charset="2"/>
              <a:buNone/>
            </a:pPr>
            <a:r>
              <a:rPr lang="ar-SA" altLang="en-US" sz="2400">
                <a:cs typeface="B Nazanin" panose="00000400000000000000" pitchFamily="2" charset="-78"/>
              </a:rPr>
              <a:t>اگر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a:t>
            </a:r>
            <a:r>
              <a:rPr lang="en-US" altLang="en-US" sz="2400"/>
              <a:t>ƒ(x)</a:t>
            </a:r>
            <a:r>
              <a:rPr lang="fa-IR" altLang="en-US" sz="2400">
                <a:cs typeface="B Nazanin" panose="00000400000000000000" pitchFamily="2" charset="-78"/>
              </a:rPr>
              <a:t> </a:t>
            </a:r>
            <a:r>
              <a:rPr lang="ar-SA" altLang="en-US" sz="2400">
                <a:cs typeface="B Nazanin" panose="00000400000000000000" pitchFamily="2" charset="-78"/>
              </a:rPr>
              <a:t>باشد. اميد رياضي در حالت گسسته و پيوسته به ترتيب به صورت زير تعريف مي</a:t>
            </a:r>
            <a:r>
              <a:rPr lang="en-US" altLang="en-US" sz="2400">
                <a:cs typeface="B Nazanin" panose="00000400000000000000" pitchFamily="2" charset="-78"/>
              </a:rPr>
              <a:t> </a:t>
            </a:r>
            <a:r>
              <a:rPr lang="ar-SA" altLang="en-US" sz="2400">
                <a:cs typeface="B Nazanin" panose="00000400000000000000" pitchFamily="2" charset="-78"/>
              </a:rPr>
              <a:t>شود.</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در ادبيات آماري اميد رياضي را معمولاً با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نمايش مي</a:t>
            </a:r>
            <a:r>
              <a:rPr lang="en-US" altLang="en-US" sz="2400">
                <a:cs typeface="B Nazanin" panose="00000400000000000000" pitchFamily="2" charset="-78"/>
              </a:rPr>
              <a:t> </a:t>
            </a:r>
            <a:r>
              <a:rPr lang="ar-SA" altLang="en-US" sz="2400">
                <a:cs typeface="B Nazanin" panose="00000400000000000000" pitchFamily="2" charset="-78"/>
              </a:rPr>
              <a:t>دهند.</a:t>
            </a:r>
            <a:endParaRPr lang="en-US" altLang="en-US" sz="2400">
              <a:cs typeface="B Nazanin" panose="00000400000000000000" pitchFamily="2" charset="-78"/>
            </a:endParaRPr>
          </a:p>
        </p:txBody>
      </p:sp>
      <p:sp>
        <p:nvSpPr>
          <p:cNvPr id="201732" name="Rectangle 4"/>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1733" name="Object 5"/>
          <p:cNvGraphicFramePr>
            <a:graphicFrameLocks noChangeAspect="1"/>
          </p:cNvGraphicFramePr>
          <p:nvPr/>
        </p:nvGraphicFramePr>
        <p:xfrm>
          <a:off x="827088" y="2916238"/>
          <a:ext cx="2736850" cy="873125"/>
        </p:xfrm>
        <a:graphic>
          <a:graphicData uri="http://schemas.openxmlformats.org/presentationml/2006/ole">
            <mc:AlternateContent xmlns:mc="http://schemas.openxmlformats.org/markup-compatibility/2006">
              <mc:Choice xmlns:v="urn:schemas-microsoft-com:vml" Requires="v">
                <p:oleObj spid="_x0000_s201742" name="Equation" r:id="rId3" imgW="1079032" imgH="342751" progId="Equation.3">
                  <p:embed/>
                </p:oleObj>
              </mc:Choice>
              <mc:Fallback>
                <p:oleObj name="Equation" r:id="rId3" imgW="1079032" imgH="34275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916238"/>
                        <a:ext cx="2736850"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4" name="Rectangle 6"/>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735" name="Rectangle 7"/>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1736" name="Object 8"/>
          <p:cNvGraphicFramePr>
            <a:graphicFrameLocks noChangeAspect="1"/>
          </p:cNvGraphicFramePr>
          <p:nvPr/>
        </p:nvGraphicFramePr>
        <p:xfrm>
          <a:off x="900113" y="3860800"/>
          <a:ext cx="2879725" cy="735013"/>
        </p:xfrm>
        <a:graphic>
          <a:graphicData uri="http://schemas.openxmlformats.org/presentationml/2006/ole">
            <mc:AlternateContent xmlns:mc="http://schemas.openxmlformats.org/markup-compatibility/2006">
              <mc:Choice xmlns:v="urn:schemas-microsoft-com:vml" Requires="v">
                <p:oleObj spid="_x0000_s201743" name="Equation" r:id="rId5" imgW="1383699" imgH="355446" progId="Equation.3">
                  <p:embed/>
                </p:oleObj>
              </mc:Choice>
              <mc:Fallback>
                <p:oleObj name="Equation" r:id="rId5" imgW="1383699" imgH="35544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860800"/>
                        <a:ext cx="2879725"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7" name="Rectangle 9"/>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500" decel="50000" fill="hold">
                                          <p:stCondLst>
                                            <p:cond delay="0"/>
                                          </p:stCondLst>
                                        </p:cTn>
                                        <p:tgtEl>
                                          <p:spTgt spid="2017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17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1730"/>
                                        </p:tgtEl>
                                        <p:attrNameLst>
                                          <p:attrName>ppt_w</p:attrName>
                                        </p:attrNameLst>
                                      </p:cBhvr>
                                      <p:tavLst>
                                        <p:tav tm="0">
                                          <p:val>
                                            <p:strVal val="#ppt_w*.05"/>
                                          </p:val>
                                        </p:tav>
                                        <p:tav tm="100000">
                                          <p:val>
                                            <p:strVal val="#ppt_w"/>
                                          </p:val>
                                        </p:tav>
                                      </p:tavLst>
                                    </p:anim>
                                    <p:anim calcmode="lin" valueType="num">
                                      <p:cBhvr>
                                        <p:cTn id="10" dur="1000" fill="hold"/>
                                        <p:tgtEl>
                                          <p:spTgt spid="2017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17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17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17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17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01731">
                                            <p:txEl>
                                              <p:pRg st="0" end="0"/>
                                            </p:txEl>
                                          </p:spTgt>
                                        </p:tgtEl>
                                        <p:attrNameLst>
                                          <p:attrName>style.visibility</p:attrName>
                                        </p:attrNameLst>
                                      </p:cBhvr>
                                      <p:to>
                                        <p:strVal val="visible"/>
                                      </p:to>
                                    </p:set>
                                    <p:anim calcmode="lin" valueType="num">
                                      <p:cBhvr>
                                        <p:cTn id="19" dur="500" fill="hold"/>
                                        <p:tgtEl>
                                          <p:spTgt spid="20173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17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1731">
                                            <p:txEl>
                                              <p:pRg st="6" end="6"/>
                                            </p:txEl>
                                          </p:spTgt>
                                        </p:tgtEl>
                                        <p:attrNameLst>
                                          <p:attrName>style.visibility</p:attrName>
                                        </p:attrNameLst>
                                      </p:cBhvr>
                                      <p:to>
                                        <p:strVal val="visible"/>
                                      </p:to>
                                    </p:set>
                                    <p:anim calcmode="lin" valueType="num">
                                      <p:cBhvr>
                                        <p:cTn id="25" dur="500" fill="hold"/>
                                        <p:tgtEl>
                                          <p:spTgt spid="201731">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01731">
                                            <p:txEl>
                                              <p:pRg st="6" end="6"/>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201733"/>
                                        </p:tgtEl>
                                        <p:attrNameLst>
                                          <p:attrName>style.visibility</p:attrName>
                                        </p:attrNameLst>
                                      </p:cBhvr>
                                      <p:to>
                                        <p:strVal val="visible"/>
                                      </p:to>
                                    </p:set>
                                    <p:anim calcmode="lin" valueType="num">
                                      <p:cBhvr>
                                        <p:cTn id="29" dur="500" fill="hold"/>
                                        <p:tgtEl>
                                          <p:spTgt spid="201733"/>
                                        </p:tgtEl>
                                        <p:attrNameLst>
                                          <p:attrName>ppt_w</p:attrName>
                                        </p:attrNameLst>
                                      </p:cBhvr>
                                      <p:tavLst>
                                        <p:tav tm="0">
                                          <p:val>
                                            <p:fltVal val="0"/>
                                          </p:val>
                                        </p:tav>
                                        <p:tav tm="100000">
                                          <p:val>
                                            <p:strVal val="#ppt_w"/>
                                          </p:val>
                                        </p:tav>
                                      </p:tavLst>
                                    </p:anim>
                                    <p:anim calcmode="lin" valueType="num">
                                      <p:cBhvr>
                                        <p:cTn id="30" dur="500" fill="hold"/>
                                        <p:tgtEl>
                                          <p:spTgt spid="201733"/>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01736"/>
                                        </p:tgtEl>
                                        <p:attrNameLst>
                                          <p:attrName>style.visibility</p:attrName>
                                        </p:attrNameLst>
                                      </p:cBhvr>
                                      <p:to>
                                        <p:strVal val="visible"/>
                                      </p:to>
                                    </p:set>
                                    <p:anim calcmode="lin" valueType="num">
                                      <p:cBhvr>
                                        <p:cTn id="33" dur="500" fill="hold"/>
                                        <p:tgtEl>
                                          <p:spTgt spid="201736"/>
                                        </p:tgtEl>
                                        <p:attrNameLst>
                                          <p:attrName>ppt_w</p:attrName>
                                        </p:attrNameLst>
                                      </p:cBhvr>
                                      <p:tavLst>
                                        <p:tav tm="0">
                                          <p:val>
                                            <p:fltVal val="0"/>
                                          </p:val>
                                        </p:tav>
                                        <p:tav tm="100000">
                                          <p:val>
                                            <p:strVal val="#ppt_w"/>
                                          </p:val>
                                        </p:tav>
                                      </p:tavLst>
                                    </p:anim>
                                    <p:anim calcmode="lin" valueType="num">
                                      <p:cBhvr>
                                        <p:cTn id="34" dur="500" fill="hold"/>
                                        <p:tgtEl>
                                          <p:spTgt spid="2017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r"/>
            <a:r>
              <a:rPr lang="ar-SA" altLang="en-US" sz="3600">
                <a:solidFill>
                  <a:srgbClr val="CC0000"/>
                </a:solidFill>
                <a:cs typeface="B Titr" panose="00000700000000000000" pitchFamily="2" charset="-78"/>
              </a:rPr>
              <a:t>ويژگيهاي اميد رياضي</a:t>
            </a:r>
            <a:r>
              <a:rPr lang="en-US" altLang="en-US" sz="3600">
                <a:solidFill>
                  <a:srgbClr val="CC0000"/>
                </a:solidFill>
                <a:cs typeface="B Titr" panose="00000700000000000000" pitchFamily="2" charset="-78"/>
              </a:rPr>
              <a:t> </a:t>
            </a:r>
          </a:p>
        </p:txBody>
      </p:sp>
      <p:sp>
        <p:nvSpPr>
          <p:cNvPr id="202755" name="Rectangle 3"/>
          <p:cNvSpPr>
            <a:spLocks noGrp="1" noChangeArrowheads="1"/>
          </p:cNvSpPr>
          <p:nvPr>
            <p:ph idx="1"/>
          </p:nvPr>
        </p:nvSpPr>
        <p:spPr/>
        <p:txBody>
          <a:bodyPr/>
          <a:lstStyle/>
          <a:p>
            <a:pPr>
              <a:buFont typeface="Wingdings" panose="05000000000000000000" pitchFamily="2" charset="2"/>
              <a:buNone/>
            </a:pPr>
            <a:r>
              <a:rPr lang="fa-IR" altLang="en-US" sz="2800">
                <a:cs typeface="B Nazanin" panose="00000400000000000000" pitchFamily="2" charset="-78"/>
              </a:rPr>
              <a:t>1-</a:t>
            </a:r>
            <a:r>
              <a:rPr lang="ar-SA" altLang="en-US" sz="2800">
                <a:cs typeface="B Nazanin" panose="00000400000000000000" pitchFamily="2" charset="-78"/>
              </a:rPr>
              <a:t> اميد رياضي مقدار ثابت برابر با خودش است.</a:t>
            </a:r>
            <a:r>
              <a:rPr lang="fa-IR" altLang="en-US" sz="2800">
                <a:cs typeface="B Nazanin" panose="00000400000000000000" pitchFamily="2" charset="-78"/>
              </a:rPr>
              <a:t>              </a:t>
            </a:r>
          </a:p>
          <a:p>
            <a:pPr>
              <a:buFont typeface="Wingdings" panose="05000000000000000000" pitchFamily="2" charset="2"/>
              <a:buNone/>
            </a:pPr>
            <a:endParaRPr lang="fa-IR" altLang="en-US" sz="2800">
              <a:cs typeface="B Nazanin" panose="00000400000000000000" pitchFamily="2" charset="-78"/>
            </a:endParaRPr>
          </a:p>
          <a:p>
            <a:pPr>
              <a:buFont typeface="Wingdings" panose="05000000000000000000" pitchFamily="2" charset="2"/>
              <a:buNone/>
            </a:pPr>
            <a:r>
              <a:rPr lang="fa-IR" altLang="en-US" sz="2800">
                <a:cs typeface="B Nazanin" panose="00000400000000000000" pitchFamily="2" charset="-78"/>
              </a:rPr>
              <a:t>2- 			              </a:t>
            </a:r>
          </a:p>
          <a:p>
            <a:pPr>
              <a:buFont typeface="Wingdings" panose="05000000000000000000" pitchFamily="2" charset="2"/>
              <a:buNone/>
            </a:pPr>
            <a:endParaRPr lang="fa-IR" altLang="en-US" sz="2800">
              <a:cs typeface="B Nazanin" panose="00000400000000000000" pitchFamily="2" charset="-78"/>
            </a:endParaRPr>
          </a:p>
          <a:p>
            <a:pPr>
              <a:buFont typeface="Wingdings" panose="05000000000000000000" pitchFamily="2" charset="2"/>
              <a:buNone/>
            </a:pPr>
            <a:r>
              <a:rPr lang="fa-IR" altLang="en-US" sz="2800">
                <a:cs typeface="B Nazanin" panose="00000400000000000000" pitchFamily="2" charset="-78"/>
              </a:rPr>
              <a:t>3- 	       </a:t>
            </a:r>
          </a:p>
          <a:p>
            <a:pPr>
              <a:buFont typeface="Wingdings" panose="05000000000000000000" pitchFamily="2" charset="2"/>
              <a:buNone/>
            </a:pPr>
            <a:endParaRPr lang="fa-IR" altLang="en-US" sz="2800">
              <a:cs typeface="B Nazanin" panose="00000400000000000000" pitchFamily="2" charset="-78"/>
            </a:endParaRPr>
          </a:p>
          <a:p>
            <a:pPr>
              <a:buFont typeface="Wingdings" panose="05000000000000000000" pitchFamily="2" charset="2"/>
              <a:buNone/>
            </a:pPr>
            <a:r>
              <a:rPr lang="ar-SA" altLang="en-US" sz="2800">
                <a:cs typeface="B Nazanin" panose="00000400000000000000" pitchFamily="2" charset="-78"/>
              </a:rPr>
              <a:t>4- اگر </a:t>
            </a:r>
            <a:r>
              <a:rPr lang="en-US" altLang="en-US" sz="2800">
                <a:cs typeface="B Nazanin" panose="00000400000000000000" pitchFamily="2" charset="-78"/>
              </a:rPr>
              <a:t>X</a:t>
            </a:r>
            <a:r>
              <a:rPr lang="fa-IR" altLang="en-US" sz="2800">
                <a:cs typeface="B Nazanin" panose="00000400000000000000" pitchFamily="2" charset="-78"/>
              </a:rPr>
              <a:t> </a:t>
            </a:r>
            <a:r>
              <a:rPr lang="ar-SA" altLang="en-US" sz="2800">
                <a:cs typeface="B Nazanin" panose="00000400000000000000" pitchFamily="2" charset="-78"/>
              </a:rPr>
              <a:t>و </a:t>
            </a:r>
            <a:r>
              <a:rPr lang="en-US" altLang="en-US" sz="2800">
                <a:cs typeface="B Nazanin" panose="00000400000000000000" pitchFamily="2" charset="-78"/>
              </a:rPr>
              <a:t>Y</a:t>
            </a:r>
            <a:r>
              <a:rPr lang="fa-IR" altLang="en-US" sz="2800">
                <a:cs typeface="B Nazanin" panose="00000400000000000000" pitchFamily="2" charset="-78"/>
              </a:rPr>
              <a:t> </a:t>
            </a:r>
            <a:r>
              <a:rPr lang="ar-SA" altLang="en-US" sz="2800">
                <a:cs typeface="B Nazanin" panose="00000400000000000000" pitchFamily="2" charset="-78"/>
              </a:rPr>
              <a:t>مستقل از هم باشند.</a:t>
            </a:r>
            <a:r>
              <a:rPr lang="fa-IR" altLang="en-US" sz="2800">
                <a:cs typeface="B Nazanin" panose="00000400000000000000" pitchFamily="2" charset="-78"/>
              </a:rPr>
              <a:t>		</a:t>
            </a:r>
            <a:endParaRPr lang="en-US" altLang="en-US" sz="2800">
              <a:cs typeface="B Nazanin" panose="00000400000000000000" pitchFamily="2" charset="-78"/>
            </a:endParaRPr>
          </a:p>
        </p:txBody>
      </p:sp>
      <p:sp>
        <p:nvSpPr>
          <p:cNvPr id="202756" name="Rectangle 4"/>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2757" name="Object 5"/>
          <p:cNvGraphicFramePr>
            <a:graphicFrameLocks noChangeAspect="1"/>
          </p:cNvGraphicFramePr>
          <p:nvPr/>
        </p:nvGraphicFramePr>
        <p:xfrm>
          <a:off x="971550" y="2060575"/>
          <a:ext cx="1152525" cy="465138"/>
        </p:xfrm>
        <a:graphic>
          <a:graphicData uri="http://schemas.openxmlformats.org/presentationml/2006/ole">
            <mc:AlternateContent xmlns:mc="http://schemas.openxmlformats.org/markup-compatibility/2006">
              <mc:Choice xmlns:v="urn:schemas-microsoft-com:vml" Requires="v">
                <p:oleObj spid="_x0000_s202776" name="Equation" r:id="rId3" imgW="545626" imgH="215713" progId="Equation.3">
                  <p:embed/>
                </p:oleObj>
              </mc:Choice>
              <mc:Fallback>
                <p:oleObj name="Equation" r:id="rId3" imgW="545626" imgH="2157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060575"/>
                        <a:ext cx="1152525"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58" name="Rectangle 6"/>
          <p:cNvSpPr>
            <a:spLocks noChangeArrowheads="1"/>
          </p:cNvSpPr>
          <p:nvPr/>
        </p:nvSpPr>
        <p:spPr bwMode="auto">
          <a:xfrm>
            <a:off x="0" y="353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2759" name="Rectangle 7"/>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2760" name="Object 8"/>
          <p:cNvGraphicFramePr>
            <a:graphicFrameLocks noChangeAspect="1"/>
          </p:cNvGraphicFramePr>
          <p:nvPr/>
        </p:nvGraphicFramePr>
        <p:xfrm>
          <a:off x="900113" y="2997200"/>
          <a:ext cx="3024187" cy="765175"/>
        </p:xfrm>
        <a:graphic>
          <a:graphicData uri="http://schemas.openxmlformats.org/presentationml/2006/ole">
            <mc:AlternateContent xmlns:mc="http://schemas.openxmlformats.org/markup-compatibility/2006">
              <mc:Choice xmlns:v="urn:schemas-microsoft-com:vml" Requires="v">
                <p:oleObj spid="_x0000_s202777" name="Equation" r:id="rId5" imgW="1790700" imgH="457200" progId="Equation.3">
                  <p:embed/>
                </p:oleObj>
              </mc:Choice>
              <mc:Fallback>
                <p:oleObj name="Equation" r:id="rId5" imgW="17907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2997200"/>
                        <a:ext cx="302418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61" name="Rectangle 9"/>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2762" name="Rectangle 10"/>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2763" name="Object 11"/>
          <p:cNvGraphicFramePr>
            <a:graphicFrameLocks noChangeAspect="1"/>
          </p:cNvGraphicFramePr>
          <p:nvPr/>
        </p:nvGraphicFramePr>
        <p:xfrm>
          <a:off x="827088" y="4076700"/>
          <a:ext cx="5329237" cy="844550"/>
        </p:xfrm>
        <a:graphic>
          <a:graphicData uri="http://schemas.openxmlformats.org/presentationml/2006/ole">
            <mc:AlternateContent xmlns:mc="http://schemas.openxmlformats.org/markup-compatibility/2006">
              <mc:Choice xmlns:v="urn:schemas-microsoft-com:vml" Requires="v">
                <p:oleObj spid="_x0000_s202778" name="Equation" r:id="rId7" imgW="3035300" imgH="482600" progId="Equation.3">
                  <p:embed/>
                </p:oleObj>
              </mc:Choice>
              <mc:Fallback>
                <p:oleObj name="Equation" r:id="rId7" imgW="3035300" imgH="4826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4076700"/>
                        <a:ext cx="5329237" cy="844550"/>
                      </a:xfrm>
                      <a:prstGeom prst="rect">
                        <a:avLst/>
                      </a:prstGeom>
                      <a:solidFill>
                        <a:schemeClr val="bg1"/>
                      </a:solidFill>
                      <a:ln w="9525">
                        <a:solidFill>
                          <a:schemeClr val="bg1"/>
                        </a:solidFill>
                        <a:miter lim="800000"/>
                        <a:headEnd/>
                        <a:tailEnd/>
                      </a:ln>
                    </p:spPr>
                  </p:pic>
                </p:oleObj>
              </mc:Fallback>
            </mc:AlternateContent>
          </a:graphicData>
        </a:graphic>
      </p:graphicFrame>
      <p:sp>
        <p:nvSpPr>
          <p:cNvPr id="202764" name="Rectangle 12"/>
          <p:cNvSpPr>
            <a:spLocks noChangeArrowheads="1"/>
          </p:cNvSpPr>
          <p:nvPr/>
        </p:nvSpPr>
        <p:spPr bwMode="auto">
          <a:xfrm>
            <a:off x="0" y="3652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2765" name="Rectangle 13"/>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2766" name="Object 14"/>
          <p:cNvGraphicFramePr>
            <a:graphicFrameLocks noChangeAspect="1"/>
          </p:cNvGraphicFramePr>
          <p:nvPr/>
        </p:nvGraphicFramePr>
        <p:xfrm>
          <a:off x="827088" y="5084763"/>
          <a:ext cx="3024187" cy="517525"/>
        </p:xfrm>
        <a:graphic>
          <a:graphicData uri="http://schemas.openxmlformats.org/presentationml/2006/ole">
            <mc:AlternateContent xmlns:mc="http://schemas.openxmlformats.org/markup-compatibility/2006">
              <mc:Choice xmlns:v="urn:schemas-microsoft-com:vml" Requires="v">
                <p:oleObj spid="_x0000_s202779" name="Equation" r:id="rId9" imgW="1117600" imgH="190500" progId="Equation.3">
                  <p:embed/>
                </p:oleObj>
              </mc:Choice>
              <mc:Fallback>
                <p:oleObj name="Equation" r:id="rId9" imgW="1117600" imgH="1905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5084763"/>
                        <a:ext cx="3024187"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67" name="Rectangle 15"/>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p:cTn id="7" dur="500" fill="hold"/>
                                        <p:tgtEl>
                                          <p:spTgt spid="202754"/>
                                        </p:tgtEl>
                                        <p:attrNameLst>
                                          <p:attrName>ppt_w</p:attrName>
                                        </p:attrNameLst>
                                      </p:cBhvr>
                                      <p:tavLst>
                                        <p:tav tm="0">
                                          <p:val>
                                            <p:strVal val="#ppt_w*0.05"/>
                                          </p:val>
                                        </p:tav>
                                        <p:tav tm="100000">
                                          <p:val>
                                            <p:strVal val="#ppt_w"/>
                                          </p:val>
                                        </p:tav>
                                      </p:tavLst>
                                    </p:anim>
                                    <p:anim calcmode="lin" valueType="num">
                                      <p:cBhvr>
                                        <p:cTn id="8" dur="500" fill="hold"/>
                                        <p:tgtEl>
                                          <p:spTgt spid="202754"/>
                                        </p:tgtEl>
                                        <p:attrNameLst>
                                          <p:attrName>ppt_h</p:attrName>
                                        </p:attrNameLst>
                                      </p:cBhvr>
                                      <p:tavLst>
                                        <p:tav tm="0">
                                          <p:val>
                                            <p:strVal val="#ppt_h"/>
                                          </p:val>
                                        </p:tav>
                                        <p:tav tm="100000">
                                          <p:val>
                                            <p:strVal val="#ppt_h"/>
                                          </p:val>
                                        </p:tav>
                                      </p:tavLst>
                                    </p:anim>
                                    <p:anim calcmode="lin" valueType="num">
                                      <p:cBhvr>
                                        <p:cTn id="9" dur="500" fill="hold"/>
                                        <p:tgtEl>
                                          <p:spTgt spid="202754"/>
                                        </p:tgtEl>
                                        <p:attrNameLst>
                                          <p:attrName>ppt_x</p:attrName>
                                        </p:attrNameLst>
                                      </p:cBhvr>
                                      <p:tavLst>
                                        <p:tav tm="0">
                                          <p:val>
                                            <p:strVal val="#ppt_x-.2"/>
                                          </p:val>
                                        </p:tav>
                                        <p:tav tm="100000">
                                          <p:val>
                                            <p:strVal val="#ppt_x"/>
                                          </p:val>
                                        </p:tav>
                                      </p:tavLst>
                                    </p:anim>
                                    <p:anim calcmode="lin" valueType="num">
                                      <p:cBhvr>
                                        <p:cTn id="10" dur="500" fill="hold"/>
                                        <p:tgtEl>
                                          <p:spTgt spid="202754"/>
                                        </p:tgtEl>
                                        <p:attrNameLst>
                                          <p:attrName>ppt_y</p:attrName>
                                        </p:attrNameLst>
                                      </p:cBhvr>
                                      <p:tavLst>
                                        <p:tav tm="0">
                                          <p:val>
                                            <p:strVal val="#ppt_y"/>
                                          </p:val>
                                        </p:tav>
                                        <p:tav tm="100000">
                                          <p:val>
                                            <p:strVal val="#ppt_y"/>
                                          </p:val>
                                        </p:tav>
                                      </p:tavLst>
                                    </p:anim>
                                    <p:animEffect transition="in" filter="fade">
                                      <p:cBhvr>
                                        <p:cTn id="11" dur="500"/>
                                        <p:tgtEl>
                                          <p:spTgt spid="2027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02755">
                                            <p:txEl>
                                              <p:pRg st="0" end="0"/>
                                            </p:txEl>
                                          </p:spTgt>
                                        </p:tgtEl>
                                        <p:attrNameLst>
                                          <p:attrName>style.visibility</p:attrName>
                                        </p:attrNameLst>
                                      </p:cBhvr>
                                      <p:to>
                                        <p:strVal val="visible"/>
                                      </p:to>
                                    </p:set>
                                    <p:anim calcmode="lin" valueType="num">
                                      <p:cBhvr>
                                        <p:cTn id="16" dur="500" fill="hold"/>
                                        <p:tgtEl>
                                          <p:spTgt spid="202755">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202755">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202755">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202755">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202755">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02755">
                                            <p:txEl>
                                              <p:pRg st="2" end="2"/>
                                            </p:txEl>
                                          </p:spTgt>
                                        </p:tgtEl>
                                        <p:attrNameLst>
                                          <p:attrName>style.visibility</p:attrName>
                                        </p:attrNameLst>
                                      </p:cBhvr>
                                      <p:to>
                                        <p:strVal val="visible"/>
                                      </p:to>
                                    </p:set>
                                    <p:anim calcmode="lin" valueType="num">
                                      <p:cBhvr>
                                        <p:cTn id="25" dur="500" fill="hold"/>
                                        <p:tgtEl>
                                          <p:spTgt spid="202755">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202755">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202755">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202755">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20275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02755">
                                            <p:txEl>
                                              <p:pRg st="4" end="4"/>
                                            </p:txEl>
                                          </p:spTgt>
                                        </p:tgtEl>
                                        <p:attrNameLst>
                                          <p:attrName>style.visibility</p:attrName>
                                        </p:attrNameLst>
                                      </p:cBhvr>
                                      <p:to>
                                        <p:strVal val="visible"/>
                                      </p:to>
                                    </p:set>
                                    <p:anim calcmode="lin" valueType="num">
                                      <p:cBhvr>
                                        <p:cTn id="34" dur="500" fill="hold"/>
                                        <p:tgtEl>
                                          <p:spTgt spid="202755">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02755">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02755">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02755">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02755">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202755">
                                            <p:txEl>
                                              <p:pRg st="6" end="6"/>
                                            </p:txEl>
                                          </p:spTgt>
                                        </p:tgtEl>
                                        <p:attrNameLst>
                                          <p:attrName>style.visibility</p:attrName>
                                        </p:attrNameLst>
                                      </p:cBhvr>
                                      <p:to>
                                        <p:strVal val="visible"/>
                                      </p:to>
                                    </p:set>
                                    <p:anim calcmode="lin" valueType="num">
                                      <p:cBhvr>
                                        <p:cTn id="43" dur="500" fill="hold"/>
                                        <p:tgtEl>
                                          <p:spTgt spid="202755">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202755">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202755">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202755">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202755">
                                            <p:txEl>
                                              <p:pRg st="6" end="6"/>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202757"/>
                                        </p:tgtEl>
                                        <p:attrNameLst>
                                          <p:attrName>style.visibility</p:attrName>
                                        </p:attrNameLst>
                                      </p:cBhvr>
                                      <p:to>
                                        <p:strVal val="visible"/>
                                      </p:to>
                                    </p:set>
                                    <p:anim calcmode="lin" valueType="num">
                                      <p:cBhvr>
                                        <p:cTn id="50" dur="500" fill="hold"/>
                                        <p:tgtEl>
                                          <p:spTgt spid="202757"/>
                                        </p:tgtEl>
                                        <p:attrNameLst>
                                          <p:attrName>ppt_w</p:attrName>
                                        </p:attrNameLst>
                                      </p:cBhvr>
                                      <p:tavLst>
                                        <p:tav tm="0">
                                          <p:val>
                                            <p:strVal val="#ppt_w*0.05"/>
                                          </p:val>
                                        </p:tav>
                                        <p:tav tm="100000">
                                          <p:val>
                                            <p:strVal val="#ppt_w"/>
                                          </p:val>
                                        </p:tav>
                                      </p:tavLst>
                                    </p:anim>
                                    <p:anim calcmode="lin" valueType="num">
                                      <p:cBhvr>
                                        <p:cTn id="51" dur="500" fill="hold"/>
                                        <p:tgtEl>
                                          <p:spTgt spid="202757"/>
                                        </p:tgtEl>
                                        <p:attrNameLst>
                                          <p:attrName>ppt_h</p:attrName>
                                        </p:attrNameLst>
                                      </p:cBhvr>
                                      <p:tavLst>
                                        <p:tav tm="0">
                                          <p:val>
                                            <p:strVal val="#ppt_h"/>
                                          </p:val>
                                        </p:tav>
                                        <p:tav tm="100000">
                                          <p:val>
                                            <p:strVal val="#ppt_h"/>
                                          </p:val>
                                        </p:tav>
                                      </p:tavLst>
                                    </p:anim>
                                    <p:anim calcmode="lin" valueType="num">
                                      <p:cBhvr>
                                        <p:cTn id="52" dur="500" fill="hold"/>
                                        <p:tgtEl>
                                          <p:spTgt spid="202757"/>
                                        </p:tgtEl>
                                        <p:attrNameLst>
                                          <p:attrName>ppt_x</p:attrName>
                                        </p:attrNameLst>
                                      </p:cBhvr>
                                      <p:tavLst>
                                        <p:tav tm="0">
                                          <p:val>
                                            <p:strVal val="#ppt_x-.2"/>
                                          </p:val>
                                        </p:tav>
                                        <p:tav tm="100000">
                                          <p:val>
                                            <p:strVal val="#ppt_x"/>
                                          </p:val>
                                        </p:tav>
                                      </p:tavLst>
                                    </p:anim>
                                    <p:anim calcmode="lin" valueType="num">
                                      <p:cBhvr>
                                        <p:cTn id="53" dur="500" fill="hold"/>
                                        <p:tgtEl>
                                          <p:spTgt spid="202757"/>
                                        </p:tgtEl>
                                        <p:attrNameLst>
                                          <p:attrName>ppt_y</p:attrName>
                                        </p:attrNameLst>
                                      </p:cBhvr>
                                      <p:tavLst>
                                        <p:tav tm="0">
                                          <p:val>
                                            <p:strVal val="#ppt_y"/>
                                          </p:val>
                                        </p:tav>
                                        <p:tav tm="100000">
                                          <p:val>
                                            <p:strVal val="#ppt_y"/>
                                          </p:val>
                                        </p:tav>
                                      </p:tavLst>
                                    </p:anim>
                                    <p:animEffect transition="in" filter="fade">
                                      <p:cBhvr>
                                        <p:cTn id="54" dur="500"/>
                                        <p:tgtEl>
                                          <p:spTgt spid="202757"/>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202760"/>
                                        </p:tgtEl>
                                        <p:attrNameLst>
                                          <p:attrName>style.visibility</p:attrName>
                                        </p:attrNameLst>
                                      </p:cBhvr>
                                      <p:to>
                                        <p:strVal val="visible"/>
                                      </p:to>
                                    </p:set>
                                    <p:anim calcmode="lin" valueType="num">
                                      <p:cBhvr>
                                        <p:cTn id="57" dur="500" fill="hold"/>
                                        <p:tgtEl>
                                          <p:spTgt spid="202760"/>
                                        </p:tgtEl>
                                        <p:attrNameLst>
                                          <p:attrName>ppt_w</p:attrName>
                                        </p:attrNameLst>
                                      </p:cBhvr>
                                      <p:tavLst>
                                        <p:tav tm="0">
                                          <p:val>
                                            <p:strVal val="#ppt_w*0.05"/>
                                          </p:val>
                                        </p:tav>
                                        <p:tav tm="100000">
                                          <p:val>
                                            <p:strVal val="#ppt_w"/>
                                          </p:val>
                                        </p:tav>
                                      </p:tavLst>
                                    </p:anim>
                                    <p:anim calcmode="lin" valueType="num">
                                      <p:cBhvr>
                                        <p:cTn id="58" dur="500" fill="hold"/>
                                        <p:tgtEl>
                                          <p:spTgt spid="202760"/>
                                        </p:tgtEl>
                                        <p:attrNameLst>
                                          <p:attrName>ppt_h</p:attrName>
                                        </p:attrNameLst>
                                      </p:cBhvr>
                                      <p:tavLst>
                                        <p:tav tm="0">
                                          <p:val>
                                            <p:strVal val="#ppt_h"/>
                                          </p:val>
                                        </p:tav>
                                        <p:tav tm="100000">
                                          <p:val>
                                            <p:strVal val="#ppt_h"/>
                                          </p:val>
                                        </p:tav>
                                      </p:tavLst>
                                    </p:anim>
                                    <p:anim calcmode="lin" valueType="num">
                                      <p:cBhvr>
                                        <p:cTn id="59" dur="500" fill="hold"/>
                                        <p:tgtEl>
                                          <p:spTgt spid="202760"/>
                                        </p:tgtEl>
                                        <p:attrNameLst>
                                          <p:attrName>ppt_x</p:attrName>
                                        </p:attrNameLst>
                                      </p:cBhvr>
                                      <p:tavLst>
                                        <p:tav tm="0">
                                          <p:val>
                                            <p:strVal val="#ppt_x-.2"/>
                                          </p:val>
                                        </p:tav>
                                        <p:tav tm="100000">
                                          <p:val>
                                            <p:strVal val="#ppt_x"/>
                                          </p:val>
                                        </p:tav>
                                      </p:tavLst>
                                    </p:anim>
                                    <p:anim calcmode="lin" valueType="num">
                                      <p:cBhvr>
                                        <p:cTn id="60" dur="500" fill="hold"/>
                                        <p:tgtEl>
                                          <p:spTgt spid="202760"/>
                                        </p:tgtEl>
                                        <p:attrNameLst>
                                          <p:attrName>ppt_y</p:attrName>
                                        </p:attrNameLst>
                                      </p:cBhvr>
                                      <p:tavLst>
                                        <p:tav tm="0">
                                          <p:val>
                                            <p:strVal val="#ppt_y"/>
                                          </p:val>
                                        </p:tav>
                                        <p:tav tm="100000">
                                          <p:val>
                                            <p:strVal val="#ppt_y"/>
                                          </p:val>
                                        </p:tav>
                                      </p:tavLst>
                                    </p:anim>
                                    <p:animEffect transition="in" filter="fade">
                                      <p:cBhvr>
                                        <p:cTn id="61" dur="500"/>
                                        <p:tgtEl>
                                          <p:spTgt spid="202760"/>
                                        </p:tgtEl>
                                      </p:cBhvr>
                                    </p:animEffect>
                                  </p:childTnLst>
                                </p:cTn>
                              </p:par>
                              <p:par>
                                <p:cTn id="62" presetID="54" presetClass="entr" presetSubtype="0" accel="100000" fill="hold" nodeType="withEffect">
                                  <p:stCondLst>
                                    <p:cond delay="0"/>
                                  </p:stCondLst>
                                  <p:childTnLst>
                                    <p:set>
                                      <p:cBhvr>
                                        <p:cTn id="63" dur="1" fill="hold">
                                          <p:stCondLst>
                                            <p:cond delay="0"/>
                                          </p:stCondLst>
                                        </p:cTn>
                                        <p:tgtEl>
                                          <p:spTgt spid="202763"/>
                                        </p:tgtEl>
                                        <p:attrNameLst>
                                          <p:attrName>style.visibility</p:attrName>
                                        </p:attrNameLst>
                                      </p:cBhvr>
                                      <p:to>
                                        <p:strVal val="visible"/>
                                      </p:to>
                                    </p:set>
                                    <p:anim calcmode="lin" valueType="num">
                                      <p:cBhvr>
                                        <p:cTn id="64" dur="500" fill="hold"/>
                                        <p:tgtEl>
                                          <p:spTgt spid="202763"/>
                                        </p:tgtEl>
                                        <p:attrNameLst>
                                          <p:attrName>ppt_w</p:attrName>
                                        </p:attrNameLst>
                                      </p:cBhvr>
                                      <p:tavLst>
                                        <p:tav tm="0">
                                          <p:val>
                                            <p:strVal val="#ppt_w*0.05"/>
                                          </p:val>
                                        </p:tav>
                                        <p:tav tm="100000">
                                          <p:val>
                                            <p:strVal val="#ppt_w"/>
                                          </p:val>
                                        </p:tav>
                                      </p:tavLst>
                                    </p:anim>
                                    <p:anim calcmode="lin" valueType="num">
                                      <p:cBhvr>
                                        <p:cTn id="65" dur="500" fill="hold"/>
                                        <p:tgtEl>
                                          <p:spTgt spid="202763"/>
                                        </p:tgtEl>
                                        <p:attrNameLst>
                                          <p:attrName>ppt_h</p:attrName>
                                        </p:attrNameLst>
                                      </p:cBhvr>
                                      <p:tavLst>
                                        <p:tav tm="0">
                                          <p:val>
                                            <p:strVal val="#ppt_h"/>
                                          </p:val>
                                        </p:tav>
                                        <p:tav tm="100000">
                                          <p:val>
                                            <p:strVal val="#ppt_h"/>
                                          </p:val>
                                        </p:tav>
                                      </p:tavLst>
                                    </p:anim>
                                    <p:anim calcmode="lin" valueType="num">
                                      <p:cBhvr>
                                        <p:cTn id="66" dur="500" fill="hold"/>
                                        <p:tgtEl>
                                          <p:spTgt spid="202763"/>
                                        </p:tgtEl>
                                        <p:attrNameLst>
                                          <p:attrName>ppt_x</p:attrName>
                                        </p:attrNameLst>
                                      </p:cBhvr>
                                      <p:tavLst>
                                        <p:tav tm="0">
                                          <p:val>
                                            <p:strVal val="#ppt_x-.2"/>
                                          </p:val>
                                        </p:tav>
                                        <p:tav tm="100000">
                                          <p:val>
                                            <p:strVal val="#ppt_x"/>
                                          </p:val>
                                        </p:tav>
                                      </p:tavLst>
                                    </p:anim>
                                    <p:anim calcmode="lin" valueType="num">
                                      <p:cBhvr>
                                        <p:cTn id="67" dur="500" fill="hold"/>
                                        <p:tgtEl>
                                          <p:spTgt spid="202763"/>
                                        </p:tgtEl>
                                        <p:attrNameLst>
                                          <p:attrName>ppt_y</p:attrName>
                                        </p:attrNameLst>
                                      </p:cBhvr>
                                      <p:tavLst>
                                        <p:tav tm="0">
                                          <p:val>
                                            <p:strVal val="#ppt_y"/>
                                          </p:val>
                                        </p:tav>
                                        <p:tav tm="100000">
                                          <p:val>
                                            <p:strVal val="#ppt_y"/>
                                          </p:val>
                                        </p:tav>
                                      </p:tavLst>
                                    </p:anim>
                                    <p:animEffect transition="in" filter="fade">
                                      <p:cBhvr>
                                        <p:cTn id="68" dur="500"/>
                                        <p:tgtEl>
                                          <p:spTgt spid="202763"/>
                                        </p:tgtEl>
                                      </p:cBhvr>
                                    </p:animEffect>
                                  </p:childTnLst>
                                </p:cTn>
                              </p:par>
                              <p:par>
                                <p:cTn id="69" presetID="54" presetClass="entr" presetSubtype="0" accel="100000" fill="hold" nodeType="withEffect">
                                  <p:stCondLst>
                                    <p:cond delay="0"/>
                                  </p:stCondLst>
                                  <p:childTnLst>
                                    <p:set>
                                      <p:cBhvr>
                                        <p:cTn id="70" dur="1" fill="hold">
                                          <p:stCondLst>
                                            <p:cond delay="0"/>
                                          </p:stCondLst>
                                        </p:cTn>
                                        <p:tgtEl>
                                          <p:spTgt spid="202766"/>
                                        </p:tgtEl>
                                        <p:attrNameLst>
                                          <p:attrName>style.visibility</p:attrName>
                                        </p:attrNameLst>
                                      </p:cBhvr>
                                      <p:to>
                                        <p:strVal val="visible"/>
                                      </p:to>
                                    </p:set>
                                    <p:anim calcmode="lin" valueType="num">
                                      <p:cBhvr>
                                        <p:cTn id="71" dur="500" fill="hold"/>
                                        <p:tgtEl>
                                          <p:spTgt spid="202766"/>
                                        </p:tgtEl>
                                        <p:attrNameLst>
                                          <p:attrName>ppt_w</p:attrName>
                                        </p:attrNameLst>
                                      </p:cBhvr>
                                      <p:tavLst>
                                        <p:tav tm="0">
                                          <p:val>
                                            <p:strVal val="#ppt_w*0.05"/>
                                          </p:val>
                                        </p:tav>
                                        <p:tav tm="100000">
                                          <p:val>
                                            <p:strVal val="#ppt_w"/>
                                          </p:val>
                                        </p:tav>
                                      </p:tavLst>
                                    </p:anim>
                                    <p:anim calcmode="lin" valueType="num">
                                      <p:cBhvr>
                                        <p:cTn id="72" dur="500" fill="hold"/>
                                        <p:tgtEl>
                                          <p:spTgt spid="202766"/>
                                        </p:tgtEl>
                                        <p:attrNameLst>
                                          <p:attrName>ppt_h</p:attrName>
                                        </p:attrNameLst>
                                      </p:cBhvr>
                                      <p:tavLst>
                                        <p:tav tm="0">
                                          <p:val>
                                            <p:strVal val="#ppt_h"/>
                                          </p:val>
                                        </p:tav>
                                        <p:tav tm="100000">
                                          <p:val>
                                            <p:strVal val="#ppt_h"/>
                                          </p:val>
                                        </p:tav>
                                      </p:tavLst>
                                    </p:anim>
                                    <p:anim calcmode="lin" valueType="num">
                                      <p:cBhvr>
                                        <p:cTn id="73" dur="500" fill="hold"/>
                                        <p:tgtEl>
                                          <p:spTgt spid="202766"/>
                                        </p:tgtEl>
                                        <p:attrNameLst>
                                          <p:attrName>ppt_x</p:attrName>
                                        </p:attrNameLst>
                                      </p:cBhvr>
                                      <p:tavLst>
                                        <p:tav tm="0">
                                          <p:val>
                                            <p:strVal val="#ppt_x-.2"/>
                                          </p:val>
                                        </p:tav>
                                        <p:tav tm="100000">
                                          <p:val>
                                            <p:strVal val="#ppt_x"/>
                                          </p:val>
                                        </p:tav>
                                      </p:tavLst>
                                    </p:anim>
                                    <p:anim calcmode="lin" valueType="num">
                                      <p:cBhvr>
                                        <p:cTn id="74" dur="500" fill="hold"/>
                                        <p:tgtEl>
                                          <p:spTgt spid="202766"/>
                                        </p:tgtEl>
                                        <p:attrNameLst>
                                          <p:attrName>ppt_y</p:attrName>
                                        </p:attrNameLst>
                                      </p:cBhvr>
                                      <p:tavLst>
                                        <p:tav tm="0">
                                          <p:val>
                                            <p:strVal val="#ppt_y"/>
                                          </p:val>
                                        </p:tav>
                                        <p:tav tm="100000">
                                          <p:val>
                                            <p:strVal val="#ppt_y"/>
                                          </p:val>
                                        </p:tav>
                                      </p:tavLst>
                                    </p:anim>
                                    <p:animEffect transition="in" filter="fade">
                                      <p:cBhvr>
                                        <p:cTn id="75" dur="500"/>
                                        <p:tgtEl>
                                          <p:spTgt spid="202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r"/>
            <a:r>
              <a:rPr lang="fa-IR" altLang="en-US" sz="4000">
                <a:solidFill>
                  <a:srgbClr val="CC0000"/>
                </a:solidFill>
                <a:cs typeface="B Titr" panose="00000700000000000000" pitchFamily="2" charset="-78"/>
              </a:rPr>
              <a:t>11 - </a:t>
            </a:r>
            <a:r>
              <a:rPr lang="ar-SA" altLang="en-US" sz="4000">
                <a:solidFill>
                  <a:srgbClr val="CC0000"/>
                </a:solidFill>
                <a:cs typeface="B Titr" panose="00000700000000000000" pitchFamily="2" charset="-78"/>
              </a:rPr>
              <a:t>گشتاورها</a:t>
            </a:r>
            <a:r>
              <a:rPr lang="en-US" altLang="en-US" sz="4000">
                <a:solidFill>
                  <a:srgbClr val="CC0000"/>
                </a:solidFill>
                <a:cs typeface="B Titr" panose="00000700000000000000" pitchFamily="2" charset="-78"/>
              </a:rPr>
              <a:t> </a:t>
            </a:r>
          </a:p>
        </p:txBody>
      </p:sp>
      <p:sp>
        <p:nvSpPr>
          <p:cNvPr id="203779" name="Rectangle 3"/>
          <p:cNvSpPr>
            <a:spLocks noGrp="1" noChangeArrowheads="1"/>
          </p:cNvSpPr>
          <p:nvPr>
            <p:ph idx="1"/>
          </p:nvPr>
        </p:nvSpPr>
        <p:spPr/>
        <p:txBody>
          <a:bodyPr/>
          <a:lstStyle/>
          <a:p>
            <a:pPr>
              <a:buFont typeface="Wingdings" panose="05000000000000000000" pitchFamily="2" charset="2"/>
              <a:buNone/>
            </a:pPr>
            <a:r>
              <a:rPr lang="ar-SA" altLang="en-US" sz="2400">
                <a:cs typeface="B Nazanin" panose="00000400000000000000" pitchFamily="2" charset="-78"/>
              </a:rPr>
              <a:t>اگر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a:t>
            </a:r>
            <a:r>
              <a:rPr lang="fa-IR" altLang="en-US" sz="2400">
                <a:cs typeface="B Nazanin" panose="00000400000000000000" pitchFamily="2" charset="-78"/>
              </a:rPr>
              <a:t> </a:t>
            </a:r>
            <a:r>
              <a:rPr lang="en-US" altLang="en-US" sz="2400"/>
              <a:t>ƒ(x)</a:t>
            </a:r>
            <a:r>
              <a:rPr lang="ar-SA" altLang="en-US" sz="2400">
                <a:cs typeface="B Nazanin" panose="00000400000000000000" pitchFamily="2" charset="-78"/>
              </a:rPr>
              <a:t>و </a:t>
            </a:r>
            <a:r>
              <a:rPr lang="el-GR" altLang="en-US" sz="2400"/>
              <a:t>α</a:t>
            </a:r>
            <a:r>
              <a:rPr lang="fa-IR" altLang="en-US" sz="2400">
                <a:cs typeface="B Nazanin" panose="00000400000000000000" pitchFamily="2" charset="-78"/>
              </a:rPr>
              <a:t> </a:t>
            </a:r>
            <a:r>
              <a:rPr lang="ar-SA" altLang="en-US" sz="2400">
                <a:cs typeface="B Nazanin" panose="00000400000000000000" pitchFamily="2" charset="-78"/>
              </a:rPr>
              <a:t>يك عدد ثابت حقيقي باشد گشتاورهاي مرتبه </a:t>
            </a:r>
            <a:r>
              <a:rPr lang="en-US" altLang="en-US" sz="2400">
                <a:cs typeface="B Nazanin" panose="00000400000000000000" pitchFamily="2" charset="-78"/>
              </a:rPr>
              <a:t>r</a:t>
            </a:r>
            <a:r>
              <a:rPr lang="ar-SA" altLang="en-US" sz="2400">
                <a:cs typeface="B Nazanin" panose="00000400000000000000" pitchFamily="2" charset="-78"/>
              </a:rPr>
              <a:t>ام حول نقطه </a:t>
            </a:r>
            <a:r>
              <a:rPr lang="el-GR" altLang="en-US" sz="2400"/>
              <a:t>α</a:t>
            </a:r>
            <a:r>
              <a:rPr lang="fa-IR" altLang="en-US" sz="2400">
                <a:cs typeface="B Nazanin" panose="00000400000000000000" pitchFamily="2" charset="-78"/>
              </a:rPr>
              <a:t> </a:t>
            </a:r>
            <a:r>
              <a:rPr lang="ar-SA" altLang="en-US" sz="2400">
                <a:cs typeface="B Nazanin" panose="00000400000000000000" pitchFamily="2" charset="-78"/>
              </a:rPr>
              <a:t>در جامعه در حالت گسسته و پيوسته به ترتيب به صورت زير تعريف مي</a:t>
            </a:r>
            <a:r>
              <a:rPr lang="en-US" altLang="en-US" sz="2400">
                <a:cs typeface="B Nazanin" panose="00000400000000000000" pitchFamily="2" charset="-78"/>
              </a:rPr>
              <a:t> </a:t>
            </a:r>
            <a:r>
              <a:rPr lang="ar-SA" altLang="en-US" sz="2400">
                <a:cs typeface="B Nazanin" panose="00000400000000000000" pitchFamily="2" charset="-78"/>
              </a:rPr>
              <a:t>شود.</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در ادبيات آماري، معمولاً گشتاورهاي حول نقطه ميانگين جامعه </a:t>
            </a:r>
            <a:r>
              <a:rPr lang="el-GR" altLang="en-US" sz="2400" i="1"/>
              <a:t>μ</a:t>
            </a:r>
            <a:r>
              <a:rPr lang="en-US" altLang="en-US" sz="2400"/>
              <a:t>)</a:t>
            </a:r>
            <a:r>
              <a:rPr lang="fa-IR" altLang="en-US" sz="2400">
                <a:cs typeface="B Nazanin" panose="00000400000000000000" pitchFamily="2" charset="-78"/>
              </a:rPr>
              <a:t> </a:t>
            </a:r>
            <a:r>
              <a:rPr lang="en-US" altLang="en-US" sz="2400">
                <a:cs typeface="B Nazanin" panose="00000400000000000000" pitchFamily="2" charset="-78"/>
              </a:rPr>
              <a:t>(</a:t>
            </a:r>
            <a:r>
              <a:rPr lang="ar-SA" altLang="en-US" sz="2400">
                <a:cs typeface="B Nazanin" panose="00000400000000000000" pitchFamily="2" charset="-78"/>
              </a:rPr>
              <a:t>را گشتاورهاي مركزي مي</a:t>
            </a:r>
            <a:r>
              <a:rPr lang="en-US" altLang="en-US" sz="2400">
                <a:cs typeface="B Nazanin" panose="00000400000000000000" pitchFamily="2" charset="-78"/>
              </a:rPr>
              <a:t> </a:t>
            </a:r>
            <a:r>
              <a:rPr lang="ar-SA" altLang="en-US" sz="2400">
                <a:cs typeface="B Nazanin" panose="00000400000000000000" pitchFamily="2" charset="-78"/>
              </a:rPr>
              <a:t>گويند و با نماد </a:t>
            </a:r>
            <a:r>
              <a:rPr lang="el-GR" altLang="en-US" sz="2400" i="1"/>
              <a:t>μ</a:t>
            </a:r>
            <a:r>
              <a:rPr lang="en-US" altLang="en-US" sz="2400" i="1" baseline="-25000"/>
              <a:t>r</a:t>
            </a:r>
            <a:r>
              <a:rPr lang="fa-IR" altLang="en-US" sz="2400">
                <a:cs typeface="B Nazanin" panose="00000400000000000000" pitchFamily="2" charset="-78"/>
              </a:rPr>
              <a:t> </a:t>
            </a:r>
            <a:r>
              <a:rPr lang="ar-SA" altLang="en-US" sz="2400">
                <a:cs typeface="B Nazanin" panose="00000400000000000000" pitchFamily="2" charset="-78"/>
              </a:rPr>
              <a:t>نمايش مي</a:t>
            </a:r>
            <a:r>
              <a:rPr lang="en-US" altLang="en-US" sz="2400">
                <a:cs typeface="B Nazanin" panose="00000400000000000000" pitchFamily="2" charset="-78"/>
              </a:rPr>
              <a:t> </a:t>
            </a:r>
            <a:r>
              <a:rPr lang="ar-SA" altLang="en-US" sz="2400">
                <a:cs typeface="B Nazanin" panose="00000400000000000000" pitchFamily="2" charset="-78"/>
              </a:rPr>
              <a:t>دهند.</a:t>
            </a:r>
            <a:r>
              <a:rPr lang="ar-SA" altLang="en-US"/>
              <a:t>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p:txBody>
      </p:sp>
      <p:sp>
        <p:nvSpPr>
          <p:cNvPr id="203780"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3781" name="Object 5"/>
          <p:cNvGraphicFramePr>
            <a:graphicFrameLocks noChangeAspect="1"/>
          </p:cNvGraphicFramePr>
          <p:nvPr/>
        </p:nvGraphicFramePr>
        <p:xfrm>
          <a:off x="755650" y="2852738"/>
          <a:ext cx="3600450" cy="857250"/>
        </p:xfrm>
        <a:graphic>
          <a:graphicData uri="http://schemas.openxmlformats.org/presentationml/2006/ole">
            <mc:AlternateContent xmlns:mc="http://schemas.openxmlformats.org/markup-compatibility/2006">
              <mc:Choice xmlns:v="urn:schemas-microsoft-com:vml" Requires="v">
                <p:oleObj spid="_x0000_s203797" name="Equation" r:id="rId3" imgW="1637589" imgH="393529" progId="Equation.3">
                  <p:embed/>
                </p:oleObj>
              </mc:Choice>
              <mc:Fallback>
                <p:oleObj name="Equation" r:id="rId3" imgW="1637589"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52738"/>
                        <a:ext cx="36004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755650" y="3716338"/>
          <a:ext cx="4608513" cy="815975"/>
        </p:xfrm>
        <a:graphic>
          <a:graphicData uri="http://schemas.openxmlformats.org/presentationml/2006/ole">
            <mc:AlternateContent xmlns:mc="http://schemas.openxmlformats.org/markup-compatibility/2006">
              <mc:Choice xmlns:v="urn:schemas-microsoft-com:vml" Requires="v">
                <p:oleObj spid="_x0000_s203798" name="Equation" r:id="rId5" imgW="1916868" imgH="342751" progId="Equation.3">
                  <p:embed/>
                </p:oleObj>
              </mc:Choice>
              <mc:Fallback>
                <p:oleObj name="Equation" r:id="rId5" imgW="1916868" imgH="34275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716338"/>
                        <a:ext cx="460851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3"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3784" name="Object 8"/>
          <p:cNvGraphicFramePr>
            <a:graphicFrameLocks noChangeAspect="1"/>
          </p:cNvGraphicFramePr>
          <p:nvPr/>
        </p:nvGraphicFramePr>
        <p:xfrm>
          <a:off x="755650" y="5157788"/>
          <a:ext cx="3887788" cy="738187"/>
        </p:xfrm>
        <a:graphic>
          <a:graphicData uri="http://schemas.openxmlformats.org/presentationml/2006/ole">
            <mc:AlternateContent xmlns:mc="http://schemas.openxmlformats.org/markup-compatibility/2006">
              <mc:Choice xmlns:v="urn:schemas-microsoft-com:vml" Requires="v">
                <p:oleObj spid="_x0000_s203799" name="Equation" r:id="rId7" imgW="1968500" imgH="393700" progId="Equation.3">
                  <p:embed/>
                </p:oleObj>
              </mc:Choice>
              <mc:Fallback>
                <p:oleObj name="Equation" r:id="rId7" imgW="1968500" imgH="3937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5157788"/>
                        <a:ext cx="3887788"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5" name="Rectangle 9"/>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786" name="Rectangle 10"/>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3787" name="Object 11"/>
          <p:cNvGraphicFramePr>
            <a:graphicFrameLocks noChangeAspect="1"/>
          </p:cNvGraphicFramePr>
          <p:nvPr/>
        </p:nvGraphicFramePr>
        <p:xfrm>
          <a:off x="755650" y="5876925"/>
          <a:ext cx="4392613" cy="674688"/>
        </p:xfrm>
        <a:graphic>
          <a:graphicData uri="http://schemas.openxmlformats.org/presentationml/2006/ole">
            <mc:AlternateContent xmlns:mc="http://schemas.openxmlformats.org/markup-compatibility/2006">
              <mc:Choice xmlns:v="urn:schemas-microsoft-com:vml" Requires="v">
                <p:oleObj spid="_x0000_s203800" name="Equation" r:id="rId9" imgW="2247900" imgH="342900" progId="Equation.3">
                  <p:embed/>
                </p:oleObj>
              </mc:Choice>
              <mc:Fallback>
                <p:oleObj name="Equation" r:id="rId9" imgW="2247900" imgH="3429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5876925"/>
                        <a:ext cx="4392613"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8" name="Rectangle 12"/>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 calcmode="lin" valueType="num">
                                      <p:cBhvr>
                                        <p:cTn id="7" dur="500" fill="hold"/>
                                        <p:tgtEl>
                                          <p:spTgt spid="203778"/>
                                        </p:tgtEl>
                                        <p:attrNameLst>
                                          <p:attrName>ppt_w</p:attrName>
                                        </p:attrNameLst>
                                      </p:cBhvr>
                                      <p:tavLst>
                                        <p:tav tm="0">
                                          <p:val>
                                            <p:strVal val="#ppt_w*0.05"/>
                                          </p:val>
                                        </p:tav>
                                        <p:tav tm="100000">
                                          <p:val>
                                            <p:strVal val="#ppt_w"/>
                                          </p:val>
                                        </p:tav>
                                      </p:tavLst>
                                    </p:anim>
                                    <p:anim calcmode="lin" valueType="num">
                                      <p:cBhvr>
                                        <p:cTn id="8" dur="500" fill="hold"/>
                                        <p:tgtEl>
                                          <p:spTgt spid="203778"/>
                                        </p:tgtEl>
                                        <p:attrNameLst>
                                          <p:attrName>ppt_h</p:attrName>
                                        </p:attrNameLst>
                                      </p:cBhvr>
                                      <p:tavLst>
                                        <p:tav tm="0">
                                          <p:val>
                                            <p:strVal val="#ppt_h"/>
                                          </p:val>
                                        </p:tav>
                                        <p:tav tm="100000">
                                          <p:val>
                                            <p:strVal val="#ppt_h"/>
                                          </p:val>
                                        </p:tav>
                                      </p:tavLst>
                                    </p:anim>
                                    <p:anim calcmode="lin" valueType="num">
                                      <p:cBhvr>
                                        <p:cTn id="9" dur="500" fill="hold"/>
                                        <p:tgtEl>
                                          <p:spTgt spid="203778"/>
                                        </p:tgtEl>
                                        <p:attrNameLst>
                                          <p:attrName>ppt_x</p:attrName>
                                        </p:attrNameLst>
                                      </p:cBhvr>
                                      <p:tavLst>
                                        <p:tav tm="0">
                                          <p:val>
                                            <p:strVal val="#ppt_x-.2"/>
                                          </p:val>
                                        </p:tav>
                                        <p:tav tm="100000">
                                          <p:val>
                                            <p:strVal val="#ppt_x"/>
                                          </p:val>
                                        </p:tav>
                                      </p:tavLst>
                                    </p:anim>
                                    <p:anim calcmode="lin" valueType="num">
                                      <p:cBhvr>
                                        <p:cTn id="10" dur="500" fill="hold"/>
                                        <p:tgtEl>
                                          <p:spTgt spid="203778"/>
                                        </p:tgtEl>
                                        <p:attrNameLst>
                                          <p:attrName>ppt_y</p:attrName>
                                        </p:attrNameLst>
                                      </p:cBhvr>
                                      <p:tavLst>
                                        <p:tav tm="0">
                                          <p:val>
                                            <p:strVal val="#ppt_y"/>
                                          </p:val>
                                        </p:tav>
                                        <p:tav tm="100000">
                                          <p:val>
                                            <p:strVal val="#ppt_y"/>
                                          </p:val>
                                        </p:tav>
                                      </p:tavLst>
                                    </p:anim>
                                    <p:animEffect transition="in" filter="fade">
                                      <p:cBhvr>
                                        <p:cTn id="11" dur="500"/>
                                        <p:tgtEl>
                                          <p:spTgt spid="2037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3779">
                                            <p:txEl>
                                              <p:pRg st="0" end="0"/>
                                            </p:txEl>
                                          </p:spTgt>
                                        </p:tgtEl>
                                        <p:attrNameLst>
                                          <p:attrName>style.visibility</p:attrName>
                                        </p:attrNameLst>
                                      </p:cBhvr>
                                      <p:to>
                                        <p:strVal val="visible"/>
                                      </p:to>
                                    </p:set>
                                    <p:anim calcmode="lin" valueType="num">
                                      <p:cBhvr additive="base">
                                        <p:cTn id="16" dur="500" fill="hold"/>
                                        <p:tgtEl>
                                          <p:spTgt spid="20377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3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3779">
                                            <p:txEl>
                                              <p:pRg st="4" end="4"/>
                                            </p:txEl>
                                          </p:spTgt>
                                        </p:tgtEl>
                                        <p:attrNameLst>
                                          <p:attrName>style.visibility</p:attrName>
                                        </p:attrNameLst>
                                      </p:cBhvr>
                                      <p:to>
                                        <p:strVal val="visible"/>
                                      </p:to>
                                    </p:set>
                                    <p:anim calcmode="lin" valueType="num">
                                      <p:cBhvr additive="base">
                                        <p:cTn id="22" dur="500" fill="hold"/>
                                        <p:tgtEl>
                                          <p:spTgt spid="20377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3779">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3781"/>
                                        </p:tgtEl>
                                        <p:attrNameLst>
                                          <p:attrName>style.visibility</p:attrName>
                                        </p:attrNameLst>
                                      </p:cBhvr>
                                      <p:to>
                                        <p:strVal val="visible"/>
                                      </p:to>
                                    </p:set>
                                    <p:anim calcmode="lin" valueType="num">
                                      <p:cBhvr additive="base">
                                        <p:cTn id="26" dur="500" fill="hold"/>
                                        <p:tgtEl>
                                          <p:spTgt spid="203781"/>
                                        </p:tgtEl>
                                        <p:attrNameLst>
                                          <p:attrName>ppt_x</p:attrName>
                                        </p:attrNameLst>
                                      </p:cBhvr>
                                      <p:tavLst>
                                        <p:tav tm="0">
                                          <p:val>
                                            <p:strVal val="#ppt_x"/>
                                          </p:val>
                                        </p:tav>
                                        <p:tav tm="100000">
                                          <p:val>
                                            <p:strVal val="#ppt_x"/>
                                          </p:val>
                                        </p:tav>
                                      </p:tavLst>
                                    </p:anim>
                                    <p:anim calcmode="lin" valueType="num">
                                      <p:cBhvr additive="base">
                                        <p:cTn id="27" dur="500" fill="hold"/>
                                        <p:tgtEl>
                                          <p:spTgt spid="20378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3782"/>
                                        </p:tgtEl>
                                        <p:attrNameLst>
                                          <p:attrName>style.visibility</p:attrName>
                                        </p:attrNameLst>
                                      </p:cBhvr>
                                      <p:to>
                                        <p:strVal val="visible"/>
                                      </p:to>
                                    </p:set>
                                    <p:anim calcmode="lin" valueType="num">
                                      <p:cBhvr additive="base">
                                        <p:cTn id="30" dur="500" fill="hold"/>
                                        <p:tgtEl>
                                          <p:spTgt spid="203782"/>
                                        </p:tgtEl>
                                        <p:attrNameLst>
                                          <p:attrName>ppt_x</p:attrName>
                                        </p:attrNameLst>
                                      </p:cBhvr>
                                      <p:tavLst>
                                        <p:tav tm="0">
                                          <p:val>
                                            <p:strVal val="#ppt_x"/>
                                          </p:val>
                                        </p:tav>
                                        <p:tav tm="100000">
                                          <p:val>
                                            <p:strVal val="#ppt_x"/>
                                          </p:val>
                                        </p:tav>
                                      </p:tavLst>
                                    </p:anim>
                                    <p:anim calcmode="lin" valueType="num">
                                      <p:cBhvr additive="base">
                                        <p:cTn id="31" dur="500" fill="hold"/>
                                        <p:tgtEl>
                                          <p:spTgt spid="20378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3784"/>
                                        </p:tgtEl>
                                        <p:attrNameLst>
                                          <p:attrName>style.visibility</p:attrName>
                                        </p:attrNameLst>
                                      </p:cBhvr>
                                      <p:to>
                                        <p:strVal val="visible"/>
                                      </p:to>
                                    </p:set>
                                    <p:anim calcmode="lin" valueType="num">
                                      <p:cBhvr additive="base">
                                        <p:cTn id="34" dur="500" fill="hold"/>
                                        <p:tgtEl>
                                          <p:spTgt spid="203784"/>
                                        </p:tgtEl>
                                        <p:attrNameLst>
                                          <p:attrName>ppt_x</p:attrName>
                                        </p:attrNameLst>
                                      </p:cBhvr>
                                      <p:tavLst>
                                        <p:tav tm="0">
                                          <p:val>
                                            <p:strVal val="#ppt_x"/>
                                          </p:val>
                                        </p:tav>
                                        <p:tav tm="100000">
                                          <p:val>
                                            <p:strVal val="#ppt_x"/>
                                          </p:val>
                                        </p:tav>
                                      </p:tavLst>
                                    </p:anim>
                                    <p:anim calcmode="lin" valueType="num">
                                      <p:cBhvr additive="base">
                                        <p:cTn id="35" dur="500" fill="hold"/>
                                        <p:tgtEl>
                                          <p:spTgt spid="20378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03787"/>
                                        </p:tgtEl>
                                        <p:attrNameLst>
                                          <p:attrName>style.visibility</p:attrName>
                                        </p:attrNameLst>
                                      </p:cBhvr>
                                      <p:to>
                                        <p:strVal val="visible"/>
                                      </p:to>
                                    </p:set>
                                    <p:anim calcmode="lin" valueType="num">
                                      <p:cBhvr additive="base">
                                        <p:cTn id="38" dur="500" fill="hold"/>
                                        <p:tgtEl>
                                          <p:spTgt spid="203787"/>
                                        </p:tgtEl>
                                        <p:attrNameLst>
                                          <p:attrName>ppt_x</p:attrName>
                                        </p:attrNameLst>
                                      </p:cBhvr>
                                      <p:tavLst>
                                        <p:tav tm="0">
                                          <p:val>
                                            <p:strVal val="#ppt_x"/>
                                          </p:val>
                                        </p:tav>
                                        <p:tav tm="100000">
                                          <p:val>
                                            <p:strVal val="#ppt_x"/>
                                          </p:val>
                                        </p:tav>
                                      </p:tavLst>
                                    </p:anim>
                                    <p:anim calcmode="lin" valueType="num">
                                      <p:cBhvr additive="base">
                                        <p:cTn id="39" dur="500" fill="hold"/>
                                        <p:tgtEl>
                                          <p:spTgt spid="203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algn="r"/>
            <a:r>
              <a:rPr lang="fa-IR" altLang="en-US" sz="3600" b="1">
                <a:solidFill>
                  <a:srgbClr val="CC0000"/>
                </a:solidFill>
                <a:cs typeface="B Titr" panose="00000700000000000000" pitchFamily="2" charset="-78"/>
              </a:rPr>
              <a:t>11-1  </a:t>
            </a:r>
            <a:r>
              <a:rPr lang="ar-SA" altLang="en-US" sz="3600" b="1">
                <a:solidFill>
                  <a:srgbClr val="CC0000"/>
                </a:solidFill>
                <a:cs typeface="B Titr" panose="00000700000000000000" pitchFamily="2" charset="-78"/>
              </a:rPr>
              <a:t>واريانس</a:t>
            </a:r>
            <a:r>
              <a:rPr lang="ar-SA" altLang="en-US"/>
              <a:t> </a:t>
            </a:r>
            <a:endParaRPr lang="en-US" altLang="en-US"/>
          </a:p>
        </p:txBody>
      </p:sp>
      <p:sp>
        <p:nvSpPr>
          <p:cNvPr id="204803" name="Rectangle 3"/>
          <p:cNvSpPr>
            <a:spLocks noGrp="1" noChangeArrowheads="1"/>
          </p:cNvSpPr>
          <p:nvPr>
            <p:ph idx="1"/>
          </p:nvPr>
        </p:nvSpPr>
        <p:spPr>
          <a:xfrm>
            <a:off x="395288" y="1557338"/>
            <a:ext cx="8291512" cy="4471987"/>
          </a:xfrm>
        </p:spPr>
        <p:txBody>
          <a:bodyPr/>
          <a:lstStyle/>
          <a:p>
            <a:pPr>
              <a:buFont typeface="Wingdings" panose="05000000000000000000" pitchFamily="2" charset="2"/>
              <a:buNone/>
            </a:pPr>
            <a:r>
              <a:rPr lang="ar-SA" altLang="en-US" sz="2400">
                <a:cs typeface="B Nazanin" panose="00000400000000000000" pitchFamily="2" charset="-78"/>
              </a:rPr>
              <a:t>اگر در فرمول گشتاورهاي مركزي </a:t>
            </a:r>
            <a:r>
              <a:rPr lang="en-US" altLang="en-US" sz="2400">
                <a:cs typeface="B Nazanin" panose="00000400000000000000" pitchFamily="2" charset="-78"/>
              </a:rPr>
              <a:t>r</a:t>
            </a:r>
            <a:r>
              <a:rPr lang="fa-IR" altLang="en-US" sz="2400">
                <a:cs typeface="B Nazanin" panose="00000400000000000000" pitchFamily="2" charset="-78"/>
              </a:rPr>
              <a:t> </a:t>
            </a:r>
            <a:r>
              <a:rPr lang="ar-SA" altLang="en-US" sz="2400">
                <a:cs typeface="B Nazanin" panose="00000400000000000000" pitchFamily="2" charset="-78"/>
              </a:rPr>
              <a:t>برابر با 2 درنظر گرفته شود واريانس جامعه بدست مي</a:t>
            </a:r>
            <a:r>
              <a:rPr lang="en-US" altLang="en-US" sz="2400">
                <a:cs typeface="B Nazanin" panose="00000400000000000000" pitchFamily="2" charset="-78"/>
              </a:rPr>
              <a:t> </a:t>
            </a:r>
            <a:r>
              <a:rPr lang="ar-SA" altLang="en-US" sz="2400">
                <a:cs typeface="B Nazanin" panose="00000400000000000000" pitchFamily="2" charset="-78"/>
              </a:rPr>
              <a:t>آيد و معمولاً آن را با نماد</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ar-SA" altLang="en-US" sz="2400">
                <a:cs typeface="B Nazanin" panose="00000400000000000000" pitchFamily="2" charset="-78"/>
              </a:rPr>
              <a:t> يا </a:t>
            </a:r>
            <a:r>
              <a:rPr lang="en-US" altLang="en-US" sz="2400" i="1">
                <a:cs typeface="B Nazanin" panose="00000400000000000000" pitchFamily="2" charset="-78"/>
              </a:rPr>
              <a:t>V(X)</a:t>
            </a:r>
            <a:r>
              <a:rPr lang="fa-IR" altLang="en-US" sz="2400">
                <a:cs typeface="B Nazanin" panose="00000400000000000000" pitchFamily="2" charset="-78"/>
              </a:rPr>
              <a:t> </a:t>
            </a:r>
            <a:r>
              <a:rPr lang="ar-SA" altLang="en-US" sz="2400">
                <a:cs typeface="B Nazanin" panose="00000400000000000000" pitchFamily="2" charset="-78"/>
              </a:rPr>
              <a:t>نمايش مي</a:t>
            </a:r>
            <a:r>
              <a:rPr lang="en-US" altLang="en-US" sz="2400">
                <a:cs typeface="B Nazanin" panose="00000400000000000000" pitchFamily="2" charset="-78"/>
              </a:rPr>
              <a:t> </a:t>
            </a:r>
            <a:r>
              <a:rPr lang="ar-SA" altLang="en-US" sz="2400">
                <a:cs typeface="B Nazanin" panose="00000400000000000000" pitchFamily="2" charset="-78"/>
              </a:rPr>
              <a:t>دهند.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باتوجه به خواص عملگر </a:t>
            </a:r>
            <a:r>
              <a:rPr lang="en-US" altLang="en-US" sz="2400" i="1">
                <a:cs typeface="B Nazanin" panose="00000400000000000000" pitchFamily="2" charset="-78"/>
              </a:rPr>
              <a:t>E</a:t>
            </a:r>
            <a:r>
              <a:rPr lang="fa-IR" altLang="en-US" sz="2400">
                <a:cs typeface="B Nazanin" panose="00000400000000000000" pitchFamily="2" charset="-78"/>
              </a:rPr>
              <a:t> </a:t>
            </a:r>
            <a:r>
              <a:rPr lang="ar-SA" altLang="en-US" sz="2400">
                <a:cs typeface="B Nazanin" panose="00000400000000000000" pitchFamily="2" charset="-78"/>
              </a:rPr>
              <a:t>مي</a:t>
            </a:r>
            <a:r>
              <a:rPr lang="en-US" altLang="en-US" sz="2400">
                <a:cs typeface="B Nazanin" panose="00000400000000000000" pitchFamily="2" charset="-78"/>
              </a:rPr>
              <a:t> </a:t>
            </a:r>
            <a:r>
              <a:rPr lang="ar-SA" altLang="en-US" sz="2400">
                <a:cs typeface="B Nazanin" panose="00000400000000000000" pitchFamily="2" charset="-78"/>
              </a:rPr>
              <a:t>توان واريانس </a:t>
            </a:r>
            <a:r>
              <a:rPr lang="en-US" altLang="en-US" sz="2400" i="1">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را به صورت زير تعريف كرد.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p:txBody>
      </p:sp>
      <p:sp>
        <p:nvSpPr>
          <p:cNvPr id="204804" name="Rectangle 4"/>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05" name="Object 5"/>
          <p:cNvGraphicFramePr>
            <a:graphicFrameLocks noChangeAspect="1"/>
          </p:cNvGraphicFramePr>
          <p:nvPr/>
        </p:nvGraphicFramePr>
        <p:xfrm>
          <a:off x="611188" y="2565400"/>
          <a:ext cx="5184775" cy="638175"/>
        </p:xfrm>
        <a:graphic>
          <a:graphicData uri="http://schemas.openxmlformats.org/presentationml/2006/ole">
            <mc:AlternateContent xmlns:mc="http://schemas.openxmlformats.org/markup-compatibility/2006">
              <mc:Choice xmlns:v="urn:schemas-microsoft-com:vml" Requires="v">
                <p:oleObj spid="_x0000_s204818" name="Equation" r:id="rId3" imgW="2755900" imgH="342900" progId="Equation.3">
                  <p:embed/>
                </p:oleObj>
              </mc:Choice>
              <mc:Fallback>
                <p:oleObj name="Equation" r:id="rId3" imgW="2755900" imgH="342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565400"/>
                        <a:ext cx="518477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0" y="359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07" name="Rectangle 7"/>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08" name="Object 8"/>
          <p:cNvGraphicFramePr>
            <a:graphicFrameLocks noChangeAspect="1"/>
          </p:cNvGraphicFramePr>
          <p:nvPr/>
        </p:nvGraphicFramePr>
        <p:xfrm>
          <a:off x="611188" y="3213100"/>
          <a:ext cx="5688012" cy="690563"/>
        </p:xfrm>
        <a:graphic>
          <a:graphicData uri="http://schemas.openxmlformats.org/presentationml/2006/ole">
            <mc:AlternateContent xmlns:mc="http://schemas.openxmlformats.org/markup-compatibility/2006">
              <mc:Choice xmlns:v="urn:schemas-microsoft-com:vml" Requires="v">
                <p:oleObj spid="_x0000_s204819" name="Equation" r:id="rId5" imgW="2921000" imgH="355600" progId="Equation.3">
                  <p:embed/>
                </p:oleObj>
              </mc:Choice>
              <mc:Fallback>
                <p:oleObj name="Equation" r:id="rId5" imgW="2921000" imgH="355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213100"/>
                        <a:ext cx="5688012"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9" name="Rectangle 9"/>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10" name="Object 10"/>
          <p:cNvGraphicFramePr>
            <a:graphicFrameLocks noChangeAspect="1"/>
          </p:cNvGraphicFramePr>
          <p:nvPr/>
        </p:nvGraphicFramePr>
        <p:xfrm>
          <a:off x="539750" y="4797425"/>
          <a:ext cx="7489825" cy="869950"/>
        </p:xfrm>
        <a:graphic>
          <a:graphicData uri="http://schemas.openxmlformats.org/presentationml/2006/ole">
            <mc:AlternateContent xmlns:mc="http://schemas.openxmlformats.org/markup-compatibility/2006">
              <mc:Choice xmlns:v="urn:schemas-microsoft-com:vml" Requires="v">
                <p:oleObj spid="_x0000_s204820" name="Equation" r:id="rId7" imgW="4140200" imgH="482600" progId="Equation.3">
                  <p:embed/>
                </p:oleObj>
              </mc:Choice>
              <mc:Fallback>
                <p:oleObj name="Equation" r:id="rId7" imgW="4140200" imgH="482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797425"/>
                        <a:ext cx="7489825"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11" name="Rectangle 11"/>
          <p:cNvSpPr>
            <a:spLocks noChangeArrowheads="1"/>
          </p:cNvSpPr>
          <p:nvPr/>
        </p:nvSpPr>
        <p:spPr bwMode="auto">
          <a:xfrm>
            <a:off x="0" y="364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
                                          </p:val>
                                        </p:tav>
                                        <p:tav tm="100000">
                                          <p:val>
                                            <p:strVal val="#ppt_w"/>
                                          </p:val>
                                        </p:tav>
                                      </p:tavLst>
                                    </p:anim>
                                    <p:anim calcmode="lin" valueType="num">
                                      <p:cBhvr>
                                        <p:cTn id="8" dur="500" fill="hold"/>
                                        <p:tgtEl>
                                          <p:spTgt spid="204802"/>
                                        </p:tgtEl>
                                        <p:attrNameLst>
                                          <p:attrName>ppt_h</p:attrName>
                                        </p:attrNameLst>
                                      </p:cBhvr>
                                      <p:tavLst>
                                        <p:tav tm="0">
                                          <p:val>
                                            <p:fltVal val="0"/>
                                          </p:val>
                                        </p:tav>
                                        <p:tav tm="100000">
                                          <p:val>
                                            <p:strVal val="#ppt_h"/>
                                          </p:val>
                                        </p:tav>
                                      </p:tavLst>
                                    </p:anim>
                                    <p:anim calcmode="lin" valueType="num">
                                      <p:cBhvr>
                                        <p:cTn id="9" dur="500" fill="hold"/>
                                        <p:tgtEl>
                                          <p:spTgt spid="204802"/>
                                        </p:tgtEl>
                                        <p:attrNameLst>
                                          <p:attrName>style.rotation</p:attrName>
                                        </p:attrNameLst>
                                      </p:cBhvr>
                                      <p:tavLst>
                                        <p:tav tm="0">
                                          <p:val>
                                            <p:fltVal val="360"/>
                                          </p:val>
                                        </p:tav>
                                        <p:tav tm="100000">
                                          <p:val>
                                            <p:fltVal val="0"/>
                                          </p:val>
                                        </p:tav>
                                      </p:tavLst>
                                    </p:anim>
                                    <p:animEffect transition="in" filter="fade">
                                      <p:cBhvr>
                                        <p:cTn id="10" dur="500"/>
                                        <p:tgtEl>
                                          <p:spTgt spid="2048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04803">
                                            <p:txEl>
                                              <p:pRg st="0" end="0"/>
                                            </p:txEl>
                                          </p:spTgt>
                                        </p:tgtEl>
                                        <p:attrNameLst>
                                          <p:attrName>style.visibility</p:attrName>
                                        </p:attrNameLst>
                                      </p:cBhvr>
                                      <p:to>
                                        <p:strVal val="visible"/>
                                      </p:to>
                                    </p:set>
                                    <p:anim calcmode="lin" valueType="num">
                                      <p:cBhvr>
                                        <p:cTn id="15" dur="500" fill="hold"/>
                                        <p:tgtEl>
                                          <p:spTgt spid="2048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048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04803">
                                            <p:txEl>
                                              <p:pRg st="5" end="5"/>
                                            </p:txEl>
                                          </p:spTgt>
                                        </p:tgtEl>
                                        <p:attrNameLst>
                                          <p:attrName>style.visibility</p:attrName>
                                        </p:attrNameLst>
                                      </p:cBhvr>
                                      <p:to>
                                        <p:strVal val="visible"/>
                                      </p:to>
                                    </p:set>
                                    <p:anim calcmode="lin" valueType="num">
                                      <p:cBhvr>
                                        <p:cTn id="21" dur="500" fill="hold"/>
                                        <p:tgtEl>
                                          <p:spTgt spid="20480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204803">
                                            <p:txEl>
                                              <p:pRg st="5" end="5"/>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204805"/>
                                        </p:tgtEl>
                                        <p:attrNameLst>
                                          <p:attrName>style.visibility</p:attrName>
                                        </p:attrNameLst>
                                      </p:cBhvr>
                                      <p:to>
                                        <p:strVal val="visible"/>
                                      </p:to>
                                    </p:set>
                                    <p:anim calcmode="lin" valueType="num">
                                      <p:cBhvr>
                                        <p:cTn id="25" dur="500" fill="hold"/>
                                        <p:tgtEl>
                                          <p:spTgt spid="204805"/>
                                        </p:tgtEl>
                                        <p:attrNameLst>
                                          <p:attrName>ppt_w</p:attrName>
                                        </p:attrNameLst>
                                      </p:cBhvr>
                                      <p:tavLst>
                                        <p:tav tm="0">
                                          <p:val>
                                            <p:fltVal val="0"/>
                                          </p:val>
                                        </p:tav>
                                        <p:tav tm="100000">
                                          <p:val>
                                            <p:strVal val="#ppt_w"/>
                                          </p:val>
                                        </p:tav>
                                      </p:tavLst>
                                    </p:anim>
                                    <p:anim calcmode="lin" valueType="num">
                                      <p:cBhvr>
                                        <p:cTn id="26" dur="500" fill="hold"/>
                                        <p:tgtEl>
                                          <p:spTgt spid="204805"/>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204808"/>
                                        </p:tgtEl>
                                        <p:attrNameLst>
                                          <p:attrName>style.visibility</p:attrName>
                                        </p:attrNameLst>
                                      </p:cBhvr>
                                      <p:to>
                                        <p:strVal val="visible"/>
                                      </p:to>
                                    </p:set>
                                    <p:anim calcmode="lin" valueType="num">
                                      <p:cBhvr>
                                        <p:cTn id="29" dur="500" fill="hold"/>
                                        <p:tgtEl>
                                          <p:spTgt spid="204808"/>
                                        </p:tgtEl>
                                        <p:attrNameLst>
                                          <p:attrName>ppt_w</p:attrName>
                                        </p:attrNameLst>
                                      </p:cBhvr>
                                      <p:tavLst>
                                        <p:tav tm="0">
                                          <p:val>
                                            <p:fltVal val="0"/>
                                          </p:val>
                                        </p:tav>
                                        <p:tav tm="100000">
                                          <p:val>
                                            <p:strVal val="#ppt_w"/>
                                          </p:val>
                                        </p:tav>
                                      </p:tavLst>
                                    </p:anim>
                                    <p:anim calcmode="lin" valueType="num">
                                      <p:cBhvr>
                                        <p:cTn id="30" dur="500" fill="hold"/>
                                        <p:tgtEl>
                                          <p:spTgt spid="204808"/>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04810"/>
                                        </p:tgtEl>
                                        <p:attrNameLst>
                                          <p:attrName>style.visibility</p:attrName>
                                        </p:attrNameLst>
                                      </p:cBhvr>
                                      <p:to>
                                        <p:strVal val="visible"/>
                                      </p:to>
                                    </p:set>
                                    <p:anim calcmode="lin" valueType="num">
                                      <p:cBhvr>
                                        <p:cTn id="33" dur="500" fill="hold"/>
                                        <p:tgtEl>
                                          <p:spTgt spid="204810"/>
                                        </p:tgtEl>
                                        <p:attrNameLst>
                                          <p:attrName>ppt_w</p:attrName>
                                        </p:attrNameLst>
                                      </p:cBhvr>
                                      <p:tavLst>
                                        <p:tav tm="0">
                                          <p:val>
                                            <p:fltVal val="0"/>
                                          </p:val>
                                        </p:tav>
                                        <p:tav tm="100000">
                                          <p:val>
                                            <p:strVal val="#ppt_w"/>
                                          </p:val>
                                        </p:tav>
                                      </p:tavLst>
                                    </p:anim>
                                    <p:anim calcmode="lin" valueType="num">
                                      <p:cBhvr>
                                        <p:cTn id="34" dur="500" fill="hold"/>
                                        <p:tgtEl>
                                          <p:spTgt spid="204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r"/>
            <a:r>
              <a:rPr lang="fa-IR" altLang="en-US" sz="3600">
                <a:solidFill>
                  <a:srgbClr val="CC0000"/>
                </a:solidFill>
                <a:cs typeface="B Titr" panose="00000700000000000000" pitchFamily="2" charset="-78"/>
              </a:rPr>
              <a:t>11-2 </a:t>
            </a:r>
            <a:r>
              <a:rPr lang="ar-SA" altLang="en-US" sz="3600">
                <a:solidFill>
                  <a:srgbClr val="CC0000"/>
                </a:solidFill>
                <a:cs typeface="B Titr" panose="00000700000000000000" pitchFamily="2" charset="-78"/>
              </a:rPr>
              <a:t>ويژگيهاي واريانس</a:t>
            </a:r>
            <a:r>
              <a:rPr lang="en-US" altLang="en-US" sz="3600">
                <a:solidFill>
                  <a:srgbClr val="CC0000"/>
                </a:solidFill>
                <a:cs typeface="B Titr" panose="00000700000000000000" pitchFamily="2" charset="-78"/>
              </a:rPr>
              <a:t> </a:t>
            </a:r>
          </a:p>
        </p:txBody>
      </p:sp>
      <p:sp>
        <p:nvSpPr>
          <p:cNvPr id="205827" name="Rectangle 3"/>
          <p:cNvSpPr>
            <a:spLocks noGrp="1" noChangeArrowheads="1"/>
          </p:cNvSpPr>
          <p:nvPr>
            <p:ph idx="1"/>
          </p:nvPr>
        </p:nvSpPr>
        <p:spPr/>
        <p:txBody>
          <a:bodyPr>
            <a:normAutofit/>
          </a:bodyPr>
          <a:lstStyle/>
          <a:p>
            <a:pPr>
              <a:lnSpc>
                <a:spcPct val="90000"/>
              </a:lnSpc>
              <a:buFont typeface="Wingdings" panose="05000000000000000000" pitchFamily="2" charset="2"/>
              <a:buNone/>
            </a:pPr>
            <a:r>
              <a:rPr lang="ar-SA" altLang="en-US" sz="2400">
                <a:cs typeface="B Nazanin" panose="00000400000000000000" pitchFamily="2" charset="-78"/>
              </a:rPr>
              <a:t>1- واريانس مقدار ثابت صفر است.</a:t>
            </a:r>
            <a:r>
              <a:rPr lang="fa-IR" altLang="en-US" sz="2400">
                <a:cs typeface="B Nazanin" panose="00000400000000000000" pitchFamily="2" charset="-78"/>
              </a:rPr>
              <a:t>       	 	</a:t>
            </a:r>
          </a:p>
          <a:p>
            <a:pPr>
              <a:lnSpc>
                <a:spcPct val="90000"/>
              </a:lnSpc>
              <a:buFont typeface="Wingdings" panose="05000000000000000000" pitchFamily="2" charset="2"/>
              <a:buNone/>
            </a:pPr>
            <a:r>
              <a:rPr lang="fa-IR" altLang="en-US" sz="2400">
                <a:cs typeface="B Nazanin" panose="00000400000000000000" pitchFamily="2" charset="-78"/>
              </a:rPr>
              <a:t>2- 					      </a:t>
            </a:r>
          </a:p>
          <a:p>
            <a:pPr>
              <a:lnSpc>
                <a:spcPct val="90000"/>
              </a:lnSpc>
              <a:buFont typeface="Wingdings" panose="05000000000000000000" pitchFamily="2" charset="2"/>
              <a:buNone/>
            </a:pPr>
            <a:r>
              <a:rPr lang="fa-IR" altLang="en-US" sz="2400">
                <a:cs typeface="B Nazanin" panose="00000400000000000000" pitchFamily="2" charset="-78"/>
              </a:rPr>
              <a:t>3-</a:t>
            </a:r>
          </a:p>
          <a:p>
            <a:pPr>
              <a:lnSpc>
                <a:spcPct val="90000"/>
              </a:lnSpc>
              <a:buFont typeface="Wingdings" panose="05000000000000000000" pitchFamily="2" charset="2"/>
              <a:buNone/>
            </a:pPr>
            <a:r>
              <a:rPr lang="fa-IR" altLang="en-US" sz="2400">
                <a:cs typeface="B Nazanin" panose="00000400000000000000" pitchFamily="2" charset="-78"/>
              </a:rPr>
              <a:t>				      </a:t>
            </a:r>
          </a:p>
          <a:p>
            <a:pPr>
              <a:lnSpc>
                <a:spcPct val="90000"/>
              </a:lnSpc>
              <a:buFont typeface="Wingdings" panose="05000000000000000000" pitchFamily="2" charset="2"/>
              <a:buNone/>
            </a:pPr>
            <a:r>
              <a:rPr lang="fa-IR" altLang="en-US" sz="2400">
                <a:cs typeface="B Nazanin" panose="00000400000000000000" pitchFamily="2" charset="-78"/>
              </a:rPr>
              <a:t>4- 		</a:t>
            </a:r>
          </a:p>
          <a:p>
            <a:pPr>
              <a:lnSpc>
                <a:spcPct val="90000"/>
              </a:lnSpc>
              <a:buFont typeface="Wingdings" panose="05000000000000000000" pitchFamily="2" charset="2"/>
              <a:buNone/>
            </a:pPr>
            <a:r>
              <a:rPr lang="fa-IR" altLang="en-US" sz="2400">
                <a:cs typeface="B Nazanin" panose="00000400000000000000" pitchFamily="2" charset="-78"/>
              </a:rPr>
              <a:t>		</a:t>
            </a:r>
          </a:p>
          <a:p>
            <a:pPr>
              <a:lnSpc>
                <a:spcPct val="90000"/>
              </a:lnSpc>
              <a:buFont typeface="Wingdings" panose="05000000000000000000" pitchFamily="2" charset="2"/>
              <a:buNone/>
            </a:pPr>
            <a:r>
              <a:rPr lang="ar-SA" altLang="en-US" sz="2400">
                <a:cs typeface="B Nazanin" panose="00000400000000000000" pitchFamily="2" charset="-78"/>
              </a:rPr>
              <a:t>5- جذر واريانس را انحراف معيار گويند.</a:t>
            </a:r>
            <a:r>
              <a:rPr lang="fa-IR" altLang="en-US" sz="2400">
                <a:cs typeface="B Nazanin" panose="00000400000000000000" pitchFamily="2" charset="-78"/>
              </a:rPr>
              <a:t>  	</a:t>
            </a:r>
            <a:r>
              <a:rPr lang="en-US" altLang="en-US" sz="2400">
                <a:cs typeface="B Nazanin" panose="00000400000000000000" pitchFamily="2" charset="-78"/>
              </a:rPr>
              <a:t>   </a:t>
            </a:r>
            <a:endParaRPr lang="fa-IR" altLang="en-US" sz="2400">
              <a:cs typeface="B Nazanin" panose="00000400000000000000" pitchFamily="2" charset="-78"/>
            </a:endParaRPr>
          </a:p>
          <a:p>
            <a:pPr>
              <a:lnSpc>
                <a:spcPct val="90000"/>
              </a:lnSpc>
              <a:buFont typeface="Wingdings" panose="05000000000000000000" pitchFamily="2" charset="2"/>
              <a:buNone/>
            </a:pPr>
            <a:r>
              <a:rPr lang="ar-SA" altLang="en-US" sz="2400">
                <a:cs typeface="B Nazanin" panose="00000400000000000000" pitchFamily="2" charset="-78"/>
              </a:rPr>
              <a:t>براي نمونه ويژگي 3 را مي توان به صورت زير ثابت كرد. </a:t>
            </a:r>
            <a:endParaRPr lang="en-US" altLang="en-US" sz="2400">
              <a:cs typeface="B Nazanin" panose="00000400000000000000" pitchFamily="2" charset="-78"/>
            </a:endParaRPr>
          </a:p>
        </p:txBody>
      </p:sp>
      <p:sp>
        <p:nvSpPr>
          <p:cNvPr id="205828" name="Rectangle 4"/>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829" name="Object 5"/>
          <p:cNvGraphicFramePr>
            <a:graphicFrameLocks noChangeAspect="1"/>
          </p:cNvGraphicFramePr>
          <p:nvPr/>
        </p:nvGraphicFramePr>
        <p:xfrm>
          <a:off x="1547813" y="2060575"/>
          <a:ext cx="1079500" cy="414338"/>
        </p:xfrm>
        <a:graphic>
          <a:graphicData uri="http://schemas.openxmlformats.org/presentationml/2006/ole">
            <mc:AlternateContent xmlns:mc="http://schemas.openxmlformats.org/markup-compatibility/2006">
              <mc:Choice xmlns:v="urn:schemas-microsoft-com:vml" Requires="v">
                <p:oleObj spid="_x0000_s205857" name="Equation" r:id="rId3" imgW="571252" imgH="215806" progId="Equation.3">
                  <p:embed/>
                </p:oleObj>
              </mc:Choice>
              <mc:Fallback>
                <p:oleObj name="Equation" r:id="rId3" imgW="571252" imgH="21580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060575"/>
                        <a:ext cx="1079500"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0" name="Rectangle 6"/>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831" name="Object 7"/>
          <p:cNvGraphicFramePr>
            <a:graphicFrameLocks noChangeAspect="1"/>
          </p:cNvGraphicFramePr>
          <p:nvPr/>
        </p:nvGraphicFramePr>
        <p:xfrm>
          <a:off x="1547813" y="2492375"/>
          <a:ext cx="1871662" cy="390525"/>
        </p:xfrm>
        <a:graphic>
          <a:graphicData uri="http://schemas.openxmlformats.org/presentationml/2006/ole">
            <mc:AlternateContent xmlns:mc="http://schemas.openxmlformats.org/markup-compatibility/2006">
              <mc:Choice xmlns:v="urn:schemas-microsoft-com:vml" Requires="v">
                <p:oleObj spid="_x0000_s205858" name="Equation" r:id="rId5" imgW="1091726" imgH="228501" progId="Equation.3">
                  <p:embed/>
                </p:oleObj>
              </mc:Choice>
              <mc:Fallback>
                <p:oleObj name="Equation" r:id="rId5" imgW="1091726" imgH="228501"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492375"/>
                        <a:ext cx="1871662"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2" name="Rectangle 8"/>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833"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834" name="Object 10"/>
          <p:cNvGraphicFramePr>
            <a:graphicFrameLocks noChangeAspect="1"/>
          </p:cNvGraphicFramePr>
          <p:nvPr/>
        </p:nvGraphicFramePr>
        <p:xfrm>
          <a:off x="1547813" y="2997200"/>
          <a:ext cx="2592387" cy="381000"/>
        </p:xfrm>
        <a:graphic>
          <a:graphicData uri="http://schemas.openxmlformats.org/presentationml/2006/ole">
            <mc:AlternateContent xmlns:mc="http://schemas.openxmlformats.org/markup-compatibility/2006">
              <mc:Choice xmlns:v="urn:schemas-microsoft-com:vml" Requires="v">
                <p:oleObj spid="_x0000_s205859" name="Equation" r:id="rId7" imgW="1549400" imgH="228600" progId="Equation.3">
                  <p:embed/>
                </p:oleObj>
              </mc:Choice>
              <mc:Fallback>
                <p:oleObj name="Equation" r:id="rId7" imgW="15494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2997200"/>
                        <a:ext cx="25923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5" name="Rectangle 11"/>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836" name="Rectangle 12"/>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837" name="Object 13"/>
          <p:cNvGraphicFramePr>
            <a:graphicFrameLocks noChangeAspect="1"/>
          </p:cNvGraphicFramePr>
          <p:nvPr/>
        </p:nvGraphicFramePr>
        <p:xfrm>
          <a:off x="1476375" y="3429000"/>
          <a:ext cx="2808288" cy="1081088"/>
        </p:xfrm>
        <a:graphic>
          <a:graphicData uri="http://schemas.openxmlformats.org/presentationml/2006/ole">
            <mc:AlternateContent xmlns:mc="http://schemas.openxmlformats.org/markup-compatibility/2006">
              <mc:Choice xmlns:v="urn:schemas-microsoft-com:vml" Requires="v">
                <p:oleObj spid="_x0000_s205860" name="Equation" r:id="rId9" imgW="1778000" imgH="685800" progId="Equation.3">
                  <p:embed/>
                </p:oleObj>
              </mc:Choice>
              <mc:Fallback>
                <p:oleObj name="Equation" r:id="rId9" imgW="1778000" imgH="6858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6375" y="3429000"/>
                        <a:ext cx="2808288"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8" name="Rectangle 14"/>
          <p:cNvSpPr>
            <a:spLocks noChangeArrowheads="1"/>
          </p:cNvSpPr>
          <p:nvPr/>
        </p:nvSpPr>
        <p:spPr bwMode="auto">
          <a:xfrm>
            <a:off x="0"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839" name="Rectangle 15"/>
          <p:cNvSpPr>
            <a:spLocks noChangeArrowheads="1"/>
          </p:cNvSpPr>
          <p:nvPr/>
        </p:nvSpPr>
        <p:spPr bwMode="auto">
          <a:xfrm>
            <a:off x="0" y="329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840" name="Object 16"/>
          <p:cNvGraphicFramePr>
            <a:graphicFrameLocks noChangeAspect="1"/>
          </p:cNvGraphicFramePr>
          <p:nvPr/>
        </p:nvGraphicFramePr>
        <p:xfrm>
          <a:off x="1476375" y="4292600"/>
          <a:ext cx="2376488" cy="542925"/>
        </p:xfrm>
        <a:graphic>
          <a:graphicData uri="http://schemas.openxmlformats.org/presentationml/2006/ole">
            <mc:AlternateContent xmlns:mc="http://schemas.openxmlformats.org/markup-compatibility/2006">
              <mc:Choice xmlns:v="urn:schemas-microsoft-com:vml" Requires="v">
                <p:oleObj spid="_x0000_s205861" name="Equation" r:id="rId11" imgW="1206500" imgH="279400" progId="Equation.3">
                  <p:embed/>
                </p:oleObj>
              </mc:Choice>
              <mc:Fallback>
                <p:oleObj name="Equation" r:id="rId11" imgW="1206500" imgH="27940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6375" y="4292600"/>
                        <a:ext cx="2376488"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41" name="Rectangle 17"/>
          <p:cNvSpPr>
            <a:spLocks noChangeArrowheads="1"/>
          </p:cNvSpPr>
          <p:nvPr/>
        </p:nvSpPr>
        <p:spPr bwMode="auto">
          <a:xfrm>
            <a:off x="0" y="3567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842" name="Rectangle 18"/>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843" name="Object 19"/>
          <p:cNvGraphicFramePr>
            <a:graphicFrameLocks noChangeAspect="1"/>
          </p:cNvGraphicFramePr>
          <p:nvPr/>
        </p:nvGraphicFramePr>
        <p:xfrm>
          <a:off x="1331913" y="5229225"/>
          <a:ext cx="6192837" cy="1319213"/>
        </p:xfrm>
        <a:graphic>
          <a:graphicData uri="http://schemas.openxmlformats.org/presentationml/2006/ole">
            <mc:AlternateContent xmlns:mc="http://schemas.openxmlformats.org/markup-compatibility/2006">
              <mc:Choice xmlns:v="urn:schemas-microsoft-com:vml" Requires="v">
                <p:oleObj spid="_x0000_s205862" name="Equation" r:id="rId13" imgW="3441700" imgH="736600" progId="Equation.3">
                  <p:embed/>
                </p:oleObj>
              </mc:Choice>
              <mc:Fallback>
                <p:oleObj name="Equation" r:id="rId13" imgW="3441700" imgH="73660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1913" y="5229225"/>
                        <a:ext cx="6192837" cy="1319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44" name="Rectangle 20"/>
          <p:cNvSpPr>
            <a:spLocks noChangeArrowheads="1"/>
          </p:cNvSpPr>
          <p:nvPr/>
        </p:nvSpPr>
        <p:spPr bwMode="auto">
          <a:xfrm>
            <a:off x="0"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05827">
                                            <p:txEl>
                                              <p:pRg st="0" end="0"/>
                                            </p:txEl>
                                          </p:spTgt>
                                        </p:tgtEl>
                                        <p:attrNameLst>
                                          <p:attrName>style.visibility</p:attrName>
                                        </p:attrNameLst>
                                      </p:cBhvr>
                                      <p:to>
                                        <p:strVal val="visible"/>
                                      </p:to>
                                    </p:set>
                                    <p:animEffect transition="in" filter="box(in)">
                                      <p:cBhvr>
                                        <p:cTn id="13" dur="500"/>
                                        <p:tgtEl>
                                          <p:spTgt spid="20582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05827">
                                            <p:txEl>
                                              <p:pRg st="1" end="1"/>
                                            </p:txEl>
                                          </p:spTgt>
                                        </p:tgtEl>
                                        <p:attrNameLst>
                                          <p:attrName>style.visibility</p:attrName>
                                        </p:attrNameLst>
                                      </p:cBhvr>
                                      <p:to>
                                        <p:strVal val="visible"/>
                                      </p:to>
                                    </p:set>
                                    <p:animEffect transition="in" filter="box(in)">
                                      <p:cBhvr>
                                        <p:cTn id="18" dur="500"/>
                                        <p:tgtEl>
                                          <p:spTgt spid="20582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05827">
                                            <p:txEl>
                                              <p:pRg st="2" end="2"/>
                                            </p:txEl>
                                          </p:spTgt>
                                        </p:tgtEl>
                                        <p:attrNameLst>
                                          <p:attrName>style.visibility</p:attrName>
                                        </p:attrNameLst>
                                      </p:cBhvr>
                                      <p:to>
                                        <p:strVal val="visible"/>
                                      </p:to>
                                    </p:set>
                                    <p:animEffect transition="in" filter="box(in)">
                                      <p:cBhvr>
                                        <p:cTn id="23" dur="500"/>
                                        <p:tgtEl>
                                          <p:spTgt spid="205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05827">
                                            <p:txEl>
                                              <p:pRg st="3" end="3"/>
                                            </p:txEl>
                                          </p:spTgt>
                                        </p:tgtEl>
                                        <p:attrNameLst>
                                          <p:attrName>style.visibility</p:attrName>
                                        </p:attrNameLst>
                                      </p:cBhvr>
                                      <p:to>
                                        <p:strVal val="visible"/>
                                      </p:to>
                                    </p:set>
                                    <p:animEffect transition="in" filter="box(in)">
                                      <p:cBhvr>
                                        <p:cTn id="28" dur="500"/>
                                        <p:tgtEl>
                                          <p:spTgt spid="20582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05827">
                                            <p:txEl>
                                              <p:pRg st="4" end="4"/>
                                            </p:txEl>
                                          </p:spTgt>
                                        </p:tgtEl>
                                        <p:attrNameLst>
                                          <p:attrName>style.visibility</p:attrName>
                                        </p:attrNameLst>
                                      </p:cBhvr>
                                      <p:to>
                                        <p:strVal val="visible"/>
                                      </p:to>
                                    </p:set>
                                    <p:animEffect transition="in" filter="box(in)">
                                      <p:cBhvr>
                                        <p:cTn id="33" dur="500"/>
                                        <p:tgtEl>
                                          <p:spTgt spid="20582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05827">
                                            <p:txEl>
                                              <p:pRg st="5" end="5"/>
                                            </p:txEl>
                                          </p:spTgt>
                                        </p:tgtEl>
                                        <p:attrNameLst>
                                          <p:attrName>style.visibility</p:attrName>
                                        </p:attrNameLst>
                                      </p:cBhvr>
                                      <p:to>
                                        <p:strVal val="visible"/>
                                      </p:to>
                                    </p:set>
                                    <p:animEffect transition="in" filter="box(in)">
                                      <p:cBhvr>
                                        <p:cTn id="38" dur="500"/>
                                        <p:tgtEl>
                                          <p:spTgt spid="20582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05827">
                                            <p:txEl>
                                              <p:pRg st="6" end="6"/>
                                            </p:txEl>
                                          </p:spTgt>
                                        </p:tgtEl>
                                        <p:attrNameLst>
                                          <p:attrName>style.visibility</p:attrName>
                                        </p:attrNameLst>
                                      </p:cBhvr>
                                      <p:to>
                                        <p:strVal val="visible"/>
                                      </p:to>
                                    </p:set>
                                    <p:animEffect transition="in" filter="box(in)">
                                      <p:cBhvr>
                                        <p:cTn id="43" dur="500"/>
                                        <p:tgtEl>
                                          <p:spTgt spid="205827">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05827">
                                            <p:txEl>
                                              <p:pRg st="7" end="7"/>
                                            </p:txEl>
                                          </p:spTgt>
                                        </p:tgtEl>
                                        <p:attrNameLst>
                                          <p:attrName>style.visibility</p:attrName>
                                        </p:attrNameLst>
                                      </p:cBhvr>
                                      <p:to>
                                        <p:strVal val="visible"/>
                                      </p:to>
                                    </p:set>
                                    <p:animEffect transition="in" filter="box(in)">
                                      <p:cBhvr>
                                        <p:cTn id="48" dur="500"/>
                                        <p:tgtEl>
                                          <p:spTgt spid="205827">
                                            <p:txEl>
                                              <p:pRg st="7" end="7"/>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205829"/>
                                        </p:tgtEl>
                                        <p:attrNameLst>
                                          <p:attrName>style.visibility</p:attrName>
                                        </p:attrNameLst>
                                      </p:cBhvr>
                                      <p:to>
                                        <p:strVal val="visible"/>
                                      </p:to>
                                    </p:set>
                                    <p:animEffect transition="in" filter="box(in)">
                                      <p:cBhvr>
                                        <p:cTn id="51" dur="500"/>
                                        <p:tgtEl>
                                          <p:spTgt spid="205829"/>
                                        </p:tgtEl>
                                      </p:cBhvr>
                                    </p:animEffect>
                                  </p:childTnLst>
                                </p:cTn>
                              </p:par>
                              <p:par>
                                <p:cTn id="52" presetID="4" presetClass="entr" presetSubtype="16" fill="hold" nodeType="withEffect">
                                  <p:stCondLst>
                                    <p:cond delay="0"/>
                                  </p:stCondLst>
                                  <p:childTnLst>
                                    <p:set>
                                      <p:cBhvr>
                                        <p:cTn id="53" dur="1" fill="hold">
                                          <p:stCondLst>
                                            <p:cond delay="0"/>
                                          </p:stCondLst>
                                        </p:cTn>
                                        <p:tgtEl>
                                          <p:spTgt spid="205831"/>
                                        </p:tgtEl>
                                        <p:attrNameLst>
                                          <p:attrName>style.visibility</p:attrName>
                                        </p:attrNameLst>
                                      </p:cBhvr>
                                      <p:to>
                                        <p:strVal val="visible"/>
                                      </p:to>
                                    </p:set>
                                    <p:animEffect transition="in" filter="box(in)">
                                      <p:cBhvr>
                                        <p:cTn id="54" dur="500"/>
                                        <p:tgtEl>
                                          <p:spTgt spid="205831"/>
                                        </p:tgtEl>
                                      </p:cBhvr>
                                    </p:animEffect>
                                  </p:childTnLst>
                                </p:cTn>
                              </p:par>
                              <p:par>
                                <p:cTn id="55" presetID="4" presetClass="entr" presetSubtype="16" fill="hold" nodeType="withEffect">
                                  <p:stCondLst>
                                    <p:cond delay="0"/>
                                  </p:stCondLst>
                                  <p:childTnLst>
                                    <p:set>
                                      <p:cBhvr>
                                        <p:cTn id="56" dur="1" fill="hold">
                                          <p:stCondLst>
                                            <p:cond delay="0"/>
                                          </p:stCondLst>
                                        </p:cTn>
                                        <p:tgtEl>
                                          <p:spTgt spid="205834"/>
                                        </p:tgtEl>
                                        <p:attrNameLst>
                                          <p:attrName>style.visibility</p:attrName>
                                        </p:attrNameLst>
                                      </p:cBhvr>
                                      <p:to>
                                        <p:strVal val="visible"/>
                                      </p:to>
                                    </p:set>
                                    <p:animEffect transition="in" filter="box(in)">
                                      <p:cBhvr>
                                        <p:cTn id="57" dur="500"/>
                                        <p:tgtEl>
                                          <p:spTgt spid="205834"/>
                                        </p:tgtEl>
                                      </p:cBhvr>
                                    </p:animEffect>
                                  </p:childTnLst>
                                </p:cTn>
                              </p:par>
                              <p:par>
                                <p:cTn id="58" presetID="4" presetClass="entr" presetSubtype="16" fill="hold" nodeType="withEffect">
                                  <p:stCondLst>
                                    <p:cond delay="0"/>
                                  </p:stCondLst>
                                  <p:childTnLst>
                                    <p:set>
                                      <p:cBhvr>
                                        <p:cTn id="59" dur="1" fill="hold">
                                          <p:stCondLst>
                                            <p:cond delay="0"/>
                                          </p:stCondLst>
                                        </p:cTn>
                                        <p:tgtEl>
                                          <p:spTgt spid="205837"/>
                                        </p:tgtEl>
                                        <p:attrNameLst>
                                          <p:attrName>style.visibility</p:attrName>
                                        </p:attrNameLst>
                                      </p:cBhvr>
                                      <p:to>
                                        <p:strVal val="visible"/>
                                      </p:to>
                                    </p:set>
                                    <p:animEffect transition="in" filter="box(in)">
                                      <p:cBhvr>
                                        <p:cTn id="60" dur="500"/>
                                        <p:tgtEl>
                                          <p:spTgt spid="205837"/>
                                        </p:tgtEl>
                                      </p:cBhvr>
                                    </p:animEffect>
                                  </p:childTnLst>
                                </p:cTn>
                              </p:par>
                              <p:par>
                                <p:cTn id="61" presetID="4" presetClass="entr" presetSubtype="16" fill="hold" nodeType="withEffect">
                                  <p:stCondLst>
                                    <p:cond delay="0"/>
                                  </p:stCondLst>
                                  <p:childTnLst>
                                    <p:set>
                                      <p:cBhvr>
                                        <p:cTn id="62" dur="1" fill="hold">
                                          <p:stCondLst>
                                            <p:cond delay="0"/>
                                          </p:stCondLst>
                                        </p:cTn>
                                        <p:tgtEl>
                                          <p:spTgt spid="205840"/>
                                        </p:tgtEl>
                                        <p:attrNameLst>
                                          <p:attrName>style.visibility</p:attrName>
                                        </p:attrNameLst>
                                      </p:cBhvr>
                                      <p:to>
                                        <p:strVal val="visible"/>
                                      </p:to>
                                    </p:set>
                                    <p:animEffect transition="in" filter="box(in)">
                                      <p:cBhvr>
                                        <p:cTn id="63" dur="500"/>
                                        <p:tgtEl>
                                          <p:spTgt spid="205840"/>
                                        </p:tgtEl>
                                      </p:cBhvr>
                                    </p:animEffect>
                                  </p:childTnLst>
                                </p:cTn>
                              </p:par>
                              <p:par>
                                <p:cTn id="64" presetID="4" presetClass="entr" presetSubtype="16" fill="hold" nodeType="withEffect">
                                  <p:stCondLst>
                                    <p:cond delay="0"/>
                                  </p:stCondLst>
                                  <p:childTnLst>
                                    <p:set>
                                      <p:cBhvr>
                                        <p:cTn id="65" dur="1" fill="hold">
                                          <p:stCondLst>
                                            <p:cond delay="0"/>
                                          </p:stCondLst>
                                        </p:cTn>
                                        <p:tgtEl>
                                          <p:spTgt spid="205843"/>
                                        </p:tgtEl>
                                        <p:attrNameLst>
                                          <p:attrName>style.visibility</p:attrName>
                                        </p:attrNameLst>
                                      </p:cBhvr>
                                      <p:to>
                                        <p:strVal val="visible"/>
                                      </p:to>
                                    </p:set>
                                    <p:animEffect transition="in" filter="box(in)">
                                      <p:cBhvr>
                                        <p:cTn id="66" dur="500"/>
                                        <p:tgtEl>
                                          <p:spTgt spid="20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algn="r"/>
            <a:r>
              <a:rPr lang="fa-IR" altLang="en-US" sz="3600">
                <a:solidFill>
                  <a:srgbClr val="CC0000"/>
                </a:solidFill>
                <a:cs typeface="B Titr" panose="00000700000000000000" pitchFamily="2" charset="-78"/>
              </a:rPr>
              <a:t>11-3  </a:t>
            </a:r>
            <a:r>
              <a:rPr lang="ar-SA" altLang="en-US" sz="3600">
                <a:solidFill>
                  <a:srgbClr val="CC0000"/>
                </a:solidFill>
                <a:cs typeface="B Titr" panose="00000700000000000000" pitchFamily="2" charset="-78"/>
              </a:rPr>
              <a:t>كوواريانس دو متغير تصادفي</a:t>
            </a:r>
            <a:r>
              <a:rPr lang="en-US" altLang="en-US" sz="3600">
                <a:solidFill>
                  <a:srgbClr val="CC0000"/>
                </a:solidFill>
                <a:cs typeface="B Titr" panose="00000700000000000000" pitchFamily="2" charset="-78"/>
              </a:rPr>
              <a:t> </a:t>
            </a:r>
          </a:p>
        </p:txBody>
      </p:sp>
      <p:sp>
        <p:nvSpPr>
          <p:cNvPr id="206851" name="Rectangle 3"/>
          <p:cNvSpPr>
            <a:spLocks noGrp="1" noChangeArrowheads="1"/>
          </p:cNvSpPr>
          <p:nvPr>
            <p:ph idx="1"/>
          </p:nvPr>
        </p:nvSpPr>
        <p:spPr>
          <a:xfrm>
            <a:off x="395288" y="1628775"/>
            <a:ext cx="8291512" cy="4471988"/>
          </a:xfrm>
        </p:spPr>
        <p:txBody>
          <a:bodyPr>
            <a:normAutofit lnSpcReduction="10000"/>
          </a:bodyPr>
          <a:lstStyle/>
          <a:p>
            <a:pPr>
              <a:buFont typeface="Wingdings" panose="05000000000000000000" pitchFamily="2" charset="2"/>
              <a:buNone/>
            </a:pPr>
            <a:r>
              <a:rPr lang="ar-SA" altLang="en-US" sz="2400">
                <a:cs typeface="B Nazanin" panose="00000400000000000000" pitchFamily="2" charset="-78"/>
              </a:rPr>
              <a:t>اگر متغيرهاي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توام </a:t>
            </a:r>
            <a:r>
              <a:rPr lang="en-US" altLang="en-US" sz="2400">
                <a:cs typeface="B Nazanin" panose="00000400000000000000" pitchFamily="2" charset="-78"/>
              </a:rPr>
              <a:t>ƒ(x,y)</a:t>
            </a:r>
            <a:r>
              <a:rPr lang="fa-IR" altLang="en-US" sz="2400">
                <a:cs typeface="B Nazanin" panose="00000400000000000000" pitchFamily="2" charset="-78"/>
              </a:rPr>
              <a:t> </a:t>
            </a:r>
            <a:r>
              <a:rPr lang="ar-SA" altLang="en-US" sz="2400">
                <a:cs typeface="B Nazanin" panose="00000400000000000000" pitchFamily="2" charset="-78"/>
              </a:rPr>
              <a:t>باشند كوواريانس آنها به صورت زير تعريف مي</a:t>
            </a:r>
            <a:r>
              <a:rPr lang="fa-IR" altLang="en-US" sz="2400">
                <a:cs typeface="B Nazanin" panose="00000400000000000000" pitchFamily="2" charset="-78"/>
              </a:rPr>
              <a:t> </a:t>
            </a:r>
            <a:r>
              <a:rPr lang="ar-SA" altLang="en-US" sz="2400">
                <a:cs typeface="B Nazanin" panose="00000400000000000000" pitchFamily="2" charset="-78"/>
              </a:rPr>
              <a:t>شود.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كه </a:t>
            </a:r>
            <a:r>
              <a:rPr lang="el-GR" altLang="en-US" sz="2400"/>
              <a:t>μ</a:t>
            </a:r>
            <a:r>
              <a:rPr lang="en-US" altLang="en-US" sz="2400" baseline="-25000"/>
              <a:t>x</a:t>
            </a:r>
            <a:r>
              <a:rPr lang="fa-IR" altLang="en-US" sz="2400">
                <a:cs typeface="B Nazanin" panose="00000400000000000000" pitchFamily="2" charset="-78"/>
              </a:rPr>
              <a:t> </a:t>
            </a:r>
            <a:r>
              <a:rPr lang="ar-SA" altLang="en-US" sz="2400">
                <a:cs typeface="B Nazanin" panose="00000400000000000000" pitchFamily="2" charset="-78"/>
              </a:rPr>
              <a:t>و </a:t>
            </a:r>
            <a:r>
              <a:rPr lang="el-GR" altLang="en-US" sz="2400"/>
              <a:t>μ</a:t>
            </a:r>
            <a:r>
              <a:rPr lang="en-US" altLang="en-US" sz="2400" baseline="-25000"/>
              <a:t>y</a:t>
            </a:r>
            <a:r>
              <a:rPr lang="fa-IR" altLang="en-US" sz="2400">
                <a:cs typeface="B Nazanin" panose="00000400000000000000" pitchFamily="2" charset="-78"/>
              </a:rPr>
              <a:t> </a:t>
            </a:r>
            <a:r>
              <a:rPr lang="ar-SA" altLang="en-US" sz="2400">
                <a:cs typeface="B Nazanin" panose="00000400000000000000" pitchFamily="2" charset="-78"/>
              </a:rPr>
              <a:t>به ترتيب اميد رياضي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مي</a:t>
            </a:r>
            <a:r>
              <a:rPr lang="en-US" altLang="en-US" sz="2400">
                <a:cs typeface="B Nazanin" panose="00000400000000000000" pitchFamily="2" charset="-78"/>
              </a:rPr>
              <a:t> </a:t>
            </a:r>
            <a:r>
              <a:rPr lang="ar-SA" altLang="en-US" sz="2400">
                <a:cs typeface="B Nazanin" panose="00000400000000000000" pitchFamily="2" charset="-78"/>
              </a:rPr>
              <a:t>باشند. رابطه بالا را مي</a:t>
            </a:r>
            <a:r>
              <a:rPr lang="en-US" altLang="en-US" sz="2400">
                <a:cs typeface="B Nazanin" panose="00000400000000000000" pitchFamily="2" charset="-78"/>
              </a:rPr>
              <a:t> </a:t>
            </a:r>
            <a:r>
              <a:rPr lang="ar-SA" altLang="en-US" sz="2400">
                <a:cs typeface="B Nazanin" panose="00000400000000000000" pitchFamily="2" charset="-78"/>
              </a:rPr>
              <a:t>توان به صورت زير نيز نوشت:</a:t>
            </a:r>
            <a:r>
              <a:rPr lang="ar-SA" altLang="en-US"/>
              <a:t>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قضیه 11-3-1</a:t>
            </a:r>
            <a:r>
              <a:rPr lang="ar-SA" altLang="en-US" sz="2400">
                <a:cs typeface="B Nazanin" panose="00000400000000000000" pitchFamily="2" charset="-78"/>
              </a:rPr>
              <a:t>اگر دو متغير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مستقل باشند آنگاه: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قضیه 11-3-2</a:t>
            </a:r>
            <a:r>
              <a:rPr lang="ar-SA" altLang="en-US" sz="2400">
                <a:cs typeface="B Nazanin" panose="00000400000000000000" pitchFamily="2" charset="-78"/>
              </a:rPr>
              <a:t>اگر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توام </a:t>
            </a:r>
            <a:r>
              <a:rPr lang="en-US" altLang="en-US" sz="2400">
                <a:cs typeface="B Nazanin" panose="00000400000000000000" pitchFamily="2" charset="-78"/>
              </a:rPr>
              <a:t>ƒ(x,y)</a:t>
            </a:r>
            <a:r>
              <a:rPr lang="fa-IR" altLang="en-US" sz="2400">
                <a:cs typeface="B Nazanin" panose="00000400000000000000" pitchFamily="2" charset="-78"/>
              </a:rPr>
              <a:t> </a:t>
            </a:r>
            <a:r>
              <a:rPr lang="ar-SA" altLang="en-US" sz="2400">
                <a:cs typeface="B Nazanin" panose="00000400000000000000" pitchFamily="2" charset="-78"/>
              </a:rPr>
              <a:t>باشند آنگاه: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p:txBody>
      </p:sp>
      <p:sp>
        <p:nvSpPr>
          <p:cNvPr id="206852" name="Rectangle 4"/>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6853" name="Object 5"/>
          <p:cNvGraphicFramePr>
            <a:graphicFrameLocks noChangeAspect="1"/>
          </p:cNvGraphicFramePr>
          <p:nvPr/>
        </p:nvGraphicFramePr>
        <p:xfrm>
          <a:off x="611188" y="2205038"/>
          <a:ext cx="3889375" cy="465137"/>
        </p:xfrm>
        <a:graphic>
          <a:graphicData uri="http://schemas.openxmlformats.org/presentationml/2006/ole">
            <mc:AlternateContent xmlns:mc="http://schemas.openxmlformats.org/markup-compatibility/2006">
              <mc:Choice xmlns:v="urn:schemas-microsoft-com:vml" Requires="v">
                <p:oleObj spid="_x0000_s206872" name="Equation" r:id="rId3" imgW="1993900" imgH="241300" progId="Equation.3">
                  <p:embed/>
                </p:oleObj>
              </mc:Choice>
              <mc:Fallback>
                <p:oleObj name="Equation" r:id="rId3" imgW="1993900" imgH="241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05038"/>
                        <a:ext cx="388937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4" name="Rectangle 6"/>
          <p:cNvSpPr>
            <a:spLocks noChangeArrowheads="1"/>
          </p:cNvSpPr>
          <p:nvPr/>
        </p:nvSpPr>
        <p:spPr bwMode="auto">
          <a:xfrm>
            <a:off x="0" y="3548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6855" name="Rectangle 7"/>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6856" name="Object 8"/>
          <p:cNvGraphicFramePr>
            <a:graphicFrameLocks noChangeAspect="1"/>
          </p:cNvGraphicFramePr>
          <p:nvPr/>
        </p:nvGraphicFramePr>
        <p:xfrm>
          <a:off x="539750" y="3357563"/>
          <a:ext cx="5832475" cy="1136650"/>
        </p:xfrm>
        <a:graphic>
          <a:graphicData uri="http://schemas.openxmlformats.org/presentationml/2006/ole">
            <mc:AlternateContent xmlns:mc="http://schemas.openxmlformats.org/markup-compatibility/2006">
              <mc:Choice xmlns:v="urn:schemas-microsoft-com:vml" Requires="v">
                <p:oleObj spid="_x0000_s206873" name="Equation" r:id="rId5" imgW="3784600" imgH="736600" progId="Equation.3">
                  <p:embed/>
                </p:oleObj>
              </mc:Choice>
              <mc:Fallback>
                <p:oleObj name="Equation" r:id="rId5" imgW="3784600" imgH="736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357563"/>
                        <a:ext cx="5832475"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7" name="Rectangle 9"/>
          <p:cNvSpPr>
            <a:spLocks noChangeArrowheads="1"/>
          </p:cNvSpPr>
          <p:nvPr/>
        </p:nvSpPr>
        <p:spPr bwMode="auto">
          <a:xfrm>
            <a:off x="0" y="3790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6858" name="Rectangle 10"/>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6859" name="Object 11"/>
          <p:cNvGraphicFramePr>
            <a:graphicFrameLocks noChangeAspect="1"/>
          </p:cNvGraphicFramePr>
          <p:nvPr/>
        </p:nvGraphicFramePr>
        <p:xfrm>
          <a:off x="611188" y="4941888"/>
          <a:ext cx="1800225" cy="398462"/>
        </p:xfrm>
        <a:graphic>
          <a:graphicData uri="http://schemas.openxmlformats.org/presentationml/2006/ole">
            <mc:AlternateContent xmlns:mc="http://schemas.openxmlformats.org/markup-compatibility/2006">
              <mc:Choice xmlns:v="urn:schemas-microsoft-com:vml" Requires="v">
                <p:oleObj spid="_x0000_s206874" name="Equation" r:id="rId7" imgW="901309" imgH="203112" progId="Equation.3">
                  <p:embed/>
                </p:oleObj>
              </mc:Choice>
              <mc:Fallback>
                <p:oleObj name="Equation" r:id="rId7" imgW="901309" imgH="203112"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941888"/>
                        <a:ext cx="1800225"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60" name="Rectangle 12"/>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6861" name="Rectangle 1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6862" name="Object 14"/>
          <p:cNvGraphicFramePr>
            <a:graphicFrameLocks noChangeAspect="1"/>
          </p:cNvGraphicFramePr>
          <p:nvPr/>
        </p:nvGraphicFramePr>
        <p:xfrm>
          <a:off x="684213" y="6022975"/>
          <a:ext cx="5545137" cy="358775"/>
        </p:xfrm>
        <a:graphic>
          <a:graphicData uri="http://schemas.openxmlformats.org/presentationml/2006/ole">
            <mc:AlternateContent xmlns:mc="http://schemas.openxmlformats.org/markup-compatibility/2006">
              <mc:Choice xmlns:v="urn:schemas-microsoft-com:vml" Requires="v">
                <p:oleObj spid="_x0000_s206875" name="Equation" r:id="rId9" imgW="2413000" imgH="203200" progId="Equation.3">
                  <p:embed/>
                </p:oleObj>
              </mc:Choice>
              <mc:Fallback>
                <p:oleObj name="Equation" r:id="rId9" imgW="2413000" imgH="203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6022975"/>
                        <a:ext cx="5545137"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63" name="Rectangle 15"/>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p:cTn id="7" dur="500" fill="hold"/>
                                        <p:tgtEl>
                                          <p:spTgt spid="206850"/>
                                        </p:tgtEl>
                                        <p:attrNameLst>
                                          <p:attrName>ppt_w</p:attrName>
                                        </p:attrNameLst>
                                      </p:cBhvr>
                                      <p:tavLst>
                                        <p:tav tm="0">
                                          <p:val>
                                            <p:strVal val="#ppt_w*0.05"/>
                                          </p:val>
                                        </p:tav>
                                        <p:tav tm="100000">
                                          <p:val>
                                            <p:strVal val="#ppt_w"/>
                                          </p:val>
                                        </p:tav>
                                      </p:tavLst>
                                    </p:anim>
                                    <p:anim calcmode="lin" valueType="num">
                                      <p:cBhvr>
                                        <p:cTn id="8" dur="500" fill="hold"/>
                                        <p:tgtEl>
                                          <p:spTgt spid="206850"/>
                                        </p:tgtEl>
                                        <p:attrNameLst>
                                          <p:attrName>ppt_h</p:attrName>
                                        </p:attrNameLst>
                                      </p:cBhvr>
                                      <p:tavLst>
                                        <p:tav tm="0">
                                          <p:val>
                                            <p:strVal val="#ppt_h"/>
                                          </p:val>
                                        </p:tav>
                                        <p:tav tm="100000">
                                          <p:val>
                                            <p:strVal val="#ppt_h"/>
                                          </p:val>
                                        </p:tav>
                                      </p:tavLst>
                                    </p:anim>
                                    <p:anim calcmode="lin" valueType="num">
                                      <p:cBhvr>
                                        <p:cTn id="9" dur="500" fill="hold"/>
                                        <p:tgtEl>
                                          <p:spTgt spid="206850"/>
                                        </p:tgtEl>
                                        <p:attrNameLst>
                                          <p:attrName>ppt_x</p:attrName>
                                        </p:attrNameLst>
                                      </p:cBhvr>
                                      <p:tavLst>
                                        <p:tav tm="0">
                                          <p:val>
                                            <p:strVal val="#ppt_x-.2"/>
                                          </p:val>
                                        </p:tav>
                                        <p:tav tm="100000">
                                          <p:val>
                                            <p:strVal val="#ppt_x"/>
                                          </p:val>
                                        </p:tav>
                                      </p:tavLst>
                                    </p:anim>
                                    <p:anim calcmode="lin" valueType="num">
                                      <p:cBhvr>
                                        <p:cTn id="10" dur="500" fill="hold"/>
                                        <p:tgtEl>
                                          <p:spTgt spid="206850"/>
                                        </p:tgtEl>
                                        <p:attrNameLst>
                                          <p:attrName>ppt_y</p:attrName>
                                        </p:attrNameLst>
                                      </p:cBhvr>
                                      <p:tavLst>
                                        <p:tav tm="0">
                                          <p:val>
                                            <p:strVal val="#ppt_y"/>
                                          </p:val>
                                        </p:tav>
                                        <p:tav tm="100000">
                                          <p:val>
                                            <p:strVal val="#ppt_y"/>
                                          </p:val>
                                        </p:tav>
                                      </p:tavLst>
                                    </p:anim>
                                    <p:animEffect transition="in" filter="fade">
                                      <p:cBhvr>
                                        <p:cTn id="11" dur="500"/>
                                        <p:tgtEl>
                                          <p:spTgt spid="206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06853"/>
                                        </p:tgtEl>
                                        <p:attrNameLst>
                                          <p:attrName>style.visibility</p:attrName>
                                        </p:attrNameLst>
                                      </p:cBhvr>
                                      <p:to>
                                        <p:strVal val="visible"/>
                                      </p:to>
                                    </p:set>
                                    <p:animEffect transition="in" filter="blinds(horizontal)">
                                      <p:cBhvr>
                                        <p:cTn id="16" dur="500"/>
                                        <p:tgtEl>
                                          <p:spTgt spid="206853"/>
                                        </p:tgtEl>
                                      </p:cBhvr>
                                    </p:animEffect>
                                  </p:childTnLst>
                                </p:cTn>
                              </p:par>
                              <p:par>
                                <p:cTn id="17" presetID="3" presetClass="entr" presetSubtype="10" fill="hold" nodeType="withEffect">
                                  <p:stCondLst>
                                    <p:cond delay="0"/>
                                  </p:stCondLst>
                                  <p:childTnLst>
                                    <p:set>
                                      <p:cBhvr>
                                        <p:cTn id="18" dur="1" fill="hold">
                                          <p:stCondLst>
                                            <p:cond delay="0"/>
                                          </p:stCondLst>
                                        </p:cTn>
                                        <p:tgtEl>
                                          <p:spTgt spid="206861"/>
                                        </p:tgtEl>
                                        <p:attrNameLst>
                                          <p:attrName>style.visibility</p:attrName>
                                        </p:attrNameLst>
                                      </p:cBhvr>
                                      <p:to>
                                        <p:strVal val="visible"/>
                                      </p:to>
                                    </p:set>
                                    <p:animEffect transition="in" filter="blinds(horizontal)">
                                      <p:cBhvr>
                                        <p:cTn id="19" dur="500"/>
                                        <p:tgtEl>
                                          <p:spTgt spid="206861"/>
                                        </p:tgtEl>
                                      </p:cBhvr>
                                    </p:animEffect>
                                  </p:childTnLst>
                                </p:cTn>
                              </p:par>
                              <p:par>
                                <p:cTn id="20" presetID="3" presetClass="entr" presetSubtype="10" fill="hold" nodeType="withEffect">
                                  <p:stCondLst>
                                    <p:cond delay="0"/>
                                  </p:stCondLst>
                                  <p:childTnLst>
                                    <p:set>
                                      <p:cBhvr>
                                        <p:cTn id="21" dur="1" fill="hold">
                                          <p:stCondLst>
                                            <p:cond delay="0"/>
                                          </p:stCondLst>
                                        </p:cTn>
                                        <p:tgtEl>
                                          <p:spTgt spid="206856"/>
                                        </p:tgtEl>
                                        <p:attrNameLst>
                                          <p:attrName>style.visibility</p:attrName>
                                        </p:attrNameLst>
                                      </p:cBhvr>
                                      <p:to>
                                        <p:strVal val="visible"/>
                                      </p:to>
                                    </p:set>
                                    <p:animEffect transition="in" filter="blinds(horizontal)">
                                      <p:cBhvr>
                                        <p:cTn id="22" dur="500"/>
                                        <p:tgtEl>
                                          <p:spTgt spid="206856"/>
                                        </p:tgtEl>
                                      </p:cBhvr>
                                    </p:animEffect>
                                  </p:childTnLst>
                                </p:cTn>
                              </p:par>
                              <p:par>
                                <p:cTn id="23" presetID="3" presetClass="entr" presetSubtype="10" fill="hold" nodeType="withEffect">
                                  <p:stCondLst>
                                    <p:cond delay="0"/>
                                  </p:stCondLst>
                                  <p:childTnLst>
                                    <p:set>
                                      <p:cBhvr>
                                        <p:cTn id="24" dur="1" fill="hold">
                                          <p:stCondLst>
                                            <p:cond delay="0"/>
                                          </p:stCondLst>
                                        </p:cTn>
                                        <p:tgtEl>
                                          <p:spTgt spid="206859"/>
                                        </p:tgtEl>
                                        <p:attrNameLst>
                                          <p:attrName>style.visibility</p:attrName>
                                        </p:attrNameLst>
                                      </p:cBhvr>
                                      <p:to>
                                        <p:strVal val="visible"/>
                                      </p:to>
                                    </p:set>
                                    <p:animEffect transition="in" filter="blinds(horizontal)">
                                      <p:cBhvr>
                                        <p:cTn id="25" dur="500"/>
                                        <p:tgtEl>
                                          <p:spTgt spid="20685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6851">
                                            <p:txEl>
                                              <p:pRg st="0" end="0"/>
                                            </p:txEl>
                                          </p:spTgt>
                                        </p:tgtEl>
                                        <p:attrNameLst>
                                          <p:attrName>style.visibility</p:attrName>
                                        </p:attrNameLst>
                                      </p:cBhvr>
                                      <p:to>
                                        <p:strVal val="visible"/>
                                      </p:to>
                                    </p:set>
                                    <p:animEffect transition="in" filter="blinds(horizontal)">
                                      <p:cBhvr>
                                        <p:cTn id="28" dur="500"/>
                                        <p:tgtEl>
                                          <p:spTgt spid="206851">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6851">
                                            <p:txEl>
                                              <p:pRg st="2" end="2"/>
                                            </p:txEl>
                                          </p:spTgt>
                                        </p:tgtEl>
                                        <p:attrNameLst>
                                          <p:attrName>style.visibility</p:attrName>
                                        </p:attrNameLst>
                                      </p:cBhvr>
                                      <p:to>
                                        <p:strVal val="visible"/>
                                      </p:to>
                                    </p:set>
                                    <p:animEffect transition="in" filter="blinds(horizontal)">
                                      <p:cBhvr>
                                        <p:cTn id="33" dur="500"/>
                                        <p:tgtEl>
                                          <p:spTgt spid="206851">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06851">
                                            <p:txEl>
                                              <p:pRg st="5" end="5"/>
                                            </p:txEl>
                                          </p:spTgt>
                                        </p:tgtEl>
                                        <p:attrNameLst>
                                          <p:attrName>style.visibility</p:attrName>
                                        </p:attrNameLst>
                                      </p:cBhvr>
                                      <p:to>
                                        <p:strVal val="visible"/>
                                      </p:to>
                                    </p:set>
                                    <p:animEffect transition="in" filter="blinds(horizontal)">
                                      <p:cBhvr>
                                        <p:cTn id="38" dur="500"/>
                                        <p:tgtEl>
                                          <p:spTgt spid="206851">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6851">
                                            <p:txEl>
                                              <p:pRg st="7" end="7"/>
                                            </p:txEl>
                                          </p:spTgt>
                                        </p:tgtEl>
                                        <p:attrNameLst>
                                          <p:attrName>style.visibility</p:attrName>
                                        </p:attrNameLst>
                                      </p:cBhvr>
                                      <p:to>
                                        <p:strVal val="visible"/>
                                      </p:to>
                                    </p:set>
                                    <p:animEffect transition="in" filter="blinds(horizontal)">
                                      <p:cBhvr>
                                        <p:cTn id="43" dur="500"/>
                                        <p:tgtEl>
                                          <p:spTgt spid="206851">
                                            <p:txEl>
                                              <p:pRg st="7" end="7"/>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06862"/>
                                        </p:tgtEl>
                                        <p:attrNameLst>
                                          <p:attrName>style.visibility</p:attrName>
                                        </p:attrNameLst>
                                      </p:cBhvr>
                                      <p:to>
                                        <p:strVal val="visible"/>
                                      </p:to>
                                    </p:set>
                                    <p:animEffect transition="in" filter="blinds(horizontal)">
                                      <p:cBhvr>
                                        <p:cTn id="46" dur="500"/>
                                        <p:tgtEl>
                                          <p:spTgt spid="206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r"/>
            <a:r>
              <a:rPr lang="fa-IR" altLang="en-US" sz="3200" b="1">
                <a:solidFill>
                  <a:srgbClr val="CC0000"/>
                </a:solidFill>
                <a:cs typeface="B Titr" panose="00000700000000000000" pitchFamily="2" charset="-78"/>
              </a:rPr>
              <a:t>12- </a:t>
            </a:r>
            <a:r>
              <a:rPr lang="ar-SA" altLang="en-US" sz="3200" b="1">
                <a:solidFill>
                  <a:srgbClr val="CC0000"/>
                </a:solidFill>
                <a:cs typeface="B Titr" panose="00000700000000000000" pitchFamily="2" charset="-78"/>
              </a:rPr>
              <a:t>ضريب همبستگي دو متغير تصادفي</a:t>
            </a:r>
            <a:br>
              <a:rPr lang="ar-SA" altLang="en-US" sz="3200" b="1">
                <a:solidFill>
                  <a:srgbClr val="CC0000"/>
                </a:solidFill>
                <a:cs typeface="B Titr" panose="00000700000000000000" pitchFamily="2" charset="-78"/>
              </a:rPr>
            </a:br>
            <a:endParaRPr lang="en-US" altLang="en-US" sz="3200" b="1">
              <a:solidFill>
                <a:srgbClr val="CC0000"/>
              </a:solidFill>
              <a:cs typeface="B Titr" panose="00000700000000000000" pitchFamily="2" charset="-78"/>
            </a:endParaRPr>
          </a:p>
        </p:txBody>
      </p:sp>
      <p:sp>
        <p:nvSpPr>
          <p:cNvPr id="207875" name="Rectangle 3"/>
          <p:cNvSpPr>
            <a:spLocks noGrp="1" noChangeArrowheads="1"/>
          </p:cNvSpPr>
          <p:nvPr>
            <p:ph idx="1"/>
          </p:nvPr>
        </p:nvSpPr>
        <p:spPr>
          <a:xfrm>
            <a:off x="457200" y="1412875"/>
            <a:ext cx="8229600" cy="4824413"/>
          </a:xfrm>
        </p:spPr>
        <p:txBody>
          <a:bodyPr>
            <a:normAutofit lnSpcReduction="10000"/>
          </a:bodyPr>
          <a:lstStyle/>
          <a:p>
            <a:pPr>
              <a:buFont typeface="Wingdings" panose="05000000000000000000" pitchFamily="2" charset="2"/>
              <a:buNone/>
            </a:pPr>
            <a:r>
              <a:rPr lang="ar-SA" altLang="en-US" sz="2400">
                <a:cs typeface="B Nazanin" panose="00000400000000000000" pitchFamily="2" charset="-78"/>
              </a:rPr>
              <a:t>ضريب همبستگي دو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را در جامعه با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نمايش مي</a:t>
            </a:r>
            <a:r>
              <a:rPr lang="fa-IR" altLang="en-US" sz="2400">
                <a:cs typeface="B Nazanin" panose="00000400000000000000" pitchFamily="2" charset="-78"/>
              </a:rPr>
              <a:t> </a:t>
            </a:r>
            <a:r>
              <a:rPr lang="ar-SA" altLang="en-US" sz="2400">
                <a:cs typeface="B Nazanin" panose="00000400000000000000" pitchFamily="2" charset="-78"/>
              </a:rPr>
              <a:t>دهند و به صورت زير تعريف مي</a:t>
            </a:r>
            <a:r>
              <a:rPr lang="fa-IR" altLang="en-US" sz="2400">
                <a:cs typeface="B Nazanin" panose="00000400000000000000" pitchFamily="2" charset="-78"/>
              </a:rPr>
              <a:t> </a:t>
            </a:r>
            <a:r>
              <a:rPr lang="ar-SA" altLang="en-US" sz="2400">
                <a:cs typeface="B Nazanin" panose="00000400000000000000" pitchFamily="2" charset="-78"/>
              </a:rPr>
              <a:t>شود.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800" b="1">
                <a:solidFill>
                  <a:srgbClr val="CC0000"/>
                </a:solidFill>
                <a:cs typeface="B Nazanin" panose="00000400000000000000" pitchFamily="2" charset="-78"/>
              </a:rPr>
              <a:t>12-1  </a:t>
            </a:r>
            <a:r>
              <a:rPr lang="ar-SA" altLang="en-US" sz="2800" b="1">
                <a:solidFill>
                  <a:srgbClr val="CC0000"/>
                </a:solidFill>
                <a:cs typeface="B Nazanin" panose="00000400000000000000" pitchFamily="2" charset="-78"/>
              </a:rPr>
              <a:t>ويژگيهاي ضريب همبستگي</a:t>
            </a:r>
            <a:r>
              <a:rPr lang="en-US" altLang="en-US" sz="2800" b="1">
                <a:solidFill>
                  <a:srgbClr val="CC0000"/>
                </a:solidFill>
                <a:cs typeface="B Nazanin" panose="00000400000000000000" pitchFamily="2" charset="-78"/>
              </a:rPr>
              <a:t>:</a:t>
            </a:r>
            <a:r>
              <a:rPr lang="fa-IR" altLang="en-US" sz="2800" b="1">
                <a:solidFill>
                  <a:srgbClr val="CC0000"/>
                </a:solidFill>
                <a:cs typeface="B Nazanin" panose="00000400000000000000" pitchFamily="2" charset="-78"/>
              </a:rPr>
              <a:t> </a:t>
            </a:r>
            <a:endParaRPr lang="en-US" altLang="en-US" sz="2800" b="1">
              <a:solidFill>
                <a:srgbClr val="CC0000"/>
              </a:solidFill>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1- همواره </a:t>
            </a:r>
            <a:r>
              <a:rPr lang="en-US" altLang="en-US" sz="2400">
                <a:cs typeface="B Nazanin" panose="00000400000000000000" pitchFamily="2" charset="-78"/>
              </a:rPr>
              <a:t>              </a:t>
            </a:r>
            <a:r>
              <a:rPr lang="ar-SA" altLang="en-US" sz="2400">
                <a:cs typeface="B Nazanin" panose="00000400000000000000" pitchFamily="2" charset="-78"/>
              </a:rPr>
              <a:t> و مستقل از واحد اندازه</a:t>
            </a:r>
            <a:r>
              <a:rPr lang="en-US" altLang="en-US" sz="2400">
                <a:cs typeface="B Nazanin" panose="00000400000000000000" pitchFamily="2" charset="-78"/>
              </a:rPr>
              <a:t> </a:t>
            </a:r>
            <a:r>
              <a:rPr lang="ar-SA" altLang="en-US" sz="2400">
                <a:cs typeface="B Nazanin" panose="00000400000000000000" pitchFamily="2" charset="-78"/>
              </a:rPr>
              <a:t>گيري است.</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2- هنگامي كه 1=</a:t>
            </a:r>
            <a:r>
              <a:rPr lang="fa-IR"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ar-SA" altLang="en-US" sz="2400">
                <a:cs typeface="B Nazanin" panose="00000400000000000000" pitchFamily="2" charset="-78"/>
              </a:rPr>
              <a:t>است همبستگي دو متغير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شديد و هم سو است. </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3- هنگامي كه 1- =</a:t>
            </a:r>
            <a:r>
              <a:rPr lang="fa-IR"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است همبستگي دو متغير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a:t>
            </a:r>
            <a:r>
              <a:rPr lang="en-US" altLang="en-US" sz="2400">
                <a:cs typeface="B Nazanin" panose="00000400000000000000" pitchFamily="2" charset="-78"/>
              </a:rPr>
              <a:t>Y</a:t>
            </a:r>
            <a:r>
              <a:rPr lang="ar-SA"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شديد و خلاف هم است. </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4- هنگامي كه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در همسايگي صفر است همبستگي دو متغير ضعيف است. </a:t>
            </a:r>
            <a:endParaRPr lang="fa-IR" altLang="en-US" sz="2400">
              <a:cs typeface="B Nazanin" panose="00000400000000000000" pitchFamily="2" charset="-78"/>
            </a:endParaRPr>
          </a:p>
        </p:txBody>
      </p:sp>
      <p:sp>
        <p:nvSpPr>
          <p:cNvPr id="207876" name="Rectangle 4"/>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877" name="Object 5"/>
          <p:cNvGraphicFramePr>
            <a:graphicFrameLocks noChangeAspect="1"/>
          </p:cNvGraphicFramePr>
          <p:nvPr/>
        </p:nvGraphicFramePr>
        <p:xfrm>
          <a:off x="827088" y="2205038"/>
          <a:ext cx="4897437" cy="800100"/>
        </p:xfrm>
        <a:graphic>
          <a:graphicData uri="http://schemas.openxmlformats.org/presentationml/2006/ole">
            <mc:AlternateContent xmlns:mc="http://schemas.openxmlformats.org/markup-compatibility/2006">
              <mc:Choice xmlns:v="urn:schemas-microsoft-com:vml" Requires="v">
                <p:oleObj spid="_x0000_s207886" name="Equation" r:id="rId3" imgW="3048000" imgH="495300" progId="Equation.3">
                  <p:embed/>
                </p:oleObj>
              </mc:Choice>
              <mc:Fallback>
                <p:oleObj name="Equation" r:id="rId3" imgW="3048000" imgH="495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205038"/>
                        <a:ext cx="4897437"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878" name="Rectangle 6"/>
          <p:cNvSpPr>
            <a:spLocks noChangeArrowheads="1"/>
          </p:cNvSpPr>
          <p:nvPr/>
        </p:nvSpPr>
        <p:spPr bwMode="auto">
          <a:xfrm>
            <a:off x="0" y="3671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78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7880" name="Object 8"/>
          <p:cNvGraphicFramePr>
            <a:graphicFrameLocks noChangeAspect="1"/>
          </p:cNvGraphicFramePr>
          <p:nvPr/>
        </p:nvGraphicFramePr>
        <p:xfrm>
          <a:off x="6443663" y="4014788"/>
          <a:ext cx="1152525" cy="350837"/>
        </p:xfrm>
        <a:graphic>
          <a:graphicData uri="http://schemas.openxmlformats.org/presentationml/2006/ole">
            <mc:AlternateContent xmlns:mc="http://schemas.openxmlformats.org/markup-compatibility/2006">
              <mc:Choice xmlns:v="urn:schemas-microsoft-com:vml" Requires="v">
                <p:oleObj spid="_x0000_s207887" name="Equation" r:id="rId5" imgW="660113" imgH="203112" progId="Equation.3">
                  <p:embed/>
                </p:oleObj>
              </mc:Choice>
              <mc:Fallback>
                <p:oleObj name="Equation" r:id="rId5" imgW="660113" imgH="203112"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014788"/>
                        <a:ext cx="1152525"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881" name="Rectangle 9"/>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amond(in)">
                                      <p:cBhvr>
                                        <p:cTn id="7" dur="2000"/>
                                        <p:tgtEl>
                                          <p:spTgt spid="207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7875">
                                            <p:txEl>
                                              <p:pRg st="0" end="0"/>
                                            </p:txEl>
                                          </p:spTgt>
                                        </p:tgtEl>
                                        <p:attrNameLst>
                                          <p:attrName>style.visibility</p:attrName>
                                        </p:attrNameLst>
                                      </p:cBhvr>
                                      <p:to>
                                        <p:strVal val="visible"/>
                                      </p:to>
                                    </p:set>
                                    <p:animEffect transition="in" filter="box(in)">
                                      <p:cBhvr>
                                        <p:cTn id="12" dur="500"/>
                                        <p:tgtEl>
                                          <p:spTgt spid="2078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7875">
                                            <p:txEl>
                                              <p:pRg st="4" end="4"/>
                                            </p:txEl>
                                          </p:spTgt>
                                        </p:tgtEl>
                                        <p:attrNameLst>
                                          <p:attrName>style.visibility</p:attrName>
                                        </p:attrNameLst>
                                      </p:cBhvr>
                                      <p:to>
                                        <p:strVal val="visible"/>
                                      </p:to>
                                    </p:set>
                                    <p:animEffect transition="in" filter="box(in)">
                                      <p:cBhvr>
                                        <p:cTn id="17" dur="500"/>
                                        <p:tgtEl>
                                          <p:spTgt spid="20787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7875">
                                            <p:txEl>
                                              <p:pRg st="5" end="5"/>
                                            </p:txEl>
                                          </p:spTgt>
                                        </p:tgtEl>
                                        <p:attrNameLst>
                                          <p:attrName>style.visibility</p:attrName>
                                        </p:attrNameLst>
                                      </p:cBhvr>
                                      <p:to>
                                        <p:strVal val="visible"/>
                                      </p:to>
                                    </p:set>
                                    <p:animEffect transition="in" filter="box(in)">
                                      <p:cBhvr>
                                        <p:cTn id="22" dur="500"/>
                                        <p:tgtEl>
                                          <p:spTgt spid="20787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7875">
                                            <p:txEl>
                                              <p:pRg st="6" end="6"/>
                                            </p:txEl>
                                          </p:spTgt>
                                        </p:tgtEl>
                                        <p:attrNameLst>
                                          <p:attrName>style.visibility</p:attrName>
                                        </p:attrNameLst>
                                      </p:cBhvr>
                                      <p:to>
                                        <p:strVal val="visible"/>
                                      </p:to>
                                    </p:set>
                                    <p:animEffect transition="in" filter="box(in)">
                                      <p:cBhvr>
                                        <p:cTn id="27" dur="500"/>
                                        <p:tgtEl>
                                          <p:spTgt spid="20787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7875">
                                            <p:txEl>
                                              <p:pRg st="7" end="7"/>
                                            </p:txEl>
                                          </p:spTgt>
                                        </p:tgtEl>
                                        <p:attrNameLst>
                                          <p:attrName>style.visibility</p:attrName>
                                        </p:attrNameLst>
                                      </p:cBhvr>
                                      <p:to>
                                        <p:strVal val="visible"/>
                                      </p:to>
                                    </p:set>
                                    <p:animEffect transition="in" filter="box(in)">
                                      <p:cBhvr>
                                        <p:cTn id="32" dur="500"/>
                                        <p:tgtEl>
                                          <p:spTgt spid="20787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7875">
                                            <p:txEl>
                                              <p:pRg st="8" end="8"/>
                                            </p:txEl>
                                          </p:spTgt>
                                        </p:tgtEl>
                                        <p:attrNameLst>
                                          <p:attrName>style.visibility</p:attrName>
                                        </p:attrNameLst>
                                      </p:cBhvr>
                                      <p:to>
                                        <p:strVal val="visible"/>
                                      </p:to>
                                    </p:set>
                                    <p:animEffect transition="in" filter="box(in)">
                                      <p:cBhvr>
                                        <p:cTn id="37" dur="500"/>
                                        <p:tgtEl>
                                          <p:spTgt spid="207875">
                                            <p:txEl>
                                              <p:pRg st="8" end="8"/>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207877"/>
                                        </p:tgtEl>
                                        <p:attrNameLst>
                                          <p:attrName>style.visibility</p:attrName>
                                        </p:attrNameLst>
                                      </p:cBhvr>
                                      <p:to>
                                        <p:strVal val="visible"/>
                                      </p:to>
                                    </p:set>
                                    <p:animEffect transition="in" filter="box(in)">
                                      <p:cBhvr>
                                        <p:cTn id="40" dur="500"/>
                                        <p:tgtEl>
                                          <p:spTgt spid="207877"/>
                                        </p:tgtEl>
                                      </p:cBhvr>
                                    </p:animEffect>
                                  </p:childTnLst>
                                </p:cTn>
                              </p:par>
                              <p:par>
                                <p:cTn id="41" presetID="4" presetClass="entr" presetSubtype="16" fill="hold" nodeType="withEffect">
                                  <p:stCondLst>
                                    <p:cond delay="0"/>
                                  </p:stCondLst>
                                  <p:childTnLst>
                                    <p:set>
                                      <p:cBhvr>
                                        <p:cTn id="42" dur="1" fill="hold">
                                          <p:stCondLst>
                                            <p:cond delay="0"/>
                                          </p:stCondLst>
                                        </p:cTn>
                                        <p:tgtEl>
                                          <p:spTgt spid="207880"/>
                                        </p:tgtEl>
                                        <p:attrNameLst>
                                          <p:attrName>style.visibility</p:attrName>
                                        </p:attrNameLst>
                                      </p:cBhvr>
                                      <p:to>
                                        <p:strVal val="visible"/>
                                      </p:to>
                                    </p:set>
                                    <p:animEffect transition="in" filter="box(in)">
                                      <p:cBhvr>
                                        <p:cTn id="43" dur="500"/>
                                        <p:tgtEl>
                                          <p:spTgt spid="207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idx="1"/>
          </p:nvPr>
        </p:nvSpPr>
        <p:spPr>
          <a:xfrm>
            <a:off x="457200" y="765175"/>
            <a:ext cx="8229600" cy="5472113"/>
          </a:xfrm>
        </p:spPr>
        <p:txBody>
          <a:bodyPr/>
          <a:lstStyle/>
          <a:p>
            <a:pPr>
              <a:buFont typeface="Wingdings" panose="05000000000000000000" pitchFamily="2" charset="2"/>
              <a:buNone/>
            </a:pPr>
            <a:r>
              <a:rPr lang="ar-SA" altLang="en-US" sz="2400">
                <a:cs typeface="B Nazanin" panose="00000400000000000000" pitchFamily="2" charset="-78"/>
              </a:rPr>
              <a:t>5- باتوجه به مقدار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 نمودار پراكنش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به صورت زير دسته</a:t>
            </a:r>
            <a:r>
              <a:rPr lang="en-US" altLang="en-US" sz="2400">
                <a:cs typeface="B Nazanin" panose="00000400000000000000" pitchFamily="2" charset="-78"/>
              </a:rPr>
              <a:t> </a:t>
            </a:r>
            <a:r>
              <a:rPr lang="ar-SA" altLang="en-US" sz="2400">
                <a:cs typeface="B Nazanin" panose="00000400000000000000" pitchFamily="2" charset="-78"/>
              </a:rPr>
              <a:t>بندي مي‌شود</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6-</a:t>
            </a:r>
            <a:endParaRPr lang="en-US"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يعني اگر متغيرهاي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sz="2400">
                <a:cs typeface="B Nazanin" panose="00000400000000000000" pitchFamily="2" charset="-78"/>
              </a:rPr>
              <a:t>Y</a:t>
            </a:r>
            <a:r>
              <a:rPr lang="fa-IR" altLang="en-US" sz="2400">
                <a:cs typeface="B Nazanin" panose="00000400000000000000" pitchFamily="2" charset="-78"/>
              </a:rPr>
              <a:t> </a:t>
            </a:r>
            <a:r>
              <a:rPr lang="ar-SA" altLang="en-US" sz="2400">
                <a:cs typeface="B Nazanin" panose="00000400000000000000" pitchFamily="2" charset="-78"/>
              </a:rPr>
              <a:t>را در مقدار ثابت ضرب كنيم و مقدار ثابت به آنها اضافه كنيم تغييري در همبستگي ايجاد نمي</a:t>
            </a:r>
            <a:r>
              <a:rPr lang="en-US" altLang="en-US" sz="2400">
                <a:cs typeface="B Nazanin" panose="00000400000000000000" pitchFamily="2" charset="-78"/>
              </a:rPr>
              <a:t> </a:t>
            </a:r>
            <a:r>
              <a:rPr lang="ar-SA" altLang="en-US" sz="2400">
                <a:cs typeface="B Nazanin" panose="00000400000000000000" pitchFamily="2" charset="-78"/>
              </a:rPr>
              <a:t>شود.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p:txBody>
      </p:sp>
      <p:grpSp>
        <p:nvGrpSpPr>
          <p:cNvPr id="208899" name="Group 3"/>
          <p:cNvGrpSpPr>
            <a:grpSpLocks noChangeAspect="1"/>
          </p:cNvGrpSpPr>
          <p:nvPr/>
        </p:nvGrpSpPr>
        <p:grpSpPr bwMode="auto">
          <a:xfrm>
            <a:off x="7380288" y="1700213"/>
            <a:ext cx="1004887" cy="1230312"/>
            <a:chOff x="3679" y="787"/>
            <a:chExt cx="2191" cy="2744"/>
          </a:xfrm>
        </p:grpSpPr>
        <p:sp>
          <p:nvSpPr>
            <p:cNvPr id="208900" name="AutoShape 4"/>
            <p:cNvSpPr>
              <a:spLocks noChangeAspect="1" noChangeArrowheads="1"/>
            </p:cNvSpPr>
            <p:nvPr/>
          </p:nvSpPr>
          <p:spPr bwMode="auto">
            <a:xfrm>
              <a:off x="3679" y="787"/>
              <a:ext cx="2191" cy="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01" name="Line 5"/>
            <p:cNvSpPr>
              <a:spLocks noChangeShapeType="1"/>
            </p:cNvSpPr>
            <p:nvPr/>
          </p:nvSpPr>
          <p:spPr bwMode="auto">
            <a:xfrm>
              <a:off x="3679" y="2867"/>
              <a:ext cx="219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2" name="Line 6"/>
            <p:cNvSpPr>
              <a:spLocks noChangeShapeType="1"/>
            </p:cNvSpPr>
            <p:nvPr/>
          </p:nvSpPr>
          <p:spPr bwMode="auto">
            <a:xfrm flipV="1">
              <a:off x="3679" y="787"/>
              <a:ext cx="1" cy="2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3" name="Text Box 7"/>
            <p:cNvSpPr txBox="1">
              <a:spLocks noChangeArrowheads="1"/>
            </p:cNvSpPr>
            <p:nvPr/>
          </p:nvSpPr>
          <p:spPr bwMode="auto">
            <a:xfrm>
              <a:off x="4149" y="3027"/>
              <a:ext cx="1786" cy="1087"/>
            </a:xfrm>
            <a:prstGeom prst="rect">
              <a:avLst/>
            </a:prstGeom>
            <a:solidFill>
              <a:srgbClr val="FFFFFF"/>
            </a:solidFill>
            <a:ln w="9525">
              <a:solidFill>
                <a:srgbClr val="FFFFFF"/>
              </a:solidFill>
              <a:miter lim="800000"/>
              <a:headEnd/>
              <a:tailEnd/>
            </a:ln>
          </p:spPr>
          <p:txBody>
            <a:bodyPr lIns="57212" tIns="28605" rIns="57212" bIns="28605"/>
            <a:lstStyle/>
            <a:p>
              <a:pPr algn="l" rtl="0"/>
              <a:r>
                <a:rPr lang="en-US" altLang="zh-CN" b="1">
                  <a:latin typeface="Times New Roman" panose="02020603050405020304" pitchFamily="18" charset="0"/>
                  <a:ea typeface="SimSun" panose="02010600030101010101" pitchFamily="2" charset="-122"/>
                  <a:sym typeface="Symbol" panose="05050102010706020507" pitchFamily="18" charset="2"/>
                </a:rPr>
                <a:t>=-1</a:t>
              </a:r>
              <a:endParaRPr lang="en-US" altLang="en-US" b="1">
                <a:sym typeface="Symbol" panose="05050102010706020507" pitchFamily="18" charset="2"/>
              </a:endParaRPr>
            </a:p>
          </p:txBody>
        </p:sp>
      </p:grpSp>
      <p:sp>
        <p:nvSpPr>
          <p:cNvPr id="208904" name="Oval 8"/>
          <p:cNvSpPr>
            <a:spLocks noChangeArrowheads="1"/>
          </p:cNvSpPr>
          <p:nvPr/>
        </p:nvSpPr>
        <p:spPr bwMode="auto">
          <a:xfrm rot="3394512">
            <a:off x="7472363" y="2041525"/>
            <a:ext cx="681037" cy="144463"/>
          </a:xfrm>
          <a:prstGeom prst="ellipse">
            <a:avLst/>
          </a:prstGeom>
          <a:solidFill>
            <a:srgbClr val="FFFFFF"/>
          </a:solidFill>
          <a:ln w="12700">
            <a:solidFill>
              <a:srgbClr val="000000"/>
            </a:solidFill>
            <a:round/>
            <a:headEnd/>
            <a:tailEnd/>
          </a:ln>
        </p:spPr>
        <p:txBody>
          <a:bodyPr/>
          <a:lstStyle/>
          <a:p>
            <a:endParaRPr lang="en-US"/>
          </a:p>
        </p:txBody>
      </p:sp>
      <p:grpSp>
        <p:nvGrpSpPr>
          <p:cNvPr id="208905" name="Group 9"/>
          <p:cNvGrpSpPr>
            <a:grpSpLocks noChangeAspect="1"/>
          </p:cNvGrpSpPr>
          <p:nvPr/>
        </p:nvGrpSpPr>
        <p:grpSpPr bwMode="auto">
          <a:xfrm>
            <a:off x="4140200" y="1341438"/>
            <a:ext cx="1181100" cy="1760537"/>
            <a:chOff x="3679" y="353"/>
            <a:chExt cx="2191" cy="3339"/>
          </a:xfrm>
        </p:grpSpPr>
        <p:sp>
          <p:nvSpPr>
            <p:cNvPr id="208906" name="AutoShape 10"/>
            <p:cNvSpPr>
              <a:spLocks noChangeAspect="1" noChangeArrowheads="1"/>
            </p:cNvSpPr>
            <p:nvPr/>
          </p:nvSpPr>
          <p:spPr bwMode="auto">
            <a:xfrm>
              <a:off x="3679" y="353"/>
              <a:ext cx="2191"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07" name="Line 11"/>
            <p:cNvSpPr>
              <a:spLocks noChangeShapeType="1"/>
            </p:cNvSpPr>
            <p:nvPr/>
          </p:nvSpPr>
          <p:spPr bwMode="auto">
            <a:xfrm>
              <a:off x="3679" y="2867"/>
              <a:ext cx="205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8" name="Line 12"/>
            <p:cNvSpPr>
              <a:spLocks noChangeShapeType="1"/>
            </p:cNvSpPr>
            <p:nvPr/>
          </p:nvSpPr>
          <p:spPr bwMode="auto">
            <a:xfrm flipV="1">
              <a:off x="3679" y="787"/>
              <a:ext cx="1" cy="2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9" name="Text Box 13"/>
            <p:cNvSpPr txBox="1">
              <a:spLocks noChangeArrowheads="1"/>
            </p:cNvSpPr>
            <p:nvPr/>
          </p:nvSpPr>
          <p:spPr bwMode="auto">
            <a:xfrm>
              <a:off x="4147" y="3026"/>
              <a:ext cx="271" cy="666"/>
            </a:xfrm>
            <a:prstGeom prst="rect">
              <a:avLst/>
            </a:prstGeom>
            <a:solidFill>
              <a:srgbClr val="FFFFFF"/>
            </a:solidFill>
            <a:ln w="9525">
              <a:solidFill>
                <a:srgbClr val="FFFFFF"/>
              </a:solidFill>
              <a:miter lim="800000"/>
              <a:headEnd/>
              <a:tailEnd/>
            </a:ln>
          </p:spPr>
          <p:txBody>
            <a:bodyPr wrap="none" lIns="67666" tIns="33833" rIns="67666" bIns="33833">
              <a:spAutoFit/>
            </a:bodyPr>
            <a:lstStyle/>
            <a:p>
              <a:pPr algn="l" rtl="0"/>
              <a:endParaRPr lang="en-US" altLang="en-US"/>
            </a:p>
          </p:txBody>
        </p:sp>
      </p:grpSp>
      <p:sp>
        <p:nvSpPr>
          <p:cNvPr id="208910" name="Text Box 14"/>
          <p:cNvSpPr txBox="1">
            <a:spLocks noChangeArrowheads="1"/>
          </p:cNvSpPr>
          <p:nvPr/>
        </p:nvSpPr>
        <p:spPr bwMode="auto">
          <a:xfrm>
            <a:off x="4211638" y="2708275"/>
            <a:ext cx="8651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b="1">
                <a:sym typeface="Symbol" panose="05050102010706020507" pitchFamily="18" charset="2"/>
              </a:rPr>
              <a:t>=0</a:t>
            </a:r>
          </a:p>
        </p:txBody>
      </p:sp>
      <p:sp>
        <p:nvSpPr>
          <p:cNvPr id="208911" name="Oval 15"/>
          <p:cNvSpPr>
            <a:spLocks noChangeArrowheads="1"/>
          </p:cNvSpPr>
          <p:nvPr/>
        </p:nvSpPr>
        <p:spPr bwMode="auto">
          <a:xfrm>
            <a:off x="4356100" y="1773238"/>
            <a:ext cx="571500" cy="569912"/>
          </a:xfrm>
          <a:prstGeom prst="ellipse">
            <a:avLst/>
          </a:prstGeom>
          <a:solidFill>
            <a:srgbClr val="FFFFFF"/>
          </a:solidFill>
          <a:ln w="12700">
            <a:solidFill>
              <a:srgbClr val="000000"/>
            </a:solidFill>
            <a:round/>
            <a:headEnd/>
            <a:tailEnd/>
          </a:ln>
        </p:spPr>
        <p:txBody>
          <a:bodyPr/>
          <a:lstStyle/>
          <a:p>
            <a:endParaRPr lang="en-US"/>
          </a:p>
        </p:txBody>
      </p:sp>
      <p:grpSp>
        <p:nvGrpSpPr>
          <p:cNvPr id="208912" name="Group 16"/>
          <p:cNvGrpSpPr>
            <a:grpSpLocks noChangeAspect="1"/>
          </p:cNvGrpSpPr>
          <p:nvPr/>
        </p:nvGrpSpPr>
        <p:grpSpPr bwMode="auto">
          <a:xfrm>
            <a:off x="1331913" y="1557338"/>
            <a:ext cx="1076325" cy="1660525"/>
            <a:chOff x="3679" y="787"/>
            <a:chExt cx="1991" cy="3143"/>
          </a:xfrm>
        </p:grpSpPr>
        <p:sp>
          <p:nvSpPr>
            <p:cNvPr id="208913" name="AutoShape 17"/>
            <p:cNvSpPr>
              <a:spLocks noChangeAspect="1" noChangeArrowheads="1"/>
            </p:cNvSpPr>
            <p:nvPr/>
          </p:nvSpPr>
          <p:spPr bwMode="auto">
            <a:xfrm>
              <a:off x="3679" y="787"/>
              <a:ext cx="1991" cy="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8914" name="Line 18"/>
            <p:cNvSpPr>
              <a:spLocks noChangeShapeType="1"/>
            </p:cNvSpPr>
            <p:nvPr/>
          </p:nvSpPr>
          <p:spPr bwMode="auto">
            <a:xfrm>
              <a:off x="3679" y="2867"/>
              <a:ext cx="199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5" name="Line 19"/>
            <p:cNvSpPr>
              <a:spLocks noChangeShapeType="1"/>
            </p:cNvSpPr>
            <p:nvPr/>
          </p:nvSpPr>
          <p:spPr bwMode="auto">
            <a:xfrm flipV="1">
              <a:off x="3679" y="787"/>
              <a:ext cx="1" cy="2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6" name="Text Box 20"/>
            <p:cNvSpPr txBox="1">
              <a:spLocks noChangeArrowheads="1"/>
            </p:cNvSpPr>
            <p:nvPr/>
          </p:nvSpPr>
          <p:spPr bwMode="auto">
            <a:xfrm>
              <a:off x="4149" y="3026"/>
              <a:ext cx="984" cy="664"/>
            </a:xfrm>
            <a:prstGeom prst="rect">
              <a:avLst/>
            </a:prstGeom>
            <a:solidFill>
              <a:srgbClr val="FFFFFF"/>
            </a:solidFill>
            <a:ln w="9525">
              <a:solidFill>
                <a:srgbClr val="FFFFFF"/>
              </a:solidFill>
              <a:miter lim="800000"/>
              <a:headEnd/>
              <a:tailEnd/>
            </a:ln>
          </p:spPr>
          <p:txBody>
            <a:bodyPr wrap="none" lIns="68104" tIns="34052" rIns="68104" bIns="34052">
              <a:spAutoFit/>
            </a:bodyPr>
            <a:lstStyle/>
            <a:p>
              <a:pPr algn="l" rtl="0"/>
              <a:r>
                <a:rPr lang="en-US" altLang="en-US" b="1">
                  <a:sym typeface="Symbol" panose="05050102010706020507" pitchFamily="18" charset="2"/>
                </a:rPr>
                <a:t>=1</a:t>
              </a:r>
            </a:p>
          </p:txBody>
        </p:sp>
      </p:grpSp>
      <p:sp>
        <p:nvSpPr>
          <p:cNvPr id="208917" name="Oval 21"/>
          <p:cNvSpPr>
            <a:spLocks noChangeArrowheads="1"/>
          </p:cNvSpPr>
          <p:nvPr/>
        </p:nvSpPr>
        <p:spPr bwMode="auto">
          <a:xfrm rot="7834746">
            <a:off x="1449388" y="1943100"/>
            <a:ext cx="800100" cy="171450"/>
          </a:xfrm>
          <a:prstGeom prst="ellipse">
            <a:avLst/>
          </a:prstGeom>
          <a:solidFill>
            <a:srgbClr val="FFFFFF"/>
          </a:solidFill>
          <a:ln w="12700">
            <a:solidFill>
              <a:srgbClr val="000000"/>
            </a:solidFill>
            <a:round/>
            <a:headEnd/>
            <a:tailEnd/>
          </a:ln>
        </p:spPr>
        <p:txBody>
          <a:bodyPr/>
          <a:lstStyle/>
          <a:p>
            <a:endParaRPr lang="en-US"/>
          </a:p>
        </p:txBody>
      </p:sp>
      <p:sp>
        <p:nvSpPr>
          <p:cNvPr id="208918" name="Rectangle 2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8919" name="Object 23"/>
          <p:cNvGraphicFramePr>
            <a:graphicFrameLocks noChangeAspect="1"/>
          </p:cNvGraphicFramePr>
          <p:nvPr/>
        </p:nvGraphicFramePr>
        <p:xfrm>
          <a:off x="1331913" y="3716338"/>
          <a:ext cx="2879725" cy="636587"/>
        </p:xfrm>
        <a:graphic>
          <a:graphicData uri="http://schemas.openxmlformats.org/presentationml/2006/ole">
            <mc:AlternateContent xmlns:mc="http://schemas.openxmlformats.org/markup-compatibility/2006">
              <mc:Choice xmlns:v="urn:schemas-microsoft-com:vml" Requires="v">
                <p:oleObj spid="_x0000_s208923" name="Equation" r:id="rId3" imgW="1079032" imgH="241195" progId="Equation.3">
                  <p:embed/>
                </p:oleObj>
              </mc:Choice>
              <mc:Fallback>
                <p:oleObj name="Equation" r:id="rId3" imgW="1079032" imgH="241195"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716338"/>
                        <a:ext cx="2879725"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920" name="Rectangle 24"/>
          <p:cNvSpPr>
            <a:spLocks noChangeArrowheads="1"/>
          </p:cNvSpPr>
          <p:nvPr/>
        </p:nvSpPr>
        <p:spPr bwMode="auto">
          <a:xfrm>
            <a:off x="0" y="3548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904"/>
                                        </p:tgtEl>
                                        <p:attrNameLst>
                                          <p:attrName>style.visibility</p:attrName>
                                        </p:attrNameLst>
                                      </p:cBhvr>
                                      <p:to>
                                        <p:strVal val="visible"/>
                                      </p:to>
                                    </p:set>
                                    <p:anim calcmode="lin" valueType="num">
                                      <p:cBhvr additive="base">
                                        <p:cTn id="7" dur="500" fill="hold"/>
                                        <p:tgtEl>
                                          <p:spTgt spid="208904"/>
                                        </p:tgtEl>
                                        <p:attrNameLst>
                                          <p:attrName>ppt_x</p:attrName>
                                        </p:attrNameLst>
                                      </p:cBhvr>
                                      <p:tavLst>
                                        <p:tav tm="0">
                                          <p:val>
                                            <p:strVal val="#ppt_x"/>
                                          </p:val>
                                        </p:tav>
                                        <p:tav tm="100000">
                                          <p:val>
                                            <p:strVal val="#ppt_x"/>
                                          </p:val>
                                        </p:tav>
                                      </p:tavLst>
                                    </p:anim>
                                    <p:anim calcmode="lin" valueType="num">
                                      <p:cBhvr additive="base">
                                        <p:cTn id="8" dur="500" fill="hold"/>
                                        <p:tgtEl>
                                          <p:spTgt spid="2089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8899"/>
                                        </p:tgtEl>
                                        <p:attrNameLst>
                                          <p:attrName>style.visibility</p:attrName>
                                        </p:attrNameLst>
                                      </p:cBhvr>
                                      <p:to>
                                        <p:strVal val="visible"/>
                                      </p:to>
                                    </p:set>
                                    <p:anim calcmode="lin" valueType="num">
                                      <p:cBhvr additive="base">
                                        <p:cTn id="11" dur="500" fill="hold"/>
                                        <p:tgtEl>
                                          <p:spTgt spid="208899"/>
                                        </p:tgtEl>
                                        <p:attrNameLst>
                                          <p:attrName>ppt_x</p:attrName>
                                        </p:attrNameLst>
                                      </p:cBhvr>
                                      <p:tavLst>
                                        <p:tav tm="0">
                                          <p:val>
                                            <p:strVal val="#ppt_x"/>
                                          </p:val>
                                        </p:tav>
                                        <p:tav tm="100000">
                                          <p:val>
                                            <p:strVal val="#ppt_x"/>
                                          </p:val>
                                        </p:tav>
                                      </p:tavLst>
                                    </p:anim>
                                    <p:anim calcmode="lin" valueType="num">
                                      <p:cBhvr additive="base">
                                        <p:cTn id="12" dur="500" fill="hold"/>
                                        <p:tgtEl>
                                          <p:spTgt spid="20889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8911"/>
                                        </p:tgtEl>
                                        <p:attrNameLst>
                                          <p:attrName>style.visibility</p:attrName>
                                        </p:attrNameLst>
                                      </p:cBhvr>
                                      <p:to>
                                        <p:strVal val="visible"/>
                                      </p:to>
                                    </p:set>
                                    <p:anim calcmode="lin" valueType="num">
                                      <p:cBhvr additive="base">
                                        <p:cTn id="15" dur="500" fill="hold"/>
                                        <p:tgtEl>
                                          <p:spTgt spid="208911"/>
                                        </p:tgtEl>
                                        <p:attrNameLst>
                                          <p:attrName>ppt_x</p:attrName>
                                        </p:attrNameLst>
                                      </p:cBhvr>
                                      <p:tavLst>
                                        <p:tav tm="0">
                                          <p:val>
                                            <p:strVal val="#ppt_x"/>
                                          </p:val>
                                        </p:tav>
                                        <p:tav tm="100000">
                                          <p:val>
                                            <p:strVal val="#ppt_x"/>
                                          </p:val>
                                        </p:tav>
                                      </p:tavLst>
                                    </p:anim>
                                    <p:anim calcmode="lin" valueType="num">
                                      <p:cBhvr additive="base">
                                        <p:cTn id="16" dur="500" fill="hold"/>
                                        <p:tgtEl>
                                          <p:spTgt spid="2089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8905"/>
                                        </p:tgtEl>
                                        <p:attrNameLst>
                                          <p:attrName>style.visibility</p:attrName>
                                        </p:attrNameLst>
                                      </p:cBhvr>
                                      <p:to>
                                        <p:strVal val="visible"/>
                                      </p:to>
                                    </p:set>
                                    <p:anim calcmode="lin" valueType="num">
                                      <p:cBhvr additive="base">
                                        <p:cTn id="19" dur="500" fill="hold"/>
                                        <p:tgtEl>
                                          <p:spTgt spid="208905"/>
                                        </p:tgtEl>
                                        <p:attrNameLst>
                                          <p:attrName>ppt_x</p:attrName>
                                        </p:attrNameLst>
                                      </p:cBhvr>
                                      <p:tavLst>
                                        <p:tav tm="0">
                                          <p:val>
                                            <p:strVal val="#ppt_x"/>
                                          </p:val>
                                        </p:tav>
                                        <p:tav tm="100000">
                                          <p:val>
                                            <p:strVal val="#ppt_x"/>
                                          </p:val>
                                        </p:tav>
                                      </p:tavLst>
                                    </p:anim>
                                    <p:anim calcmode="lin" valueType="num">
                                      <p:cBhvr additive="base">
                                        <p:cTn id="20" dur="500" fill="hold"/>
                                        <p:tgtEl>
                                          <p:spTgt spid="20890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8917"/>
                                        </p:tgtEl>
                                        <p:attrNameLst>
                                          <p:attrName>style.visibility</p:attrName>
                                        </p:attrNameLst>
                                      </p:cBhvr>
                                      <p:to>
                                        <p:strVal val="visible"/>
                                      </p:to>
                                    </p:set>
                                    <p:anim calcmode="lin" valueType="num">
                                      <p:cBhvr additive="base">
                                        <p:cTn id="23" dur="500" fill="hold"/>
                                        <p:tgtEl>
                                          <p:spTgt spid="208917"/>
                                        </p:tgtEl>
                                        <p:attrNameLst>
                                          <p:attrName>ppt_x</p:attrName>
                                        </p:attrNameLst>
                                      </p:cBhvr>
                                      <p:tavLst>
                                        <p:tav tm="0">
                                          <p:val>
                                            <p:strVal val="#ppt_x"/>
                                          </p:val>
                                        </p:tav>
                                        <p:tav tm="100000">
                                          <p:val>
                                            <p:strVal val="#ppt_x"/>
                                          </p:val>
                                        </p:tav>
                                      </p:tavLst>
                                    </p:anim>
                                    <p:anim calcmode="lin" valueType="num">
                                      <p:cBhvr additive="base">
                                        <p:cTn id="24" dur="500" fill="hold"/>
                                        <p:tgtEl>
                                          <p:spTgt spid="2089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8912"/>
                                        </p:tgtEl>
                                        <p:attrNameLst>
                                          <p:attrName>style.visibility</p:attrName>
                                        </p:attrNameLst>
                                      </p:cBhvr>
                                      <p:to>
                                        <p:strVal val="visible"/>
                                      </p:to>
                                    </p:set>
                                    <p:anim calcmode="lin" valueType="num">
                                      <p:cBhvr additive="base">
                                        <p:cTn id="27" dur="500" fill="hold"/>
                                        <p:tgtEl>
                                          <p:spTgt spid="208912"/>
                                        </p:tgtEl>
                                        <p:attrNameLst>
                                          <p:attrName>ppt_x</p:attrName>
                                        </p:attrNameLst>
                                      </p:cBhvr>
                                      <p:tavLst>
                                        <p:tav tm="0">
                                          <p:val>
                                            <p:strVal val="#ppt_x"/>
                                          </p:val>
                                        </p:tav>
                                        <p:tav tm="100000">
                                          <p:val>
                                            <p:strVal val="#ppt_x"/>
                                          </p:val>
                                        </p:tav>
                                      </p:tavLst>
                                    </p:anim>
                                    <p:anim calcmode="lin" valueType="num">
                                      <p:cBhvr additive="base">
                                        <p:cTn id="28" dur="500" fill="hold"/>
                                        <p:tgtEl>
                                          <p:spTgt spid="2089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8919"/>
                                        </p:tgtEl>
                                        <p:attrNameLst>
                                          <p:attrName>style.visibility</p:attrName>
                                        </p:attrNameLst>
                                      </p:cBhvr>
                                      <p:to>
                                        <p:strVal val="visible"/>
                                      </p:to>
                                    </p:set>
                                    <p:anim calcmode="lin" valueType="num">
                                      <p:cBhvr additive="base">
                                        <p:cTn id="31" dur="500" fill="hold"/>
                                        <p:tgtEl>
                                          <p:spTgt spid="208919"/>
                                        </p:tgtEl>
                                        <p:attrNameLst>
                                          <p:attrName>ppt_x</p:attrName>
                                        </p:attrNameLst>
                                      </p:cBhvr>
                                      <p:tavLst>
                                        <p:tav tm="0">
                                          <p:val>
                                            <p:strVal val="#ppt_x"/>
                                          </p:val>
                                        </p:tav>
                                        <p:tav tm="100000">
                                          <p:val>
                                            <p:strVal val="#ppt_x"/>
                                          </p:val>
                                        </p:tav>
                                      </p:tavLst>
                                    </p:anim>
                                    <p:anim calcmode="lin" valueType="num">
                                      <p:cBhvr additive="base">
                                        <p:cTn id="32" dur="500" fill="hold"/>
                                        <p:tgtEl>
                                          <p:spTgt spid="2089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8898">
                                            <p:txEl>
                                              <p:pRg st="0" end="0"/>
                                            </p:txEl>
                                          </p:spTgt>
                                        </p:tgtEl>
                                        <p:attrNameLst>
                                          <p:attrName>style.visibility</p:attrName>
                                        </p:attrNameLst>
                                      </p:cBhvr>
                                      <p:to>
                                        <p:strVal val="visible"/>
                                      </p:to>
                                    </p:set>
                                    <p:anim calcmode="lin" valueType="num">
                                      <p:cBhvr additive="base">
                                        <p:cTn id="35" dur="500" fill="hold"/>
                                        <p:tgtEl>
                                          <p:spTgt spid="20889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88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8898">
                                            <p:txEl>
                                              <p:pRg st="7" end="7"/>
                                            </p:txEl>
                                          </p:spTgt>
                                        </p:tgtEl>
                                        <p:attrNameLst>
                                          <p:attrName>style.visibility</p:attrName>
                                        </p:attrNameLst>
                                      </p:cBhvr>
                                      <p:to>
                                        <p:strVal val="visible"/>
                                      </p:to>
                                    </p:set>
                                    <p:anim calcmode="lin" valueType="num">
                                      <p:cBhvr additive="base">
                                        <p:cTn id="41" dur="500" fill="hold"/>
                                        <p:tgtEl>
                                          <p:spTgt spid="20889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88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8898">
                                            <p:txEl>
                                              <p:pRg st="9" end="9"/>
                                            </p:txEl>
                                          </p:spTgt>
                                        </p:tgtEl>
                                        <p:attrNameLst>
                                          <p:attrName>style.visibility</p:attrName>
                                        </p:attrNameLst>
                                      </p:cBhvr>
                                      <p:to>
                                        <p:strVal val="visible"/>
                                      </p:to>
                                    </p:set>
                                    <p:anim calcmode="lin" valueType="num">
                                      <p:cBhvr additive="base">
                                        <p:cTn id="47" dur="500" fill="hold"/>
                                        <p:tgtEl>
                                          <p:spTgt spid="208898">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889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gn="r"/>
            <a:r>
              <a:rPr lang="fa-IR" altLang="en-US" sz="3600">
                <a:solidFill>
                  <a:srgbClr val="CC0000"/>
                </a:solidFill>
                <a:cs typeface="B Titr" panose="00000700000000000000" pitchFamily="2" charset="-78"/>
              </a:rPr>
              <a:t>13 - </a:t>
            </a:r>
            <a:r>
              <a:rPr lang="ar-SA" altLang="en-US" sz="3600">
                <a:solidFill>
                  <a:srgbClr val="CC0000"/>
                </a:solidFill>
                <a:cs typeface="B Titr" panose="00000700000000000000" pitchFamily="2" charset="-78"/>
              </a:rPr>
              <a:t>چولگي و برجستگي در جامعه </a:t>
            </a:r>
            <a:endParaRPr lang="en-US" altLang="en-US" sz="3600">
              <a:solidFill>
                <a:srgbClr val="CC0000"/>
              </a:solidFill>
              <a:cs typeface="B Titr" panose="00000700000000000000" pitchFamily="2" charset="-78"/>
            </a:endParaRPr>
          </a:p>
        </p:txBody>
      </p:sp>
      <p:sp>
        <p:nvSpPr>
          <p:cNvPr id="209923" name="Rectangle 3"/>
          <p:cNvSpPr>
            <a:spLocks noGrp="1" noChangeArrowheads="1"/>
          </p:cNvSpPr>
          <p:nvPr>
            <p:ph idx="1"/>
          </p:nvPr>
        </p:nvSpPr>
        <p:spPr>
          <a:xfrm>
            <a:off x="457200" y="1981200"/>
            <a:ext cx="8229600" cy="4327525"/>
          </a:xfrm>
        </p:spPr>
        <p:txBody>
          <a:bodyPr/>
          <a:lstStyle/>
          <a:p>
            <a:pPr>
              <a:buFont typeface="Wingdings" panose="05000000000000000000" pitchFamily="2" charset="2"/>
              <a:buNone/>
            </a:pPr>
            <a:r>
              <a:rPr lang="ar-SA" altLang="en-US" sz="2400">
                <a:cs typeface="B Nazanin" panose="00000400000000000000" pitchFamily="2" charset="-78"/>
              </a:rPr>
              <a:t>در آمار توصيفي ميزان چولگي و برجستگي را به ترتيب از فرمولهاي زير محاسبه كرديم.</a:t>
            </a:r>
            <a:r>
              <a:rPr lang="ar-SA" altLang="en-US"/>
              <a:t> </a:t>
            </a:r>
            <a:endParaRPr lang="fa-IR" altLang="en-US"/>
          </a:p>
          <a:p>
            <a:pPr>
              <a:buFont typeface="Wingdings" panose="05000000000000000000" pitchFamily="2" charset="2"/>
              <a:buNone/>
            </a:pPr>
            <a:endParaRPr lang="fa-IR" altLang="en-US"/>
          </a:p>
          <a:p>
            <a:pPr>
              <a:buFont typeface="Wingdings" panose="05000000000000000000" pitchFamily="2" charset="2"/>
              <a:buNone/>
            </a:pPr>
            <a:endParaRPr lang="fa-IR" altLang="en-US"/>
          </a:p>
          <a:p>
            <a:pPr>
              <a:buFont typeface="Wingdings" panose="05000000000000000000" pitchFamily="2" charset="2"/>
              <a:buNone/>
            </a:pPr>
            <a:r>
              <a:rPr lang="ar-SA" altLang="en-US" sz="2400">
                <a:cs typeface="B Nazanin" panose="00000400000000000000" pitchFamily="2" charset="-78"/>
              </a:rPr>
              <a:t>ميزان چولگي و برجستگي در جامعه به ترتيب از فرمولهاي زير محاسبه مي</a:t>
            </a:r>
            <a:r>
              <a:rPr lang="fa-IR" altLang="en-US" sz="2400">
                <a:cs typeface="B Nazanin" panose="00000400000000000000" pitchFamily="2" charset="-78"/>
              </a:rPr>
              <a:t> </a:t>
            </a:r>
            <a:r>
              <a:rPr lang="ar-SA" altLang="en-US" sz="2400">
                <a:cs typeface="B Nazanin" panose="00000400000000000000" pitchFamily="2" charset="-78"/>
              </a:rPr>
              <a:t>شود </a:t>
            </a:r>
            <a:r>
              <a:rPr lang="fa-IR" altLang="en-US" sz="2400">
                <a:cs typeface="B Nazanin" panose="00000400000000000000" pitchFamily="2" charset="-78"/>
              </a:rPr>
              <a:t>:</a:t>
            </a: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fa-IR" altLang="en-US" sz="2400">
              <a:cs typeface="B Nazanin" panose="00000400000000000000" pitchFamily="2" charset="-78"/>
            </a:endParaRPr>
          </a:p>
          <a:p>
            <a:pPr>
              <a:buFont typeface="Wingdings" panose="05000000000000000000" pitchFamily="2" charset="2"/>
              <a:buNone/>
            </a:pPr>
            <a:endParaRPr lang="en-US" altLang="en-US"/>
          </a:p>
        </p:txBody>
      </p:sp>
      <p:sp>
        <p:nvSpPr>
          <p:cNvPr id="209924"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9925" name="Object 5"/>
          <p:cNvGraphicFramePr>
            <a:graphicFrameLocks noChangeAspect="1"/>
          </p:cNvGraphicFramePr>
          <p:nvPr/>
        </p:nvGraphicFramePr>
        <p:xfrm>
          <a:off x="684213" y="2636838"/>
          <a:ext cx="935037" cy="782637"/>
        </p:xfrm>
        <a:graphic>
          <a:graphicData uri="http://schemas.openxmlformats.org/presentationml/2006/ole">
            <mc:AlternateContent xmlns:mc="http://schemas.openxmlformats.org/markup-compatibility/2006">
              <mc:Choice xmlns:v="urn:schemas-microsoft-com:vml" Requires="v">
                <p:oleObj spid="_x0000_s209944" name="Equation" r:id="rId3" imgW="469696" imgH="393529" progId="Equation.3">
                  <p:embed/>
                </p:oleObj>
              </mc:Choice>
              <mc:Fallback>
                <p:oleObj name="Equation" r:id="rId3" imgW="469696"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636838"/>
                        <a:ext cx="935037"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26" name="Rectangle 6"/>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927" name="Rectangle 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9928" name="Object 8"/>
          <p:cNvGraphicFramePr>
            <a:graphicFrameLocks noChangeAspect="1"/>
          </p:cNvGraphicFramePr>
          <p:nvPr/>
        </p:nvGraphicFramePr>
        <p:xfrm>
          <a:off x="3132138" y="2636838"/>
          <a:ext cx="1295400" cy="747712"/>
        </p:xfrm>
        <a:graphic>
          <a:graphicData uri="http://schemas.openxmlformats.org/presentationml/2006/ole">
            <mc:AlternateContent xmlns:mc="http://schemas.openxmlformats.org/markup-compatibility/2006">
              <mc:Choice xmlns:v="urn:schemas-microsoft-com:vml" Requires="v">
                <p:oleObj spid="_x0000_s209945" name="Equation" r:id="rId5" imgW="672808" imgH="393529" progId="Equation.3">
                  <p:embed/>
                </p:oleObj>
              </mc:Choice>
              <mc:Fallback>
                <p:oleObj name="Equation" r:id="rId5" imgW="672808" imgH="393529"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636838"/>
                        <a:ext cx="1295400"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29" name="Rectangle 9"/>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930" name="Rectangle 10"/>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9931" name="Object 11"/>
          <p:cNvGraphicFramePr>
            <a:graphicFrameLocks noChangeAspect="1"/>
          </p:cNvGraphicFramePr>
          <p:nvPr/>
        </p:nvGraphicFramePr>
        <p:xfrm>
          <a:off x="682625" y="4292600"/>
          <a:ext cx="3168650" cy="962025"/>
        </p:xfrm>
        <a:graphic>
          <a:graphicData uri="http://schemas.openxmlformats.org/presentationml/2006/ole">
            <mc:AlternateContent xmlns:mc="http://schemas.openxmlformats.org/markup-compatibility/2006">
              <mc:Choice xmlns:v="urn:schemas-microsoft-com:vml" Requires="v">
                <p:oleObj spid="_x0000_s209946" name="Equation" r:id="rId7" imgW="1384300" imgH="419100" progId="Equation.3">
                  <p:embed/>
                </p:oleObj>
              </mc:Choice>
              <mc:Fallback>
                <p:oleObj name="Equation" r:id="rId7" imgW="1384300" imgH="4191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4292600"/>
                        <a:ext cx="316865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32" name="Rectangle 12"/>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933" name="Rectangle 13"/>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9934" name="Object 14"/>
          <p:cNvGraphicFramePr>
            <a:graphicFrameLocks noChangeAspect="1"/>
          </p:cNvGraphicFramePr>
          <p:nvPr/>
        </p:nvGraphicFramePr>
        <p:xfrm>
          <a:off x="684213" y="5300663"/>
          <a:ext cx="3095625" cy="815975"/>
        </p:xfrm>
        <a:graphic>
          <a:graphicData uri="http://schemas.openxmlformats.org/presentationml/2006/ole">
            <mc:AlternateContent xmlns:mc="http://schemas.openxmlformats.org/markup-compatibility/2006">
              <mc:Choice xmlns:v="urn:schemas-microsoft-com:vml" Requires="v">
                <p:oleObj spid="_x0000_s209947" name="Equation" r:id="rId9" imgW="1587500" imgH="419100" progId="Equation.3">
                  <p:embed/>
                </p:oleObj>
              </mc:Choice>
              <mc:Fallback>
                <p:oleObj name="Equation" r:id="rId9" imgW="1587500" imgH="4191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300663"/>
                        <a:ext cx="3095625"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35" name="Rectangle 15"/>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p:cTn id="7" dur="500" fill="hold"/>
                                        <p:tgtEl>
                                          <p:spTgt spid="209922"/>
                                        </p:tgtEl>
                                        <p:attrNameLst>
                                          <p:attrName>ppt_w</p:attrName>
                                        </p:attrNameLst>
                                      </p:cBhvr>
                                      <p:tavLst>
                                        <p:tav tm="0">
                                          <p:val>
                                            <p:fltVal val="0"/>
                                          </p:val>
                                        </p:tav>
                                        <p:tav tm="100000">
                                          <p:val>
                                            <p:strVal val="#ppt_w"/>
                                          </p:val>
                                        </p:tav>
                                      </p:tavLst>
                                    </p:anim>
                                    <p:anim calcmode="lin" valueType="num">
                                      <p:cBhvr>
                                        <p:cTn id="8" dur="500" fill="hold"/>
                                        <p:tgtEl>
                                          <p:spTgt spid="209922"/>
                                        </p:tgtEl>
                                        <p:attrNameLst>
                                          <p:attrName>ppt_h</p:attrName>
                                        </p:attrNameLst>
                                      </p:cBhvr>
                                      <p:tavLst>
                                        <p:tav tm="0">
                                          <p:val>
                                            <p:fltVal val="0"/>
                                          </p:val>
                                        </p:tav>
                                        <p:tav tm="100000">
                                          <p:val>
                                            <p:strVal val="#ppt_h"/>
                                          </p:val>
                                        </p:tav>
                                      </p:tavLst>
                                    </p:anim>
                                    <p:anim calcmode="lin" valueType="num">
                                      <p:cBhvr>
                                        <p:cTn id="9" dur="500" fill="hold"/>
                                        <p:tgtEl>
                                          <p:spTgt spid="209922"/>
                                        </p:tgtEl>
                                        <p:attrNameLst>
                                          <p:attrName>style.rotation</p:attrName>
                                        </p:attrNameLst>
                                      </p:cBhvr>
                                      <p:tavLst>
                                        <p:tav tm="0">
                                          <p:val>
                                            <p:fltVal val="360"/>
                                          </p:val>
                                        </p:tav>
                                        <p:tav tm="100000">
                                          <p:val>
                                            <p:fltVal val="0"/>
                                          </p:val>
                                        </p:tav>
                                      </p:tavLst>
                                    </p:anim>
                                    <p:animEffect transition="in" filter="fade">
                                      <p:cBhvr>
                                        <p:cTn id="10" dur="500"/>
                                        <p:tgtEl>
                                          <p:spTgt spid="2099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09923">
                                            <p:txEl>
                                              <p:pRg st="0" end="0"/>
                                            </p:txEl>
                                          </p:spTgt>
                                        </p:tgtEl>
                                        <p:attrNameLst>
                                          <p:attrName>style.visibility</p:attrName>
                                        </p:attrNameLst>
                                      </p:cBhvr>
                                      <p:to>
                                        <p:strVal val="visible"/>
                                      </p:to>
                                    </p:set>
                                    <p:animEffect transition="in" filter="checkerboard(across)">
                                      <p:cBhvr>
                                        <p:cTn id="15" dur="500"/>
                                        <p:tgtEl>
                                          <p:spTgt spid="20992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9923">
                                            <p:txEl>
                                              <p:pRg st="3" end="3"/>
                                            </p:txEl>
                                          </p:spTgt>
                                        </p:tgtEl>
                                        <p:attrNameLst>
                                          <p:attrName>style.visibility</p:attrName>
                                        </p:attrNameLst>
                                      </p:cBhvr>
                                      <p:to>
                                        <p:strVal val="visible"/>
                                      </p:to>
                                    </p:set>
                                    <p:animEffect transition="in" filter="checkerboard(across)">
                                      <p:cBhvr>
                                        <p:cTn id="20" dur="500"/>
                                        <p:tgtEl>
                                          <p:spTgt spid="20992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209928"/>
                                        </p:tgtEl>
                                        <p:attrNameLst>
                                          <p:attrName>style.visibility</p:attrName>
                                        </p:attrNameLst>
                                      </p:cBhvr>
                                      <p:to>
                                        <p:strVal val="visible"/>
                                      </p:to>
                                    </p:set>
                                    <p:animEffect transition="in" filter="checkerboard(across)">
                                      <p:cBhvr>
                                        <p:cTn id="23" dur="500"/>
                                        <p:tgtEl>
                                          <p:spTgt spid="209928"/>
                                        </p:tgtEl>
                                      </p:cBhvr>
                                    </p:animEffect>
                                  </p:childTnLst>
                                </p:cTn>
                              </p:par>
                              <p:par>
                                <p:cTn id="24" presetID="5" presetClass="entr" presetSubtype="10" fill="hold" nodeType="withEffect">
                                  <p:stCondLst>
                                    <p:cond delay="0"/>
                                  </p:stCondLst>
                                  <p:childTnLst>
                                    <p:set>
                                      <p:cBhvr>
                                        <p:cTn id="25" dur="1" fill="hold">
                                          <p:stCondLst>
                                            <p:cond delay="0"/>
                                          </p:stCondLst>
                                        </p:cTn>
                                        <p:tgtEl>
                                          <p:spTgt spid="209925"/>
                                        </p:tgtEl>
                                        <p:attrNameLst>
                                          <p:attrName>style.visibility</p:attrName>
                                        </p:attrNameLst>
                                      </p:cBhvr>
                                      <p:to>
                                        <p:strVal val="visible"/>
                                      </p:to>
                                    </p:set>
                                    <p:animEffect transition="in" filter="checkerboard(across)">
                                      <p:cBhvr>
                                        <p:cTn id="26" dur="500"/>
                                        <p:tgtEl>
                                          <p:spTgt spid="209925"/>
                                        </p:tgtEl>
                                      </p:cBhvr>
                                    </p:animEffect>
                                  </p:childTnLst>
                                </p:cTn>
                              </p:par>
                              <p:par>
                                <p:cTn id="27" presetID="5" presetClass="entr" presetSubtype="10" fill="hold" nodeType="withEffect">
                                  <p:stCondLst>
                                    <p:cond delay="0"/>
                                  </p:stCondLst>
                                  <p:childTnLst>
                                    <p:set>
                                      <p:cBhvr>
                                        <p:cTn id="28" dur="1" fill="hold">
                                          <p:stCondLst>
                                            <p:cond delay="0"/>
                                          </p:stCondLst>
                                        </p:cTn>
                                        <p:tgtEl>
                                          <p:spTgt spid="209931"/>
                                        </p:tgtEl>
                                        <p:attrNameLst>
                                          <p:attrName>style.visibility</p:attrName>
                                        </p:attrNameLst>
                                      </p:cBhvr>
                                      <p:to>
                                        <p:strVal val="visible"/>
                                      </p:to>
                                    </p:set>
                                    <p:animEffect transition="in" filter="checkerboard(across)">
                                      <p:cBhvr>
                                        <p:cTn id="29" dur="500"/>
                                        <p:tgtEl>
                                          <p:spTgt spid="209931"/>
                                        </p:tgtEl>
                                      </p:cBhvr>
                                    </p:animEffect>
                                  </p:childTnLst>
                                </p:cTn>
                              </p:par>
                              <p:par>
                                <p:cTn id="30" presetID="5" presetClass="entr" presetSubtype="10" fill="hold" nodeType="withEffect">
                                  <p:stCondLst>
                                    <p:cond delay="0"/>
                                  </p:stCondLst>
                                  <p:childTnLst>
                                    <p:set>
                                      <p:cBhvr>
                                        <p:cTn id="31" dur="1" fill="hold">
                                          <p:stCondLst>
                                            <p:cond delay="0"/>
                                          </p:stCondLst>
                                        </p:cTn>
                                        <p:tgtEl>
                                          <p:spTgt spid="209934"/>
                                        </p:tgtEl>
                                        <p:attrNameLst>
                                          <p:attrName>style.visibility</p:attrName>
                                        </p:attrNameLst>
                                      </p:cBhvr>
                                      <p:to>
                                        <p:strVal val="visible"/>
                                      </p:to>
                                    </p:set>
                                    <p:animEffect transition="in" filter="checkerboard(across)">
                                      <p:cBhvr>
                                        <p:cTn id="32" dur="500"/>
                                        <p:tgtEl>
                                          <p:spTgt spid="209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gn="r"/>
            <a:r>
              <a:rPr lang="fa-IR" altLang="en-US" sz="3600">
                <a:solidFill>
                  <a:srgbClr val="CC0000"/>
                </a:solidFill>
                <a:cs typeface="B Titr" panose="00000700000000000000" pitchFamily="2" charset="-78"/>
              </a:rPr>
              <a:t>14 - </a:t>
            </a:r>
            <a:r>
              <a:rPr lang="ar-SA" altLang="en-US" sz="3600">
                <a:solidFill>
                  <a:srgbClr val="CC0000"/>
                </a:solidFill>
                <a:cs typeface="B Titr" panose="00000700000000000000" pitchFamily="2" charset="-78"/>
              </a:rPr>
              <a:t>تابع مولد گشتاورها</a:t>
            </a:r>
            <a:r>
              <a:rPr lang="en-US" altLang="en-US" sz="3600">
                <a:solidFill>
                  <a:srgbClr val="CC0000"/>
                </a:solidFill>
                <a:cs typeface="B Titr" panose="00000700000000000000" pitchFamily="2" charset="-78"/>
              </a:rPr>
              <a:t> </a:t>
            </a:r>
          </a:p>
        </p:txBody>
      </p:sp>
      <p:sp>
        <p:nvSpPr>
          <p:cNvPr id="210947" name="Rectangle 3"/>
          <p:cNvSpPr>
            <a:spLocks noGrp="1" noChangeArrowheads="1"/>
          </p:cNvSpPr>
          <p:nvPr>
            <p:ph idx="1"/>
          </p:nvPr>
        </p:nvSpPr>
        <p:spPr>
          <a:xfrm>
            <a:off x="457200" y="1773238"/>
            <a:ext cx="8229600" cy="4392612"/>
          </a:xfrm>
        </p:spPr>
        <p:txBody>
          <a:bodyPr/>
          <a:lstStyle/>
          <a:p>
            <a:pPr>
              <a:buFont typeface="Wingdings" panose="05000000000000000000" pitchFamily="2" charset="2"/>
              <a:buNone/>
            </a:pPr>
            <a:r>
              <a:rPr lang="ar-SA" altLang="en-US" sz="2400">
                <a:cs typeface="B Nazanin" panose="00000400000000000000" pitchFamily="2" charset="-78"/>
              </a:rPr>
              <a:t>اگر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تابع چگالي احتمال </a:t>
            </a:r>
            <a:r>
              <a:rPr lang="en-US" altLang="en-US" sz="2400" i="1"/>
              <a:t>ƒ</a:t>
            </a:r>
            <a:r>
              <a:rPr lang="en-US" altLang="en-US" sz="2000" i="1"/>
              <a:t>(x)</a:t>
            </a:r>
            <a:r>
              <a:rPr lang="fa-IR" altLang="en-US" sz="2400">
                <a:cs typeface="B Nazanin" panose="00000400000000000000" pitchFamily="2" charset="-78"/>
              </a:rPr>
              <a:t> </a:t>
            </a:r>
            <a:r>
              <a:rPr lang="ar-SA" altLang="en-US" sz="2400">
                <a:cs typeface="B Nazanin" panose="00000400000000000000" pitchFamily="2" charset="-78"/>
              </a:rPr>
              <a:t>باشد تابع مولد گشتاورها در حالت گسسته و پيوسته به ترتيب به صورت زير تعريف مي</a:t>
            </a:r>
            <a:r>
              <a:rPr lang="fa-IR" altLang="en-US" sz="2400">
                <a:cs typeface="B Nazanin" panose="00000400000000000000" pitchFamily="2" charset="-78"/>
              </a:rPr>
              <a:t> </a:t>
            </a:r>
            <a:r>
              <a:rPr lang="ar-SA" altLang="en-US" sz="2400">
                <a:cs typeface="B Nazanin" panose="00000400000000000000" pitchFamily="2" charset="-78"/>
              </a:rPr>
              <a:t>شود.</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بطوری که </a:t>
            </a:r>
            <a:r>
              <a:rPr lang="en-US" altLang="en-US" sz="2400">
                <a:cs typeface="B Nazanin" panose="00000400000000000000" pitchFamily="2" charset="-78"/>
              </a:rPr>
              <a:t>|t|&lt;h</a:t>
            </a:r>
            <a:r>
              <a:rPr lang="fa-IR" altLang="en-US" sz="2400">
                <a:cs typeface="B Nazanin" panose="00000400000000000000" pitchFamily="2" charset="-78"/>
              </a:rPr>
              <a:t>. </a:t>
            </a:r>
          </a:p>
          <a:p>
            <a:pPr>
              <a:buFont typeface="Wingdings" panose="05000000000000000000" pitchFamily="2" charset="2"/>
              <a:buNone/>
            </a:pPr>
            <a:r>
              <a:rPr lang="ar-SA" altLang="en-US" sz="2400">
                <a:cs typeface="B Nazanin" panose="00000400000000000000" pitchFamily="2" charset="-78"/>
              </a:rPr>
              <a:t>تابع مولد گشتاورها تعريف خاصي از اميد رياضي است. اگر </a:t>
            </a:r>
            <a:r>
              <a:rPr lang="en-US" altLang="en-US" sz="2400">
                <a:cs typeface="B Nazanin" panose="00000400000000000000" pitchFamily="2" charset="-78"/>
              </a:rPr>
              <a:t>h(X)=e</a:t>
            </a:r>
            <a:r>
              <a:rPr lang="en-US" altLang="en-US" sz="2400" baseline="30000">
                <a:cs typeface="B Nazanin" panose="00000400000000000000" pitchFamily="2" charset="-78"/>
              </a:rPr>
              <a:t>tx</a:t>
            </a:r>
            <a:r>
              <a:rPr lang="fa-IR" altLang="en-US" sz="2400">
                <a:cs typeface="B Nazanin" panose="00000400000000000000" pitchFamily="2" charset="-78"/>
              </a:rPr>
              <a:t> </a:t>
            </a:r>
            <a:r>
              <a:rPr lang="ar-SA" altLang="en-US" sz="2400">
                <a:cs typeface="B Nazanin" panose="00000400000000000000" pitchFamily="2" charset="-78"/>
              </a:rPr>
              <a:t>تعريف شود </a:t>
            </a:r>
            <a:r>
              <a:rPr lang="fa-IR" altLang="en-US" sz="2400">
                <a:cs typeface="B Nazanin" panose="00000400000000000000" pitchFamily="2" charset="-78"/>
              </a:rPr>
              <a:t>   </a:t>
            </a:r>
            <a:r>
              <a:rPr lang="en-US" altLang="en-US" sz="2400">
                <a:cs typeface="B Nazanin" panose="00000400000000000000" pitchFamily="2" charset="-78"/>
              </a:rPr>
              <a:t>E[h(X)]</a:t>
            </a:r>
            <a:r>
              <a:rPr lang="ar-SA" altLang="en-US" sz="2400">
                <a:cs typeface="B Nazanin" panose="00000400000000000000" pitchFamily="2" charset="-78"/>
              </a:rPr>
              <a:t>همان تعريف تابع مولد گشتاورها است و در مواقعي كه محاسبه </a:t>
            </a:r>
            <a:r>
              <a:rPr lang="en-US" altLang="en-US" sz="2400">
                <a:cs typeface="B Nazanin" panose="00000400000000000000" pitchFamily="2" charset="-78"/>
              </a:rPr>
              <a:t>E(X</a:t>
            </a:r>
            <a:r>
              <a:rPr lang="en-US" altLang="en-US" sz="2400" baseline="30000">
                <a:cs typeface="B Nazanin" panose="00000400000000000000" pitchFamily="2" charset="-78"/>
              </a:rPr>
              <a:t>r</a:t>
            </a:r>
            <a:r>
              <a:rPr lang="en-US" altLang="en-US" sz="2400">
                <a:cs typeface="B Nazanin" panose="00000400000000000000" pitchFamily="2" charset="-78"/>
              </a:rPr>
              <a:t>)</a:t>
            </a:r>
            <a:r>
              <a:rPr lang="fa-IR" altLang="en-US" sz="2400">
                <a:cs typeface="B Nazanin" panose="00000400000000000000" pitchFamily="2" charset="-78"/>
              </a:rPr>
              <a:t> </a:t>
            </a:r>
            <a:r>
              <a:rPr lang="ar-SA" altLang="en-US" sz="2400">
                <a:cs typeface="B Nazanin" panose="00000400000000000000" pitchFamily="2" charset="-78"/>
              </a:rPr>
              <a:t>براي بعضي از توزيع</a:t>
            </a:r>
            <a:r>
              <a:rPr lang="fa-IR" altLang="en-US" sz="2400">
                <a:cs typeface="B Nazanin" panose="00000400000000000000" pitchFamily="2" charset="-78"/>
              </a:rPr>
              <a:t> </a:t>
            </a:r>
            <a:r>
              <a:rPr lang="ar-SA" altLang="en-US" sz="2400">
                <a:cs typeface="B Nazanin" panose="00000400000000000000" pitchFamily="2" charset="-78"/>
              </a:rPr>
              <a:t>ها وقت</a:t>
            </a:r>
            <a:r>
              <a:rPr lang="fa-IR" altLang="en-US" sz="2400">
                <a:cs typeface="B Nazanin" panose="00000400000000000000" pitchFamily="2" charset="-78"/>
              </a:rPr>
              <a:t> </a:t>
            </a:r>
            <a:r>
              <a:rPr lang="ar-SA" altLang="en-US" sz="2400">
                <a:cs typeface="B Nazanin" panose="00000400000000000000" pitchFamily="2" charset="-78"/>
              </a:rPr>
              <a:t>گير است از </a:t>
            </a:r>
            <a:r>
              <a:rPr lang="en-US" altLang="en-US" sz="2400">
                <a:cs typeface="B Nazanin" panose="00000400000000000000" pitchFamily="2" charset="-78"/>
              </a:rPr>
              <a:t>M</a:t>
            </a:r>
            <a:r>
              <a:rPr lang="en-US" altLang="en-US" sz="2400" baseline="-25000">
                <a:cs typeface="B Nazanin" panose="00000400000000000000" pitchFamily="2" charset="-78"/>
              </a:rPr>
              <a:t>X</a:t>
            </a:r>
            <a:r>
              <a:rPr lang="en-US" altLang="en-US" sz="2400">
                <a:cs typeface="B Nazanin" panose="00000400000000000000" pitchFamily="2" charset="-78"/>
              </a:rPr>
              <a:t>(t)</a:t>
            </a:r>
            <a:r>
              <a:rPr lang="fa-IR" altLang="en-US" sz="2400">
                <a:cs typeface="B Nazanin" panose="00000400000000000000" pitchFamily="2" charset="-78"/>
              </a:rPr>
              <a:t> </a:t>
            </a:r>
            <a:r>
              <a:rPr lang="ar-SA" altLang="en-US" sz="2400">
                <a:cs typeface="B Nazanin" panose="00000400000000000000" pitchFamily="2" charset="-78"/>
              </a:rPr>
              <a:t>استفاده مي</a:t>
            </a:r>
            <a:r>
              <a:rPr lang="fa-IR" altLang="en-US" sz="2400">
                <a:cs typeface="B Nazanin" panose="00000400000000000000" pitchFamily="2" charset="-78"/>
              </a:rPr>
              <a:t> </a:t>
            </a:r>
            <a:r>
              <a:rPr lang="ar-SA" altLang="en-US" sz="2400">
                <a:cs typeface="B Nazanin" panose="00000400000000000000" pitchFamily="2" charset="-78"/>
              </a:rPr>
              <a:t>شود. </a:t>
            </a:r>
            <a:endParaRPr lang="en-US" altLang="en-US" sz="2400">
              <a:cs typeface="B Nazanin" panose="00000400000000000000" pitchFamily="2" charset="-78"/>
            </a:endParaRPr>
          </a:p>
        </p:txBody>
      </p:sp>
      <p:sp>
        <p:nvSpPr>
          <p:cNvPr id="210948" name="Rectangle 4"/>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0949" name="Object 5"/>
          <p:cNvGraphicFramePr>
            <a:graphicFrameLocks noChangeAspect="1"/>
          </p:cNvGraphicFramePr>
          <p:nvPr/>
        </p:nvGraphicFramePr>
        <p:xfrm>
          <a:off x="611188" y="2667000"/>
          <a:ext cx="3743325" cy="690563"/>
        </p:xfrm>
        <a:graphic>
          <a:graphicData uri="http://schemas.openxmlformats.org/presentationml/2006/ole">
            <mc:AlternateContent xmlns:mc="http://schemas.openxmlformats.org/markup-compatibility/2006">
              <mc:Choice xmlns:v="urn:schemas-microsoft-com:vml" Requires="v">
                <p:oleObj spid="_x0000_s210965" name="Equation" r:id="rId3" imgW="1854200" imgH="342900" progId="Equation.3">
                  <p:embed/>
                </p:oleObj>
              </mc:Choice>
              <mc:Fallback>
                <p:oleObj name="Equation" r:id="rId3" imgW="1854200" imgH="342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667000"/>
                        <a:ext cx="3743325" cy="69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50" name="Rectangle 6"/>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951" name="Rectangle 7"/>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0952" name="Object 8"/>
          <p:cNvGraphicFramePr>
            <a:graphicFrameLocks noChangeAspect="1"/>
          </p:cNvGraphicFramePr>
          <p:nvPr/>
        </p:nvGraphicFramePr>
        <p:xfrm>
          <a:off x="611188" y="3357563"/>
          <a:ext cx="4248150" cy="746125"/>
        </p:xfrm>
        <a:graphic>
          <a:graphicData uri="http://schemas.openxmlformats.org/presentationml/2006/ole">
            <mc:AlternateContent xmlns:mc="http://schemas.openxmlformats.org/markup-compatibility/2006">
              <mc:Choice xmlns:v="urn:schemas-microsoft-com:vml" Requires="v">
                <p:oleObj spid="_x0000_s210966" name="Equation" r:id="rId5" imgW="2005729" imgH="355446" progId="Equation.3">
                  <p:embed/>
                </p:oleObj>
              </mc:Choice>
              <mc:Fallback>
                <p:oleObj name="Equation" r:id="rId5" imgW="2005729" imgH="35544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357563"/>
                        <a:ext cx="424815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53" name="Rectangle 9"/>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954" name="Rectangle 10"/>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955" name="Rectangle 11"/>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956" name="Rectangle 12"/>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0957" name="Object 13"/>
          <p:cNvGraphicFramePr>
            <a:graphicFrameLocks noChangeAspect="1"/>
          </p:cNvGraphicFramePr>
          <p:nvPr/>
        </p:nvGraphicFramePr>
        <p:xfrm>
          <a:off x="971550" y="5589588"/>
          <a:ext cx="4105275" cy="719137"/>
        </p:xfrm>
        <a:graphic>
          <a:graphicData uri="http://schemas.openxmlformats.org/presentationml/2006/ole">
            <mc:AlternateContent xmlns:mc="http://schemas.openxmlformats.org/markup-compatibility/2006">
              <mc:Choice xmlns:v="urn:schemas-microsoft-com:vml" Requires="v">
                <p:oleObj spid="_x0000_s210967" name="Equation" r:id="rId7" imgW="2005729" imgH="355446" progId="Equation.3">
                  <p:embed/>
                </p:oleObj>
              </mc:Choice>
              <mc:Fallback>
                <p:oleObj name="Equation" r:id="rId7" imgW="2005729" imgH="355446"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5589588"/>
                        <a:ext cx="4105275"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58" name="Rectangle 14"/>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500" fill="hold"/>
                                        <p:tgtEl>
                                          <p:spTgt spid="210946"/>
                                        </p:tgtEl>
                                        <p:attrNameLst>
                                          <p:attrName>ppt_w</p:attrName>
                                        </p:attrNameLst>
                                      </p:cBhvr>
                                      <p:tavLst>
                                        <p:tav tm="0">
                                          <p:val>
                                            <p:fltVal val="0"/>
                                          </p:val>
                                        </p:tav>
                                        <p:tav tm="100000">
                                          <p:val>
                                            <p:strVal val="#ppt_w"/>
                                          </p:val>
                                        </p:tav>
                                      </p:tavLst>
                                    </p:anim>
                                    <p:anim calcmode="lin" valueType="num">
                                      <p:cBhvr>
                                        <p:cTn id="8" dur="500" fill="hold"/>
                                        <p:tgtEl>
                                          <p:spTgt spid="2109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0949"/>
                                        </p:tgtEl>
                                        <p:attrNameLst>
                                          <p:attrName>style.visibility</p:attrName>
                                        </p:attrNameLst>
                                      </p:cBhvr>
                                      <p:to>
                                        <p:strVal val="visible"/>
                                      </p:to>
                                    </p:set>
                                    <p:animEffect transition="in" filter="checkerboard(across)">
                                      <p:cBhvr>
                                        <p:cTn id="13" dur="500"/>
                                        <p:tgtEl>
                                          <p:spTgt spid="210949"/>
                                        </p:tgtEl>
                                      </p:cBhvr>
                                    </p:animEffect>
                                  </p:childTnLst>
                                </p:cTn>
                              </p:par>
                              <p:par>
                                <p:cTn id="14" presetID="5" presetClass="entr" presetSubtype="10" fill="hold" nodeType="withEffect">
                                  <p:stCondLst>
                                    <p:cond delay="0"/>
                                  </p:stCondLst>
                                  <p:childTnLst>
                                    <p:set>
                                      <p:cBhvr>
                                        <p:cTn id="15" dur="1" fill="hold">
                                          <p:stCondLst>
                                            <p:cond delay="0"/>
                                          </p:stCondLst>
                                        </p:cTn>
                                        <p:tgtEl>
                                          <p:spTgt spid="210955"/>
                                        </p:tgtEl>
                                        <p:attrNameLst>
                                          <p:attrName>style.visibility</p:attrName>
                                        </p:attrNameLst>
                                      </p:cBhvr>
                                      <p:to>
                                        <p:strVal val="visible"/>
                                      </p:to>
                                    </p:set>
                                    <p:animEffect transition="in" filter="checkerboard(across)">
                                      <p:cBhvr>
                                        <p:cTn id="16" dur="500"/>
                                        <p:tgtEl>
                                          <p:spTgt spid="210955"/>
                                        </p:tgtEl>
                                      </p:cBhvr>
                                    </p:animEffect>
                                  </p:childTnLst>
                                </p:cTn>
                              </p:par>
                              <p:par>
                                <p:cTn id="17" presetID="5" presetClass="entr" presetSubtype="10" fill="hold" nodeType="withEffect">
                                  <p:stCondLst>
                                    <p:cond delay="0"/>
                                  </p:stCondLst>
                                  <p:childTnLst>
                                    <p:set>
                                      <p:cBhvr>
                                        <p:cTn id="18" dur="1" fill="hold">
                                          <p:stCondLst>
                                            <p:cond delay="0"/>
                                          </p:stCondLst>
                                        </p:cTn>
                                        <p:tgtEl>
                                          <p:spTgt spid="210952"/>
                                        </p:tgtEl>
                                        <p:attrNameLst>
                                          <p:attrName>style.visibility</p:attrName>
                                        </p:attrNameLst>
                                      </p:cBhvr>
                                      <p:to>
                                        <p:strVal val="visible"/>
                                      </p:to>
                                    </p:set>
                                    <p:animEffect transition="in" filter="checkerboard(across)">
                                      <p:cBhvr>
                                        <p:cTn id="19" dur="500"/>
                                        <p:tgtEl>
                                          <p:spTgt spid="21095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0947">
                                            <p:txEl>
                                              <p:pRg st="0" end="0"/>
                                            </p:txEl>
                                          </p:spTgt>
                                        </p:tgtEl>
                                        <p:attrNameLst>
                                          <p:attrName>style.visibility</p:attrName>
                                        </p:attrNameLst>
                                      </p:cBhvr>
                                      <p:to>
                                        <p:strVal val="visible"/>
                                      </p:to>
                                    </p:set>
                                    <p:animEffect transition="in" filter="checkerboard(across)">
                                      <p:cBhvr>
                                        <p:cTn id="22" dur="500"/>
                                        <p:tgtEl>
                                          <p:spTgt spid="21094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0947">
                                            <p:txEl>
                                              <p:pRg st="4" end="4"/>
                                            </p:txEl>
                                          </p:spTgt>
                                        </p:tgtEl>
                                        <p:attrNameLst>
                                          <p:attrName>style.visibility</p:attrName>
                                        </p:attrNameLst>
                                      </p:cBhvr>
                                      <p:to>
                                        <p:strVal val="visible"/>
                                      </p:to>
                                    </p:set>
                                    <p:animEffect transition="in" filter="checkerboard(across)">
                                      <p:cBhvr>
                                        <p:cTn id="27" dur="500"/>
                                        <p:tgtEl>
                                          <p:spTgt spid="2109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0947">
                                            <p:txEl>
                                              <p:pRg st="5" end="5"/>
                                            </p:txEl>
                                          </p:spTgt>
                                        </p:tgtEl>
                                        <p:attrNameLst>
                                          <p:attrName>style.visibility</p:attrName>
                                        </p:attrNameLst>
                                      </p:cBhvr>
                                      <p:to>
                                        <p:strVal val="visible"/>
                                      </p:to>
                                    </p:set>
                                    <p:animEffect transition="in" filter="checkerboard(across)">
                                      <p:cBhvr>
                                        <p:cTn id="32" dur="500"/>
                                        <p:tgtEl>
                                          <p:spTgt spid="210947">
                                            <p:txEl>
                                              <p:pRg st="5" end="5"/>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10957"/>
                                        </p:tgtEl>
                                        <p:attrNameLst>
                                          <p:attrName>style.visibility</p:attrName>
                                        </p:attrNameLst>
                                      </p:cBhvr>
                                      <p:to>
                                        <p:strVal val="visible"/>
                                      </p:to>
                                    </p:set>
                                    <p:animEffect transition="in" filter="checkerboard(across)">
                                      <p:cBhvr>
                                        <p:cTn id="35" dur="500"/>
                                        <p:tgtEl>
                                          <p:spTgt spid="210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21094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4" name="WordArt 10"/>
          <p:cNvSpPr>
            <a:spLocks noChangeArrowheads="1" noChangeShapeType="1" noTextEdit="1"/>
          </p:cNvSpPr>
          <p:nvPr/>
        </p:nvSpPr>
        <p:spPr bwMode="auto">
          <a:xfrm>
            <a:off x="3781425" y="333375"/>
            <a:ext cx="5024438" cy="10080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3-انواع داده هاي آماري</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31755" name="Rectangle 11"/>
          <p:cNvSpPr>
            <a:spLocks noChangeArrowheads="1"/>
          </p:cNvSpPr>
          <p:nvPr/>
        </p:nvSpPr>
        <p:spPr bwMode="auto">
          <a:xfrm>
            <a:off x="1046163" y="1700213"/>
            <a:ext cx="78470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sz="2800" b="1">
                <a:solidFill>
                  <a:srgbClr val="99FF66"/>
                </a:solidFill>
                <a:latin typeface="Tahoma" panose="020B0604030504040204" pitchFamily="34" charset="0"/>
                <a:cs typeface="B Titr" panose="00000700000000000000" pitchFamily="2" charset="-78"/>
              </a:rPr>
              <a:t>انواع داده هاي آماري به دو گروه، داده هاي دست اول (خام)</a:t>
            </a:r>
          </a:p>
          <a:p>
            <a:r>
              <a:rPr lang="fa-IR" altLang="en-US" sz="2800" b="1">
                <a:solidFill>
                  <a:srgbClr val="99FF66"/>
                </a:solidFill>
                <a:latin typeface="Tahoma" panose="020B0604030504040204" pitchFamily="34" charset="0"/>
                <a:cs typeface="B Titr" panose="00000700000000000000" pitchFamily="2" charset="-78"/>
              </a:rPr>
              <a:t> و داده هاي دست دوم تقسيم بندي مي شوند.</a:t>
            </a:r>
            <a:endParaRPr lang="en-US" altLang="en-US" sz="2800" b="1">
              <a:solidFill>
                <a:srgbClr val="99FF66"/>
              </a:solidFill>
              <a:latin typeface="Tahoma" panose="020B0604030504040204" pitchFamily="34" charset="0"/>
              <a:cs typeface="B Titr" panose="00000700000000000000" pitchFamily="2" charset="-78"/>
            </a:endParaRPr>
          </a:p>
        </p:txBody>
      </p:sp>
      <p:sp>
        <p:nvSpPr>
          <p:cNvPr id="31756" name="WordArt 12"/>
          <p:cNvSpPr>
            <a:spLocks noChangeArrowheads="1" noChangeShapeType="1" noTextEdit="1"/>
          </p:cNvSpPr>
          <p:nvPr/>
        </p:nvSpPr>
        <p:spPr bwMode="auto">
          <a:xfrm>
            <a:off x="6732588" y="3357563"/>
            <a:ext cx="1806575" cy="1008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4-متغير</a:t>
            </a:r>
            <a:endPar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31757" name="Text Box 13"/>
          <p:cNvSpPr txBox="1">
            <a:spLocks noChangeArrowheads="1"/>
          </p:cNvSpPr>
          <p:nvPr/>
        </p:nvSpPr>
        <p:spPr bwMode="auto">
          <a:xfrm>
            <a:off x="5867400" y="4581525"/>
            <a:ext cx="20161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spcBef>
                <a:spcPct val="50000"/>
              </a:spcBef>
            </a:pPr>
            <a:r>
              <a:rPr lang="fa-IR" altLang="en-US" sz="3200" b="1">
                <a:solidFill>
                  <a:srgbClr val="CCFF33"/>
                </a:solidFill>
                <a:latin typeface="Verdana" panose="020B0604030504040204" pitchFamily="34" charset="0"/>
                <a:cs typeface="B Titr" panose="00000700000000000000" pitchFamily="2" charset="-78"/>
              </a:rPr>
              <a:t>انواع آن:</a:t>
            </a:r>
          </a:p>
          <a:p>
            <a:pPr algn="justLow">
              <a:spcBef>
                <a:spcPct val="50000"/>
              </a:spcBef>
            </a:pPr>
            <a:r>
              <a:rPr lang="fa-IR" altLang="en-US" sz="3200" b="1">
                <a:solidFill>
                  <a:srgbClr val="CCFF33"/>
                </a:solidFill>
                <a:latin typeface="Verdana" panose="020B0604030504040204" pitchFamily="34" charset="0"/>
                <a:cs typeface="B Titr" panose="00000700000000000000" pitchFamily="2" charset="-78"/>
              </a:rPr>
              <a:t>1-کمی</a:t>
            </a:r>
          </a:p>
          <a:p>
            <a:pPr algn="justLow">
              <a:spcBef>
                <a:spcPct val="50000"/>
              </a:spcBef>
            </a:pPr>
            <a:r>
              <a:rPr lang="fa-IR" altLang="en-US" sz="3200" b="1">
                <a:solidFill>
                  <a:srgbClr val="CCFF33"/>
                </a:solidFill>
                <a:latin typeface="Verdana" panose="020B0604030504040204" pitchFamily="34" charset="0"/>
                <a:cs typeface="B Titr" panose="00000700000000000000" pitchFamily="2" charset="-78"/>
              </a:rPr>
              <a:t>2-کیفی</a:t>
            </a:r>
            <a:endParaRPr lang="en-US" altLang="en-US" sz="3200" b="1">
              <a:solidFill>
                <a:srgbClr val="CCFF33"/>
              </a:solidFill>
              <a:latin typeface="Verdana" panose="020B0604030504040204" pitchFamily="34" charset="0"/>
              <a:cs typeface="B Titr" panose="00000700000000000000" pitchFamily="2" charset="-78"/>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blinds(horizontal)">
                                      <p:cBhvr>
                                        <p:cTn id="7" dur="500"/>
                                        <p:tgtEl>
                                          <p:spTgt spid="31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55"/>
                                        </p:tgtEl>
                                        <p:attrNameLst>
                                          <p:attrName>style.visibility</p:attrName>
                                        </p:attrNameLst>
                                      </p:cBhvr>
                                      <p:to>
                                        <p:strVal val="visible"/>
                                      </p:to>
                                    </p:set>
                                    <p:animEffect transition="in" filter="diamond(in)">
                                      <p:cBhvr>
                                        <p:cTn id="12" dur="2000"/>
                                        <p:tgtEl>
                                          <p:spTgt spid="317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1756"/>
                                        </p:tgtEl>
                                        <p:attrNameLst>
                                          <p:attrName>style.visibility</p:attrName>
                                        </p:attrNameLst>
                                      </p:cBhvr>
                                      <p:to>
                                        <p:strVal val="visible"/>
                                      </p:to>
                                    </p:set>
                                    <p:anim to="" calcmode="lin" valueType="num">
                                      <p:cBhvr>
                                        <p:cTn id="17" dur="1" fill="hold"/>
                                        <p:tgtEl>
                                          <p:spTgt spid="31756"/>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1757"/>
                                        </p:tgtEl>
                                        <p:attrNameLst>
                                          <p:attrName>style.visibility</p:attrName>
                                        </p:attrNameLst>
                                      </p:cBhvr>
                                      <p:to>
                                        <p:strVal val="visible"/>
                                      </p:to>
                                    </p:set>
                                    <p:animEffect transition="in" filter="diamond(in)">
                                      <p:cBhvr>
                                        <p:cTn id="22" dur="20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P spid="3175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idx="1"/>
          </p:nvPr>
        </p:nvSpPr>
        <p:spPr>
          <a:xfrm>
            <a:off x="457200" y="692150"/>
            <a:ext cx="8229600" cy="5545138"/>
          </a:xfrm>
        </p:spPr>
        <p:txBody>
          <a:bodyPr/>
          <a:lstStyle/>
          <a:p>
            <a:pPr>
              <a:buFont typeface="Wingdings" panose="05000000000000000000" pitchFamily="2" charset="2"/>
              <a:buNone/>
            </a:pPr>
            <a:r>
              <a:rPr lang="ar-SA" altLang="en-US" sz="2400">
                <a:cs typeface="B Nazanin" panose="00000400000000000000" pitchFamily="2" charset="-78"/>
              </a:rPr>
              <a:t>از </a:t>
            </a:r>
            <a:r>
              <a:rPr lang="en-US" altLang="en-US" sz="2400">
                <a:cs typeface="B Nazanin" panose="00000400000000000000" pitchFamily="2" charset="-78"/>
              </a:rPr>
              <a:t>M</a:t>
            </a:r>
            <a:r>
              <a:rPr lang="en-US" altLang="en-US" sz="2400" baseline="-25000">
                <a:cs typeface="B Nazanin" panose="00000400000000000000" pitchFamily="2" charset="-78"/>
              </a:rPr>
              <a:t>X</a:t>
            </a:r>
            <a:r>
              <a:rPr lang="en-US" altLang="en-US" sz="2400">
                <a:cs typeface="B Nazanin" panose="00000400000000000000" pitchFamily="2" charset="-78"/>
              </a:rPr>
              <a:t>(t)</a:t>
            </a:r>
            <a:r>
              <a:rPr lang="fa-IR" altLang="en-US" sz="2400">
                <a:cs typeface="B Nazanin" panose="00000400000000000000" pitchFamily="2" charset="-78"/>
              </a:rPr>
              <a:t> </a:t>
            </a:r>
            <a:r>
              <a:rPr lang="ar-SA" altLang="en-US" sz="2400">
                <a:cs typeface="B Nazanin" panose="00000400000000000000" pitchFamily="2" charset="-78"/>
              </a:rPr>
              <a:t>نسبت به </a:t>
            </a:r>
            <a:r>
              <a:rPr lang="en-US" altLang="en-US" sz="2400">
                <a:cs typeface="B Nazanin" panose="00000400000000000000" pitchFamily="2" charset="-78"/>
              </a:rPr>
              <a:t>t</a:t>
            </a:r>
            <a:r>
              <a:rPr lang="fa-IR" altLang="en-US" sz="2400">
                <a:cs typeface="B Nazanin" panose="00000400000000000000" pitchFamily="2" charset="-78"/>
              </a:rPr>
              <a:t> </a:t>
            </a:r>
            <a:r>
              <a:rPr lang="ar-SA" altLang="en-US" sz="2400">
                <a:cs typeface="B Nazanin" panose="00000400000000000000" pitchFamily="2" charset="-78"/>
              </a:rPr>
              <a:t>مشتق</a:t>
            </a:r>
            <a:r>
              <a:rPr lang="en-US" altLang="en-US" sz="2400">
                <a:cs typeface="B Nazanin" panose="00000400000000000000" pitchFamily="2" charset="-78"/>
              </a:rPr>
              <a:t> </a:t>
            </a:r>
            <a:r>
              <a:rPr lang="ar-SA" altLang="en-US" sz="2400">
                <a:cs typeface="B Nazanin" panose="00000400000000000000" pitchFamily="2" charset="-78"/>
              </a:rPr>
              <a:t>هاي متوالي مي</a:t>
            </a:r>
            <a:r>
              <a:rPr lang="en-US" altLang="en-US" sz="2400">
                <a:cs typeface="B Nazanin" panose="00000400000000000000" pitchFamily="2" charset="-78"/>
              </a:rPr>
              <a:t> </a:t>
            </a:r>
            <a:r>
              <a:rPr lang="ar-SA" altLang="en-US" sz="2400">
                <a:cs typeface="B Nazanin" panose="00000400000000000000" pitchFamily="2" charset="-78"/>
              </a:rPr>
              <a:t>گيريم.</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پس از </a:t>
            </a:r>
            <a:r>
              <a:rPr lang="en-US" altLang="en-US" sz="2400">
                <a:cs typeface="B Nazanin" panose="00000400000000000000" pitchFamily="2" charset="-78"/>
              </a:rPr>
              <a:t>r</a:t>
            </a:r>
            <a:r>
              <a:rPr lang="fa-IR" altLang="en-US" sz="2400">
                <a:cs typeface="B Nazanin" panose="00000400000000000000" pitchFamily="2" charset="-78"/>
              </a:rPr>
              <a:t> </a:t>
            </a:r>
            <a:r>
              <a:rPr lang="ar-SA" altLang="en-US" sz="2400">
                <a:cs typeface="B Nazanin" panose="00000400000000000000" pitchFamily="2" charset="-78"/>
              </a:rPr>
              <a:t>بار مشتق</a:t>
            </a:r>
            <a:r>
              <a:rPr lang="en-US" altLang="en-US" sz="2400">
                <a:cs typeface="B Nazanin" panose="00000400000000000000" pitchFamily="2" charset="-78"/>
              </a:rPr>
              <a:t> </a:t>
            </a:r>
            <a:r>
              <a:rPr lang="ar-SA" altLang="en-US" sz="2400">
                <a:cs typeface="B Nazanin" panose="00000400000000000000" pitchFamily="2" charset="-78"/>
              </a:rPr>
              <a:t>گيري</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براي </a:t>
            </a:r>
            <a:r>
              <a:rPr lang="en-US" altLang="en-US" sz="2400">
                <a:cs typeface="B Nazanin" panose="00000400000000000000" pitchFamily="2" charset="-78"/>
              </a:rPr>
              <a:t>t=0</a:t>
            </a:r>
            <a:r>
              <a:rPr lang="ar-SA" altLang="en-US" sz="2400">
                <a:cs typeface="B Nazanin" panose="00000400000000000000" pitchFamily="2" charset="-78"/>
              </a:rPr>
              <a:t>در مشتق </a:t>
            </a:r>
            <a:r>
              <a:rPr lang="en-US" altLang="en-US" sz="2400">
                <a:cs typeface="B Nazanin" panose="00000400000000000000" pitchFamily="2" charset="-78"/>
              </a:rPr>
              <a:t>r</a:t>
            </a:r>
            <a:r>
              <a:rPr lang="ar-SA" altLang="en-US" sz="2400">
                <a:cs typeface="B Nazanin" panose="00000400000000000000" pitchFamily="2" charset="-78"/>
              </a:rPr>
              <a:t>ام</a:t>
            </a:r>
            <a:endParaRPr lang="fa-IR"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800" b="1">
                <a:solidFill>
                  <a:srgbClr val="CC0000"/>
                </a:solidFill>
                <a:cs typeface="B Nazanin" panose="00000400000000000000" pitchFamily="2" charset="-78"/>
              </a:rPr>
              <a:t>14-1  </a:t>
            </a:r>
            <a:r>
              <a:rPr lang="ar-SA" altLang="en-US" sz="2800" b="1">
                <a:solidFill>
                  <a:srgbClr val="CC0000"/>
                </a:solidFill>
                <a:cs typeface="B Nazanin" panose="00000400000000000000" pitchFamily="2" charset="-78"/>
              </a:rPr>
              <a:t>ويژگيهاي تابع مولد گشتاورها</a:t>
            </a:r>
            <a:r>
              <a:rPr lang="ar-SA" altLang="en-US"/>
              <a:t> </a:t>
            </a:r>
            <a:endParaRPr lang="en-US" altLang="en-US"/>
          </a:p>
        </p:txBody>
      </p:sp>
      <p:sp>
        <p:nvSpPr>
          <p:cNvPr id="211971" name="Rectangle 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72" name="Object 4"/>
          <p:cNvGraphicFramePr>
            <a:graphicFrameLocks noChangeAspect="1"/>
          </p:cNvGraphicFramePr>
          <p:nvPr/>
        </p:nvGraphicFramePr>
        <p:xfrm>
          <a:off x="1547813" y="1125538"/>
          <a:ext cx="3671887" cy="779462"/>
        </p:xfrm>
        <a:graphic>
          <a:graphicData uri="http://schemas.openxmlformats.org/presentationml/2006/ole">
            <mc:AlternateContent xmlns:mc="http://schemas.openxmlformats.org/markup-compatibility/2006">
              <mc:Choice xmlns:v="urn:schemas-microsoft-com:vml" Requires="v">
                <p:oleObj spid="_x0000_s212008" name="Equation" r:id="rId3" imgW="1841500" imgH="393700" progId="Equation.3">
                  <p:embed/>
                </p:oleObj>
              </mc:Choice>
              <mc:Fallback>
                <p:oleObj name="Equation" r:id="rId3" imgW="18415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125538"/>
                        <a:ext cx="3671887"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73" name="Rectangle 5"/>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74"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75" name="Object 7"/>
          <p:cNvGraphicFramePr>
            <a:graphicFrameLocks noChangeAspect="1"/>
          </p:cNvGraphicFramePr>
          <p:nvPr/>
        </p:nvGraphicFramePr>
        <p:xfrm>
          <a:off x="1547813" y="1844675"/>
          <a:ext cx="3744912" cy="792163"/>
        </p:xfrm>
        <a:graphic>
          <a:graphicData uri="http://schemas.openxmlformats.org/presentationml/2006/ole">
            <mc:AlternateContent xmlns:mc="http://schemas.openxmlformats.org/markup-compatibility/2006">
              <mc:Choice xmlns:v="urn:schemas-microsoft-com:vml" Requires="v">
                <p:oleObj spid="_x0000_s212009" name="Equation" r:id="rId5" imgW="1981200" imgH="419100" progId="Equation.3">
                  <p:embed/>
                </p:oleObj>
              </mc:Choice>
              <mc:Fallback>
                <p:oleObj name="Equation" r:id="rId5" imgW="19812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1844675"/>
                        <a:ext cx="374491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76" name="Rectangle 8"/>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77"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78" name="Object 10"/>
          <p:cNvGraphicFramePr>
            <a:graphicFrameLocks noChangeAspect="1"/>
          </p:cNvGraphicFramePr>
          <p:nvPr/>
        </p:nvGraphicFramePr>
        <p:xfrm>
          <a:off x="1547813" y="2708275"/>
          <a:ext cx="3887787" cy="835025"/>
        </p:xfrm>
        <a:graphic>
          <a:graphicData uri="http://schemas.openxmlformats.org/presentationml/2006/ole">
            <mc:AlternateContent xmlns:mc="http://schemas.openxmlformats.org/markup-compatibility/2006">
              <mc:Choice xmlns:v="urn:schemas-microsoft-com:vml" Requires="v">
                <p:oleObj spid="_x0000_s212010" name="Equation" r:id="rId7" imgW="1955800" imgH="419100" progId="Equation.3">
                  <p:embed/>
                </p:oleObj>
              </mc:Choice>
              <mc:Fallback>
                <p:oleObj name="Equation" r:id="rId7" imgW="1955800" imgH="4191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2708275"/>
                        <a:ext cx="3887787"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9" name="Object 11"/>
          <p:cNvGraphicFramePr>
            <a:graphicFrameLocks noChangeAspect="1"/>
          </p:cNvGraphicFramePr>
          <p:nvPr/>
        </p:nvGraphicFramePr>
        <p:xfrm>
          <a:off x="1619250" y="3789363"/>
          <a:ext cx="2303463" cy="511175"/>
        </p:xfrm>
        <a:graphic>
          <a:graphicData uri="http://schemas.openxmlformats.org/presentationml/2006/ole">
            <mc:AlternateContent xmlns:mc="http://schemas.openxmlformats.org/markup-compatibility/2006">
              <mc:Choice xmlns:v="urn:schemas-microsoft-com:vml" Requires="v">
                <p:oleObj spid="_x0000_s212011" name="Equation" r:id="rId9" imgW="1028700" imgH="228600" progId="Equation.3">
                  <p:embed/>
                </p:oleObj>
              </mc:Choice>
              <mc:Fallback>
                <p:oleObj name="Equation" r:id="rId9" imgW="1028700" imgH="228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3789363"/>
                        <a:ext cx="2303463"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80" name="Rectangle 1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81" name="Object 13"/>
          <p:cNvGraphicFramePr>
            <a:graphicFrameLocks noChangeAspect="1"/>
          </p:cNvGraphicFramePr>
          <p:nvPr/>
        </p:nvGraphicFramePr>
        <p:xfrm>
          <a:off x="1692275" y="4508500"/>
          <a:ext cx="1295400" cy="419100"/>
        </p:xfrm>
        <a:graphic>
          <a:graphicData uri="http://schemas.openxmlformats.org/presentationml/2006/ole">
            <mc:AlternateContent xmlns:mc="http://schemas.openxmlformats.org/markup-compatibility/2006">
              <mc:Choice xmlns:v="urn:schemas-microsoft-com:vml" Requires="v">
                <p:oleObj spid="_x0000_s212012" name="Equation" r:id="rId11" imgW="672808" imgH="215806" progId="Equation.3">
                  <p:embed/>
                </p:oleObj>
              </mc:Choice>
              <mc:Fallback>
                <p:oleObj name="Equation" r:id="rId11" imgW="672808" imgH="215806"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2275" y="4508500"/>
                        <a:ext cx="1295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82" name="Rectangle 14"/>
          <p:cNvSpPr>
            <a:spLocks noChangeArrowheads="1"/>
          </p:cNvSpPr>
          <p:nvPr/>
        </p:nvSpPr>
        <p:spPr bwMode="auto">
          <a:xfrm>
            <a:off x="0" y="353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83" name="Rectangle 1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84" name="Object 16"/>
          <p:cNvGraphicFramePr>
            <a:graphicFrameLocks noChangeAspect="1"/>
          </p:cNvGraphicFramePr>
          <p:nvPr/>
        </p:nvGraphicFramePr>
        <p:xfrm>
          <a:off x="1692275" y="4941888"/>
          <a:ext cx="2232025" cy="404812"/>
        </p:xfrm>
        <a:graphic>
          <a:graphicData uri="http://schemas.openxmlformats.org/presentationml/2006/ole">
            <mc:AlternateContent xmlns:mc="http://schemas.openxmlformats.org/markup-compatibility/2006">
              <mc:Choice xmlns:v="urn:schemas-microsoft-com:vml" Requires="v">
                <p:oleObj spid="_x0000_s212013" name="Equation" r:id="rId13" imgW="1205977" imgH="215806" progId="Equation.3">
                  <p:embed/>
                </p:oleObj>
              </mc:Choice>
              <mc:Fallback>
                <p:oleObj name="Equation" r:id="rId13" imgW="1205977" imgH="215806"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2275" y="4941888"/>
                        <a:ext cx="22320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85" name="Rectangle 17"/>
          <p:cNvSpPr>
            <a:spLocks noChangeArrowheads="1"/>
          </p:cNvSpPr>
          <p:nvPr/>
        </p:nvSpPr>
        <p:spPr bwMode="auto">
          <a:xfrm>
            <a:off x="0" y="353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86" name="Rectangle 18"/>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87" name="Object 19"/>
          <p:cNvGraphicFramePr>
            <a:graphicFrameLocks noChangeAspect="1"/>
          </p:cNvGraphicFramePr>
          <p:nvPr/>
        </p:nvGraphicFramePr>
        <p:xfrm>
          <a:off x="1619250" y="5373688"/>
          <a:ext cx="3240088" cy="439737"/>
        </p:xfrm>
        <a:graphic>
          <a:graphicData uri="http://schemas.openxmlformats.org/presentationml/2006/ole">
            <mc:AlternateContent xmlns:mc="http://schemas.openxmlformats.org/markup-compatibility/2006">
              <mc:Choice xmlns:v="urn:schemas-microsoft-com:vml" Requires="v">
                <p:oleObj spid="_x0000_s212014" name="Equation" r:id="rId15" imgW="1689100" imgH="228600" progId="Equation.3">
                  <p:embed/>
                </p:oleObj>
              </mc:Choice>
              <mc:Fallback>
                <p:oleObj name="Equation" r:id="rId15" imgW="1689100" imgH="22860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9250" y="5373688"/>
                        <a:ext cx="3240088"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88" name="Rectangle 20"/>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89" name="Rectangle 21"/>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1990" name="Object 22"/>
          <p:cNvGraphicFramePr>
            <a:graphicFrameLocks noChangeAspect="1"/>
          </p:cNvGraphicFramePr>
          <p:nvPr/>
        </p:nvGraphicFramePr>
        <p:xfrm>
          <a:off x="1547813" y="5830888"/>
          <a:ext cx="3168650" cy="1012825"/>
        </p:xfrm>
        <a:graphic>
          <a:graphicData uri="http://schemas.openxmlformats.org/presentationml/2006/ole">
            <mc:AlternateContent xmlns:mc="http://schemas.openxmlformats.org/markup-compatibility/2006">
              <mc:Choice xmlns:v="urn:schemas-microsoft-com:vml" Requires="v">
                <p:oleObj spid="_x0000_s212015" name="Equation" r:id="rId17" imgW="1384300" imgH="482600" progId="Equation.3">
                  <p:embed/>
                </p:oleObj>
              </mc:Choice>
              <mc:Fallback>
                <p:oleObj name="Equation" r:id="rId17" imgW="1384300" imgH="482600"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813" y="5830888"/>
                        <a:ext cx="316865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91" name="Rectangle 23"/>
          <p:cNvSpPr>
            <a:spLocks noChangeArrowheads="1"/>
          </p:cNvSpPr>
          <p:nvPr/>
        </p:nvSpPr>
        <p:spPr bwMode="auto">
          <a:xfrm>
            <a:off x="0" y="3671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animEffect transition="in" filter="box(in)">
                                      <p:cBhvr>
                                        <p:cTn id="7" dur="500"/>
                                        <p:tgtEl>
                                          <p:spTgt spid="2119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1970">
                                            <p:txEl>
                                              <p:pRg st="4" end="4"/>
                                            </p:txEl>
                                          </p:spTgt>
                                        </p:tgtEl>
                                        <p:attrNameLst>
                                          <p:attrName>style.visibility</p:attrName>
                                        </p:attrNameLst>
                                      </p:cBhvr>
                                      <p:to>
                                        <p:strVal val="visible"/>
                                      </p:to>
                                    </p:set>
                                    <p:animEffect transition="in" filter="box(in)">
                                      <p:cBhvr>
                                        <p:cTn id="12" dur="500"/>
                                        <p:tgtEl>
                                          <p:spTgt spid="21197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1970">
                                            <p:txEl>
                                              <p:pRg st="6" end="6"/>
                                            </p:txEl>
                                          </p:spTgt>
                                        </p:tgtEl>
                                        <p:attrNameLst>
                                          <p:attrName>style.visibility</p:attrName>
                                        </p:attrNameLst>
                                      </p:cBhvr>
                                      <p:to>
                                        <p:strVal val="visible"/>
                                      </p:to>
                                    </p:set>
                                    <p:animEffect transition="in" filter="box(in)">
                                      <p:cBhvr>
                                        <p:cTn id="17" dur="500"/>
                                        <p:tgtEl>
                                          <p:spTgt spid="211970">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1970">
                                            <p:txEl>
                                              <p:pRg st="8" end="8"/>
                                            </p:txEl>
                                          </p:spTgt>
                                        </p:tgtEl>
                                        <p:attrNameLst>
                                          <p:attrName>style.visibility</p:attrName>
                                        </p:attrNameLst>
                                      </p:cBhvr>
                                      <p:to>
                                        <p:strVal val="visible"/>
                                      </p:to>
                                    </p:set>
                                    <p:animEffect transition="in" filter="box(in)">
                                      <p:cBhvr>
                                        <p:cTn id="22" dur="500"/>
                                        <p:tgtEl>
                                          <p:spTgt spid="211970">
                                            <p:txEl>
                                              <p:pRg st="8" end="8"/>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11972"/>
                                        </p:tgtEl>
                                        <p:attrNameLst>
                                          <p:attrName>style.visibility</p:attrName>
                                        </p:attrNameLst>
                                      </p:cBhvr>
                                      <p:to>
                                        <p:strVal val="visible"/>
                                      </p:to>
                                    </p:set>
                                    <p:animEffect transition="in" filter="box(in)">
                                      <p:cBhvr>
                                        <p:cTn id="25" dur="500"/>
                                        <p:tgtEl>
                                          <p:spTgt spid="211972"/>
                                        </p:tgtEl>
                                      </p:cBhvr>
                                    </p:animEffect>
                                  </p:childTnLst>
                                </p:cTn>
                              </p:par>
                              <p:par>
                                <p:cTn id="26" presetID="4" presetClass="entr" presetSubtype="16" fill="hold" nodeType="with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box(in)">
                                      <p:cBhvr>
                                        <p:cTn id="28" dur="500"/>
                                        <p:tgtEl>
                                          <p:spTgt spid="211975"/>
                                        </p:tgtEl>
                                      </p:cBhvr>
                                    </p:animEffect>
                                  </p:childTnLst>
                                </p:cTn>
                              </p:par>
                              <p:par>
                                <p:cTn id="29" presetID="4" presetClass="entr" presetSubtype="16" fill="hold" nodeType="withEffect">
                                  <p:stCondLst>
                                    <p:cond delay="0"/>
                                  </p:stCondLst>
                                  <p:childTnLst>
                                    <p:set>
                                      <p:cBhvr>
                                        <p:cTn id="30" dur="1" fill="hold">
                                          <p:stCondLst>
                                            <p:cond delay="0"/>
                                          </p:stCondLst>
                                        </p:cTn>
                                        <p:tgtEl>
                                          <p:spTgt spid="211978"/>
                                        </p:tgtEl>
                                        <p:attrNameLst>
                                          <p:attrName>style.visibility</p:attrName>
                                        </p:attrNameLst>
                                      </p:cBhvr>
                                      <p:to>
                                        <p:strVal val="visible"/>
                                      </p:to>
                                    </p:set>
                                    <p:animEffect transition="in" filter="box(in)">
                                      <p:cBhvr>
                                        <p:cTn id="31" dur="500"/>
                                        <p:tgtEl>
                                          <p:spTgt spid="211978"/>
                                        </p:tgtEl>
                                      </p:cBhvr>
                                    </p:animEffect>
                                  </p:childTnLst>
                                </p:cTn>
                              </p:par>
                              <p:par>
                                <p:cTn id="32" presetID="4" presetClass="entr" presetSubtype="16" fill="hold" nodeType="withEffect">
                                  <p:stCondLst>
                                    <p:cond delay="0"/>
                                  </p:stCondLst>
                                  <p:childTnLst>
                                    <p:set>
                                      <p:cBhvr>
                                        <p:cTn id="33" dur="1" fill="hold">
                                          <p:stCondLst>
                                            <p:cond delay="0"/>
                                          </p:stCondLst>
                                        </p:cTn>
                                        <p:tgtEl>
                                          <p:spTgt spid="211979"/>
                                        </p:tgtEl>
                                        <p:attrNameLst>
                                          <p:attrName>style.visibility</p:attrName>
                                        </p:attrNameLst>
                                      </p:cBhvr>
                                      <p:to>
                                        <p:strVal val="visible"/>
                                      </p:to>
                                    </p:set>
                                    <p:animEffect transition="in" filter="box(in)">
                                      <p:cBhvr>
                                        <p:cTn id="34" dur="500"/>
                                        <p:tgtEl>
                                          <p:spTgt spid="211979"/>
                                        </p:tgtEl>
                                      </p:cBhvr>
                                    </p:animEffect>
                                  </p:childTnLst>
                                </p:cTn>
                              </p:par>
                              <p:par>
                                <p:cTn id="35" presetID="4" presetClass="entr" presetSubtype="16" fill="hold" nodeType="withEffect">
                                  <p:stCondLst>
                                    <p:cond delay="0"/>
                                  </p:stCondLst>
                                  <p:childTnLst>
                                    <p:set>
                                      <p:cBhvr>
                                        <p:cTn id="36" dur="1" fill="hold">
                                          <p:stCondLst>
                                            <p:cond delay="0"/>
                                          </p:stCondLst>
                                        </p:cTn>
                                        <p:tgtEl>
                                          <p:spTgt spid="211981"/>
                                        </p:tgtEl>
                                        <p:attrNameLst>
                                          <p:attrName>style.visibility</p:attrName>
                                        </p:attrNameLst>
                                      </p:cBhvr>
                                      <p:to>
                                        <p:strVal val="visible"/>
                                      </p:to>
                                    </p:set>
                                    <p:animEffect transition="in" filter="box(in)">
                                      <p:cBhvr>
                                        <p:cTn id="37" dur="500"/>
                                        <p:tgtEl>
                                          <p:spTgt spid="211981"/>
                                        </p:tgtEl>
                                      </p:cBhvr>
                                    </p:animEffect>
                                  </p:childTnLst>
                                </p:cTn>
                              </p:par>
                              <p:par>
                                <p:cTn id="38" presetID="4" presetClass="entr" presetSubtype="16" fill="hold" nodeType="withEffect">
                                  <p:stCondLst>
                                    <p:cond delay="0"/>
                                  </p:stCondLst>
                                  <p:childTnLst>
                                    <p:set>
                                      <p:cBhvr>
                                        <p:cTn id="39" dur="1" fill="hold">
                                          <p:stCondLst>
                                            <p:cond delay="0"/>
                                          </p:stCondLst>
                                        </p:cTn>
                                        <p:tgtEl>
                                          <p:spTgt spid="211984"/>
                                        </p:tgtEl>
                                        <p:attrNameLst>
                                          <p:attrName>style.visibility</p:attrName>
                                        </p:attrNameLst>
                                      </p:cBhvr>
                                      <p:to>
                                        <p:strVal val="visible"/>
                                      </p:to>
                                    </p:set>
                                    <p:animEffect transition="in" filter="box(in)">
                                      <p:cBhvr>
                                        <p:cTn id="40" dur="500"/>
                                        <p:tgtEl>
                                          <p:spTgt spid="211984"/>
                                        </p:tgtEl>
                                      </p:cBhvr>
                                    </p:animEffect>
                                  </p:childTnLst>
                                </p:cTn>
                              </p:par>
                              <p:par>
                                <p:cTn id="41" presetID="4" presetClass="entr" presetSubtype="16" fill="hold" nodeType="withEffect">
                                  <p:stCondLst>
                                    <p:cond delay="0"/>
                                  </p:stCondLst>
                                  <p:childTnLst>
                                    <p:set>
                                      <p:cBhvr>
                                        <p:cTn id="42" dur="1" fill="hold">
                                          <p:stCondLst>
                                            <p:cond delay="0"/>
                                          </p:stCondLst>
                                        </p:cTn>
                                        <p:tgtEl>
                                          <p:spTgt spid="211987"/>
                                        </p:tgtEl>
                                        <p:attrNameLst>
                                          <p:attrName>style.visibility</p:attrName>
                                        </p:attrNameLst>
                                      </p:cBhvr>
                                      <p:to>
                                        <p:strVal val="visible"/>
                                      </p:to>
                                    </p:set>
                                    <p:animEffect transition="in" filter="box(in)">
                                      <p:cBhvr>
                                        <p:cTn id="43" dur="500"/>
                                        <p:tgtEl>
                                          <p:spTgt spid="211987"/>
                                        </p:tgtEl>
                                      </p:cBhvr>
                                    </p:animEffect>
                                  </p:childTnLst>
                                </p:cTn>
                              </p:par>
                              <p:par>
                                <p:cTn id="44" presetID="4" presetClass="entr" presetSubtype="16" fill="hold" nodeType="withEffect">
                                  <p:stCondLst>
                                    <p:cond delay="0"/>
                                  </p:stCondLst>
                                  <p:childTnLst>
                                    <p:set>
                                      <p:cBhvr>
                                        <p:cTn id="45" dur="1" fill="hold">
                                          <p:stCondLst>
                                            <p:cond delay="0"/>
                                          </p:stCondLst>
                                        </p:cTn>
                                        <p:tgtEl>
                                          <p:spTgt spid="211990"/>
                                        </p:tgtEl>
                                        <p:attrNameLst>
                                          <p:attrName>style.visibility</p:attrName>
                                        </p:attrNameLst>
                                      </p:cBhvr>
                                      <p:to>
                                        <p:strVal val="visible"/>
                                      </p:to>
                                    </p:set>
                                    <p:animEffect transition="in" filter="box(in)">
                                      <p:cBhvr>
                                        <p:cTn id="46" dur="500"/>
                                        <p:tgtEl>
                                          <p:spTgt spid="21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68313" y="473075"/>
            <a:ext cx="8229600" cy="1371600"/>
          </a:xfrm>
        </p:spPr>
        <p:txBody>
          <a:bodyPr/>
          <a:lstStyle/>
          <a:p>
            <a:pPr algn="r"/>
            <a:r>
              <a:rPr lang="fa-IR" altLang="en-US" sz="3600">
                <a:solidFill>
                  <a:srgbClr val="CC0000"/>
                </a:solidFill>
                <a:cs typeface="B Titr" panose="00000700000000000000" pitchFamily="2" charset="-78"/>
              </a:rPr>
              <a:t>15- </a:t>
            </a:r>
            <a:r>
              <a:rPr lang="ar-SA" altLang="en-US" sz="3600">
                <a:solidFill>
                  <a:srgbClr val="CC0000"/>
                </a:solidFill>
                <a:cs typeface="B Titr" panose="00000700000000000000" pitchFamily="2" charset="-78"/>
              </a:rPr>
              <a:t>نامساوي ماركف و چبيشف</a:t>
            </a:r>
            <a:r>
              <a:rPr lang="en-US" altLang="en-US" sz="3600">
                <a:solidFill>
                  <a:srgbClr val="CC0000"/>
                </a:solidFill>
                <a:cs typeface="B Titr" panose="00000700000000000000" pitchFamily="2" charset="-78"/>
              </a:rPr>
              <a:t/>
            </a:r>
            <a:br>
              <a:rPr lang="en-US" altLang="en-US" sz="3600">
                <a:solidFill>
                  <a:srgbClr val="CC0000"/>
                </a:solidFill>
                <a:cs typeface="B Titr" panose="00000700000000000000" pitchFamily="2" charset="-78"/>
              </a:rPr>
            </a:br>
            <a:r>
              <a:rPr lang="fa-IR" altLang="en-US" sz="2800">
                <a:solidFill>
                  <a:srgbClr val="CC0000"/>
                </a:solidFill>
                <a:cs typeface="B Titr" panose="00000700000000000000" pitchFamily="2" charset="-78"/>
              </a:rPr>
              <a:t>15-1 نامساوی مارکف</a:t>
            </a:r>
            <a:r>
              <a:rPr lang="ar-SA" altLang="en-US" sz="3600">
                <a:solidFill>
                  <a:srgbClr val="CC0000"/>
                </a:solidFill>
                <a:cs typeface="B Titr" panose="00000700000000000000" pitchFamily="2" charset="-78"/>
              </a:rPr>
              <a:t> </a:t>
            </a:r>
            <a:endParaRPr lang="en-US" altLang="en-US" sz="3600">
              <a:solidFill>
                <a:srgbClr val="CC0000"/>
              </a:solidFill>
              <a:cs typeface="B Titr" panose="00000700000000000000" pitchFamily="2" charset="-78"/>
            </a:endParaRPr>
          </a:p>
        </p:txBody>
      </p:sp>
      <p:sp>
        <p:nvSpPr>
          <p:cNvPr id="212995" name="Rectangle 3"/>
          <p:cNvSpPr>
            <a:spLocks noGrp="1" noChangeArrowheads="1"/>
          </p:cNvSpPr>
          <p:nvPr>
            <p:ph idx="1"/>
          </p:nvPr>
        </p:nvSpPr>
        <p:spPr>
          <a:xfrm>
            <a:off x="323850" y="1981200"/>
            <a:ext cx="8569325" cy="3886200"/>
          </a:xfrm>
        </p:spPr>
        <p:txBody>
          <a:bodyPr/>
          <a:lstStyle/>
          <a:p>
            <a:pPr>
              <a:buFont typeface="Wingdings" panose="05000000000000000000" pitchFamily="2" charset="2"/>
              <a:buNone/>
            </a:pPr>
            <a:r>
              <a:rPr lang="ar-SA" altLang="en-US" sz="2400">
                <a:cs typeface="B Nazanin" panose="00000400000000000000" pitchFamily="2" charset="-78"/>
              </a:rPr>
              <a:t>فرض كنيد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فضاي مفروض </a:t>
            </a:r>
            <a:r>
              <a:rPr lang="en-US" altLang="en-US" sz="24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باشد به طوري كه اعضاي </a:t>
            </a:r>
            <a:r>
              <a:rPr lang="en-US" altLang="en-US" sz="24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همه مثبت باشند و </a:t>
            </a:r>
            <a:r>
              <a:rPr lang="el-GR" altLang="en-US" sz="2400"/>
              <a:t>α</a:t>
            </a:r>
            <a:r>
              <a:rPr lang="fa-IR" altLang="en-US" sz="2400">
                <a:cs typeface="B Nazanin" panose="00000400000000000000" pitchFamily="2" charset="-78"/>
              </a:rPr>
              <a:t> </a:t>
            </a:r>
            <a:r>
              <a:rPr lang="ar-SA" altLang="en-US" sz="2400">
                <a:cs typeface="B Nazanin" panose="00000400000000000000" pitchFamily="2" charset="-78"/>
              </a:rPr>
              <a:t>يك عدد بزرگتر از صفر باشد. نامساوي ماركف را تحت قضيه زير بيان مي</a:t>
            </a:r>
            <a:r>
              <a:rPr lang="fa-IR" altLang="en-US" sz="2400">
                <a:cs typeface="B Nazanin" panose="00000400000000000000" pitchFamily="2" charset="-78"/>
              </a:rPr>
              <a:t> </a:t>
            </a:r>
            <a:r>
              <a:rPr lang="ar-SA" altLang="en-US" sz="2400">
                <a:cs typeface="B Nazanin" panose="00000400000000000000" pitchFamily="2" charset="-78"/>
              </a:rPr>
              <a:t>كنيم. </a:t>
            </a:r>
            <a:endParaRPr lang="en-US" altLang="en-US" sz="2400">
              <a:cs typeface="B Nazanin" panose="00000400000000000000" pitchFamily="2" charset="-78"/>
            </a:endParaRPr>
          </a:p>
          <a:p>
            <a:pPr>
              <a:buFont typeface="Wingdings" panose="05000000000000000000" pitchFamily="2" charset="2"/>
              <a:buNone/>
            </a:pPr>
            <a:r>
              <a:rPr lang="fa-IR" altLang="en-US" sz="2400" b="1">
                <a:solidFill>
                  <a:srgbClr val="CC0000"/>
                </a:solidFill>
                <a:cs typeface="B Nazanin" panose="00000400000000000000" pitchFamily="2" charset="-78"/>
              </a:rPr>
              <a:t>قضیه15-1</a:t>
            </a:r>
            <a:r>
              <a:rPr lang="fa-IR" altLang="en-US" sz="2400">
                <a:cs typeface="B Nazanin" panose="00000400000000000000" pitchFamily="2" charset="-78"/>
              </a:rPr>
              <a:t>  </a:t>
            </a:r>
            <a:r>
              <a:rPr lang="ar-SA" altLang="en-US" sz="2400">
                <a:cs typeface="B Nazanin" panose="00000400000000000000" pitchFamily="2" charset="-78"/>
              </a:rPr>
              <a:t>اگر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فضاي </a:t>
            </a:r>
            <a:r>
              <a:rPr lang="en-US" altLang="en-US" sz="2400" i="1">
                <a:cs typeface="B Nazanin" panose="00000400000000000000" pitchFamily="2" charset="-78"/>
              </a:rPr>
              <a:t>A</a:t>
            </a:r>
            <a:r>
              <a:rPr lang="fa-IR" altLang="en-US" sz="2400">
                <a:cs typeface="B Nazanin" panose="00000400000000000000" pitchFamily="2" charset="-78"/>
              </a:rPr>
              <a:t> </a:t>
            </a:r>
            <a:r>
              <a:rPr lang="ar-SA" altLang="en-US" sz="2400">
                <a:cs typeface="B Nazanin" panose="00000400000000000000" pitchFamily="2" charset="-78"/>
              </a:rPr>
              <a:t>باشد و </a:t>
            </a:r>
            <a:r>
              <a:rPr lang="en-US" altLang="en-US" sz="2400">
                <a:cs typeface="B Nazanin" panose="00000400000000000000" pitchFamily="2" charset="-78"/>
              </a:rPr>
              <a:t>E(X)</a:t>
            </a:r>
            <a:r>
              <a:rPr lang="fa-IR" altLang="en-US" sz="2400">
                <a:cs typeface="B Nazanin" panose="00000400000000000000" pitchFamily="2" charset="-78"/>
              </a:rPr>
              <a:t> </a:t>
            </a:r>
            <a:r>
              <a:rPr lang="ar-SA" altLang="en-US" sz="2400">
                <a:cs typeface="B Nazanin" panose="00000400000000000000" pitchFamily="2" charset="-78"/>
              </a:rPr>
              <a:t>موجود باشد آنگاه همواره:</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برهان: تابع اشاره </a:t>
            </a:r>
            <a:r>
              <a:rPr lang="en-US" altLang="en-US" sz="2400">
                <a:cs typeface="B Nazanin" panose="00000400000000000000" pitchFamily="2" charset="-78"/>
              </a:rPr>
              <a:t>I(X)</a:t>
            </a:r>
            <a:r>
              <a:rPr lang="fa-IR" altLang="en-US" sz="2400">
                <a:cs typeface="B Nazanin" panose="00000400000000000000" pitchFamily="2" charset="-78"/>
              </a:rPr>
              <a:t> </a:t>
            </a:r>
            <a:r>
              <a:rPr lang="ar-SA" altLang="en-US" sz="2400">
                <a:cs typeface="B Nazanin" panose="00000400000000000000" pitchFamily="2" charset="-78"/>
              </a:rPr>
              <a:t>را به صورت زير تعريف مي</a:t>
            </a:r>
            <a:r>
              <a:rPr lang="en-US" altLang="en-US" sz="2400">
                <a:cs typeface="B Nazanin" panose="00000400000000000000" pitchFamily="2" charset="-78"/>
              </a:rPr>
              <a:t> </a:t>
            </a:r>
            <a:r>
              <a:rPr lang="ar-SA" altLang="en-US" sz="2400">
                <a:cs typeface="B Nazanin" panose="00000400000000000000" pitchFamily="2" charset="-78"/>
              </a:rPr>
              <a:t>كنيم.</a:t>
            </a:r>
            <a:r>
              <a:rPr lang="ar-SA" altLang="en-US"/>
              <a:t> </a:t>
            </a:r>
            <a:endParaRPr lang="en-US" altLang="en-US"/>
          </a:p>
          <a:p>
            <a:pPr>
              <a:buFont typeface="Wingdings" panose="05000000000000000000" pitchFamily="2" charset="2"/>
              <a:buNone/>
            </a:pPr>
            <a:endParaRPr lang="en-US" altLang="en-US"/>
          </a:p>
          <a:p>
            <a:pPr>
              <a:buFont typeface="Wingdings" panose="05000000000000000000" pitchFamily="2" charset="2"/>
              <a:buNone/>
            </a:pPr>
            <a:r>
              <a:rPr lang="ar-SA" altLang="en-US" sz="2400">
                <a:cs typeface="B Nazanin" panose="00000400000000000000" pitchFamily="2" charset="-78"/>
              </a:rPr>
              <a:t>چون </a:t>
            </a:r>
            <a:r>
              <a:rPr lang="en-US" altLang="en-US" sz="2400">
                <a:cs typeface="B Nazanin" panose="00000400000000000000" pitchFamily="2" charset="-78"/>
              </a:rPr>
              <a:t>0≤x</a:t>
            </a:r>
            <a:r>
              <a:rPr lang="fa-IR" altLang="en-US" sz="2400">
                <a:cs typeface="B Nazanin" panose="00000400000000000000" pitchFamily="2" charset="-78"/>
              </a:rPr>
              <a:t> </a:t>
            </a:r>
            <a:r>
              <a:rPr lang="ar-SA" altLang="en-US" sz="2400">
                <a:cs typeface="B Nazanin" panose="00000400000000000000" pitchFamily="2" charset="-78"/>
              </a:rPr>
              <a:t>است پس:</a:t>
            </a:r>
            <a:endParaRPr lang="en-US" altLang="en-US" sz="2400">
              <a:cs typeface="B Nazanin" panose="00000400000000000000" pitchFamily="2" charset="-78"/>
            </a:endParaRPr>
          </a:p>
        </p:txBody>
      </p:sp>
      <p:sp>
        <p:nvSpPr>
          <p:cNvPr id="212996" name="Rectangle 4"/>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2997" name="Object 5"/>
          <p:cNvGraphicFramePr>
            <a:graphicFrameLocks noChangeAspect="1"/>
          </p:cNvGraphicFramePr>
          <p:nvPr/>
        </p:nvGraphicFramePr>
        <p:xfrm>
          <a:off x="611188" y="3789363"/>
          <a:ext cx="2016125" cy="684212"/>
        </p:xfrm>
        <a:graphic>
          <a:graphicData uri="http://schemas.openxmlformats.org/presentationml/2006/ole">
            <mc:AlternateContent xmlns:mc="http://schemas.openxmlformats.org/markup-compatibility/2006">
              <mc:Choice xmlns:v="urn:schemas-microsoft-com:vml" Requires="v">
                <p:oleObj spid="_x0000_s213011" name="Equation" r:id="rId3" imgW="977900" imgH="330200" progId="Equation.3">
                  <p:embed/>
                </p:oleObj>
              </mc:Choice>
              <mc:Fallback>
                <p:oleObj name="Equation" r:id="rId3" imgW="977900" imgH="330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89363"/>
                        <a:ext cx="2016125" cy="68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998" name="Rectangle 6"/>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2999"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3000" name="Object 8"/>
          <p:cNvGraphicFramePr>
            <a:graphicFrameLocks noChangeAspect="1"/>
          </p:cNvGraphicFramePr>
          <p:nvPr/>
        </p:nvGraphicFramePr>
        <p:xfrm>
          <a:off x="684213" y="4581525"/>
          <a:ext cx="3167062" cy="831850"/>
        </p:xfrm>
        <a:graphic>
          <a:graphicData uri="http://schemas.openxmlformats.org/presentationml/2006/ole">
            <mc:AlternateContent xmlns:mc="http://schemas.openxmlformats.org/markup-compatibility/2006">
              <mc:Choice xmlns:v="urn:schemas-microsoft-com:vml" Requires="v">
                <p:oleObj spid="_x0000_s213012" name="Equation" r:id="rId5" imgW="1739900" imgH="457200" progId="Equation.3">
                  <p:embed/>
                </p:oleObj>
              </mc:Choice>
              <mc:Fallback>
                <p:oleObj name="Equation" r:id="rId5" imgW="17399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581525"/>
                        <a:ext cx="3167062"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01" name="Rectangle 9"/>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3002" name="Rectangle 10"/>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3003" name="Object 11"/>
          <p:cNvGraphicFramePr>
            <a:graphicFrameLocks noChangeAspect="1"/>
          </p:cNvGraphicFramePr>
          <p:nvPr/>
        </p:nvGraphicFramePr>
        <p:xfrm>
          <a:off x="5148263" y="5661025"/>
          <a:ext cx="1152525" cy="661988"/>
        </p:xfrm>
        <a:graphic>
          <a:graphicData uri="http://schemas.openxmlformats.org/presentationml/2006/ole">
            <mc:AlternateContent xmlns:mc="http://schemas.openxmlformats.org/markup-compatibility/2006">
              <mc:Choice xmlns:v="urn:schemas-microsoft-com:vml" Requires="v">
                <p:oleObj spid="_x0000_s213013" name="Equation" r:id="rId7" imgW="583947" imgH="330057" progId="Equation.3">
                  <p:embed/>
                </p:oleObj>
              </mc:Choice>
              <mc:Fallback>
                <p:oleObj name="Equation" r:id="rId7" imgW="583947" imgH="330057"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661025"/>
                        <a:ext cx="1152525"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04" name="Rectangle 12"/>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checkerboard(across)">
                                      <p:cBhvr>
                                        <p:cTn id="7" dur="5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box(in)">
                                      <p:cBhvr>
                                        <p:cTn id="12" dur="500"/>
                                        <p:tgtEl>
                                          <p:spTgt spid="212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Effect transition="in" filter="box(in)">
                                      <p:cBhvr>
                                        <p:cTn id="17" dur="500"/>
                                        <p:tgtEl>
                                          <p:spTgt spid="2129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2995">
                                            <p:txEl>
                                              <p:pRg st="3" end="3"/>
                                            </p:txEl>
                                          </p:spTgt>
                                        </p:tgtEl>
                                        <p:attrNameLst>
                                          <p:attrName>style.visibility</p:attrName>
                                        </p:attrNameLst>
                                      </p:cBhvr>
                                      <p:to>
                                        <p:strVal val="visible"/>
                                      </p:to>
                                    </p:set>
                                    <p:animEffect transition="in" filter="box(in)">
                                      <p:cBhvr>
                                        <p:cTn id="22" dur="500"/>
                                        <p:tgtEl>
                                          <p:spTgt spid="2129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2995">
                                            <p:txEl>
                                              <p:pRg st="5" end="5"/>
                                            </p:txEl>
                                          </p:spTgt>
                                        </p:tgtEl>
                                        <p:attrNameLst>
                                          <p:attrName>style.visibility</p:attrName>
                                        </p:attrNameLst>
                                      </p:cBhvr>
                                      <p:to>
                                        <p:strVal val="visible"/>
                                      </p:to>
                                    </p:set>
                                    <p:animEffect transition="in" filter="box(in)">
                                      <p:cBhvr>
                                        <p:cTn id="27" dur="500"/>
                                        <p:tgtEl>
                                          <p:spTgt spid="212995">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12997"/>
                                        </p:tgtEl>
                                        <p:attrNameLst>
                                          <p:attrName>style.visibility</p:attrName>
                                        </p:attrNameLst>
                                      </p:cBhvr>
                                      <p:to>
                                        <p:strVal val="visible"/>
                                      </p:to>
                                    </p:set>
                                    <p:animEffect transition="in" filter="box(in)">
                                      <p:cBhvr>
                                        <p:cTn id="30" dur="500"/>
                                        <p:tgtEl>
                                          <p:spTgt spid="212997"/>
                                        </p:tgtEl>
                                      </p:cBhvr>
                                    </p:animEffect>
                                  </p:childTnLst>
                                </p:cTn>
                              </p:par>
                              <p:par>
                                <p:cTn id="31" presetID="4" presetClass="entr" presetSubtype="16" fill="hold" nodeType="withEffect">
                                  <p:stCondLst>
                                    <p:cond delay="0"/>
                                  </p:stCondLst>
                                  <p:childTnLst>
                                    <p:set>
                                      <p:cBhvr>
                                        <p:cTn id="32" dur="1" fill="hold">
                                          <p:stCondLst>
                                            <p:cond delay="0"/>
                                          </p:stCondLst>
                                        </p:cTn>
                                        <p:tgtEl>
                                          <p:spTgt spid="213000"/>
                                        </p:tgtEl>
                                        <p:attrNameLst>
                                          <p:attrName>style.visibility</p:attrName>
                                        </p:attrNameLst>
                                      </p:cBhvr>
                                      <p:to>
                                        <p:strVal val="visible"/>
                                      </p:to>
                                    </p:set>
                                    <p:animEffect transition="in" filter="box(in)">
                                      <p:cBhvr>
                                        <p:cTn id="33" dur="500"/>
                                        <p:tgtEl>
                                          <p:spTgt spid="213000"/>
                                        </p:tgtEl>
                                      </p:cBhvr>
                                    </p:animEffect>
                                  </p:childTnLst>
                                </p:cTn>
                              </p:par>
                              <p:par>
                                <p:cTn id="34" presetID="4" presetClass="entr" presetSubtype="16" fill="hold" nodeType="withEffect">
                                  <p:stCondLst>
                                    <p:cond delay="0"/>
                                  </p:stCondLst>
                                  <p:childTnLst>
                                    <p:set>
                                      <p:cBhvr>
                                        <p:cTn id="35" dur="1" fill="hold">
                                          <p:stCondLst>
                                            <p:cond delay="0"/>
                                          </p:stCondLst>
                                        </p:cTn>
                                        <p:tgtEl>
                                          <p:spTgt spid="213003"/>
                                        </p:tgtEl>
                                        <p:attrNameLst>
                                          <p:attrName>style.visibility</p:attrName>
                                        </p:attrNameLst>
                                      </p:cBhvr>
                                      <p:to>
                                        <p:strVal val="visible"/>
                                      </p:to>
                                    </p:set>
                                    <p:animEffect transition="in" filter="box(in)">
                                      <p:cBhvr>
                                        <p:cTn id="36" dur="500"/>
                                        <p:tgtEl>
                                          <p:spTgt spid="213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914400" y="2349500"/>
            <a:ext cx="8229600" cy="1371600"/>
          </a:xfrm>
        </p:spPr>
        <p:txBody>
          <a:bodyPr/>
          <a:lstStyle/>
          <a:p>
            <a:pPr algn="r"/>
            <a:r>
              <a:rPr lang="fa-IR" altLang="en-US" sz="2800">
                <a:solidFill>
                  <a:srgbClr val="CC0000"/>
                </a:solidFill>
                <a:cs typeface="B Titr" panose="00000700000000000000" pitchFamily="2" charset="-78"/>
              </a:rPr>
              <a:t>15-2  </a:t>
            </a:r>
            <a:r>
              <a:rPr lang="ar-SA" altLang="en-US" sz="2800">
                <a:solidFill>
                  <a:srgbClr val="CC0000"/>
                </a:solidFill>
                <a:cs typeface="B Titr" panose="00000700000000000000" pitchFamily="2" charset="-78"/>
              </a:rPr>
              <a:t>نامساوي چبيشف</a:t>
            </a:r>
            <a:endParaRPr lang="en-US" altLang="en-US" sz="2800">
              <a:solidFill>
                <a:srgbClr val="CC0000"/>
              </a:solidFill>
              <a:cs typeface="B Titr" panose="00000700000000000000" pitchFamily="2" charset="-78"/>
            </a:endParaRPr>
          </a:p>
        </p:txBody>
      </p:sp>
      <p:sp>
        <p:nvSpPr>
          <p:cNvPr id="214019" name="Rectangle 3"/>
          <p:cNvSpPr>
            <a:spLocks noGrp="1" noChangeArrowheads="1"/>
          </p:cNvSpPr>
          <p:nvPr>
            <p:ph idx="1"/>
          </p:nvPr>
        </p:nvSpPr>
        <p:spPr>
          <a:xfrm>
            <a:off x="468313" y="620713"/>
            <a:ext cx="8229600" cy="5246687"/>
          </a:xfrm>
        </p:spPr>
        <p:txBody>
          <a:bodyPr/>
          <a:lstStyle/>
          <a:p>
            <a:pPr>
              <a:buFont typeface="Wingdings" panose="05000000000000000000" pitchFamily="2" charset="2"/>
              <a:buNone/>
            </a:pPr>
            <a:r>
              <a:rPr lang="ar-SA" altLang="en-US" sz="2400">
                <a:cs typeface="B Nazanin" panose="00000400000000000000" pitchFamily="2" charset="-78"/>
              </a:rPr>
              <a:t>از طرفين رابطه اخير اميد رياضي مي</a:t>
            </a:r>
            <a:r>
              <a:rPr lang="en-US" altLang="en-US" sz="2400">
                <a:cs typeface="B Nazanin" panose="00000400000000000000" pitchFamily="2" charset="-78"/>
              </a:rPr>
              <a:t> </a:t>
            </a:r>
            <a:r>
              <a:rPr lang="ar-SA" altLang="en-US" sz="2400">
                <a:cs typeface="B Nazanin" panose="00000400000000000000" pitchFamily="2" charset="-78"/>
              </a:rPr>
              <a:t>گيريم: </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endParaRPr lang="fa-IR" altLang="en-US"/>
          </a:p>
          <a:p>
            <a:pPr>
              <a:buFont typeface="Wingdings" panose="05000000000000000000" pitchFamily="2" charset="2"/>
              <a:buNone/>
            </a:pPr>
            <a:r>
              <a:rPr lang="ar-SA" altLang="en-US" sz="2400">
                <a:cs typeface="B Nazanin" panose="00000400000000000000" pitchFamily="2" charset="-78"/>
              </a:rPr>
              <a:t>اگر 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ميانگين </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واريانس </a:t>
            </a:r>
            <a:r>
              <a:rPr lang="en-US" altLang="en-US" sz="2400">
                <a:cs typeface="B Nazanin" panose="00000400000000000000" pitchFamily="2" charset="-78"/>
                <a:sym typeface="Symbol" panose="05050102010706020507" pitchFamily="18" charset="2"/>
              </a:rPr>
              <a:t></a:t>
            </a:r>
            <a:r>
              <a:rPr lang="en-US" altLang="en-US" sz="2400" baseline="30000">
                <a:cs typeface="B Nazanin" panose="00000400000000000000" pitchFamily="2" charset="-78"/>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باشد آنگاه براي هر </a:t>
            </a:r>
            <a:r>
              <a:rPr lang="en-US" altLang="en-US" sz="2400">
                <a:cs typeface="B Nazanin" panose="00000400000000000000" pitchFamily="2" charset="-78"/>
              </a:rPr>
              <a:t>k&gt;0</a:t>
            </a: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sz="2400">
                <a:cs typeface="B Nazanin" panose="00000400000000000000" pitchFamily="2" charset="-78"/>
              </a:rPr>
              <a:t>اثبات:</a:t>
            </a:r>
          </a:p>
          <a:p>
            <a:pPr>
              <a:buFont typeface="Wingdings" panose="05000000000000000000" pitchFamily="2" charset="2"/>
              <a:buNone/>
            </a:pPr>
            <a:r>
              <a:rPr lang="ar-SA" altLang="en-US" sz="2400">
                <a:cs typeface="B Nazanin" panose="00000400000000000000" pitchFamily="2" charset="-78"/>
              </a:rPr>
              <a:t>اگر</a:t>
            </a:r>
            <a:r>
              <a:rPr lang="en-US" altLang="en-US" sz="2400">
                <a:cs typeface="B Nazanin" panose="00000400000000000000" pitchFamily="2" charset="-78"/>
              </a:rPr>
              <a:t>k</a:t>
            </a:r>
            <a:r>
              <a:rPr lang="en-US" altLang="en-US" sz="2400" baseline="30000">
                <a:cs typeface="B Nazanin" panose="00000400000000000000" pitchFamily="2" charset="-78"/>
              </a:rPr>
              <a:t>2</a:t>
            </a:r>
            <a:r>
              <a:rPr lang="ar-SA" altLang="en-US" sz="2400">
                <a:cs typeface="B Nazanin" panose="00000400000000000000" pitchFamily="2" charset="-78"/>
              </a:rPr>
              <a:t>را برابر </a:t>
            </a:r>
            <a:r>
              <a:rPr lang="el-GR" altLang="en-US" sz="2400"/>
              <a:t>α</a:t>
            </a:r>
            <a:r>
              <a:rPr lang="fa-IR" altLang="en-US" sz="2400">
                <a:cs typeface="B Nazanin" panose="00000400000000000000" pitchFamily="2" charset="-78"/>
              </a:rPr>
              <a:t> </a:t>
            </a:r>
            <a:r>
              <a:rPr lang="ar-SA" altLang="en-US" sz="2400">
                <a:cs typeface="B Nazanin" panose="00000400000000000000" pitchFamily="2" charset="-78"/>
              </a:rPr>
              <a:t>و</a:t>
            </a:r>
            <a:r>
              <a:rPr lang="en-US" altLang="en-US" sz="2400">
                <a:cs typeface="B Nazanin" panose="00000400000000000000" pitchFamily="2" charset="-78"/>
              </a:rPr>
              <a:t> (X- </a:t>
            </a:r>
            <a:r>
              <a:rPr lang="el-GR" altLang="en-US" sz="2400"/>
              <a:t>μ</a:t>
            </a:r>
            <a:r>
              <a:rPr lang="en-US" altLang="en-US" sz="2400">
                <a:cs typeface="B Nazanin" panose="00000400000000000000" pitchFamily="2" charset="-78"/>
              </a:rPr>
              <a:t> )</a:t>
            </a:r>
            <a:r>
              <a:rPr lang="ar-SA" altLang="en-US" sz="2400">
                <a:cs typeface="B Nazanin" panose="00000400000000000000" pitchFamily="2" charset="-78"/>
              </a:rPr>
              <a:t>را</a:t>
            </a:r>
            <a:r>
              <a:rPr lang="fa-IR" altLang="en-US" sz="2400">
                <a:cs typeface="B Nazanin" panose="00000400000000000000" pitchFamily="2" charset="-78"/>
              </a:rPr>
              <a:t> </a:t>
            </a:r>
            <a:r>
              <a:rPr lang="en-US" altLang="en-US" sz="2400">
                <a:cs typeface="B Nazanin" panose="00000400000000000000" pitchFamily="2" charset="-78"/>
              </a:rPr>
              <a:t> X</a:t>
            </a:r>
            <a:r>
              <a:rPr lang="ar-SA" altLang="en-US" sz="2400">
                <a:cs typeface="B Nazanin" panose="00000400000000000000" pitchFamily="2" charset="-78"/>
              </a:rPr>
              <a:t>فرض كنيم شرايط ماركف تأمين مي</a:t>
            </a:r>
            <a:r>
              <a:rPr lang="en-US" altLang="en-US" sz="2400">
                <a:cs typeface="B Nazanin" panose="00000400000000000000" pitchFamily="2" charset="-78"/>
              </a:rPr>
              <a:t> </a:t>
            </a:r>
            <a:r>
              <a:rPr lang="ar-SA" altLang="en-US" sz="2400">
                <a:cs typeface="B Nazanin" panose="00000400000000000000" pitchFamily="2" charset="-78"/>
              </a:rPr>
              <a:t>شود و</a:t>
            </a:r>
            <a:endParaRPr lang="en-US" altLang="en-US" sz="2400">
              <a:cs typeface="B Nazanin" panose="00000400000000000000" pitchFamily="2" charset="-78"/>
            </a:endParaRPr>
          </a:p>
        </p:txBody>
      </p:sp>
      <p:graphicFrame>
        <p:nvGraphicFramePr>
          <p:cNvPr id="214020" name="Object 4"/>
          <p:cNvGraphicFramePr>
            <a:graphicFrameLocks noChangeAspect="1"/>
          </p:cNvGraphicFramePr>
          <p:nvPr/>
        </p:nvGraphicFramePr>
        <p:xfrm>
          <a:off x="1116013" y="1052513"/>
          <a:ext cx="5256212" cy="1431925"/>
        </p:xfrm>
        <a:graphic>
          <a:graphicData uri="http://schemas.openxmlformats.org/presentationml/2006/ole">
            <mc:AlternateContent xmlns:mc="http://schemas.openxmlformats.org/markup-compatibility/2006">
              <mc:Choice xmlns:v="urn:schemas-microsoft-com:vml" Requires="v">
                <p:oleObj spid="_x0000_s214045" name="Equation" r:id="rId3" imgW="3073400" imgH="838200" progId="Equation.3">
                  <p:embed/>
                </p:oleObj>
              </mc:Choice>
              <mc:Fallback>
                <p:oleObj name="Equation" r:id="rId3" imgW="3073400" imgH="838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052513"/>
                        <a:ext cx="5256212" cy="143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21" name="Rectangle 5"/>
          <p:cNvSpPr>
            <a:spLocks noChangeArrowheads="1"/>
          </p:cNvSpPr>
          <p:nvPr/>
        </p:nvSpPr>
        <p:spPr bwMode="auto">
          <a:xfrm>
            <a:off x="0" y="3848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4022"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4023" name="Object 7"/>
          <p:cNvGraphicFramePr>
            <a:graphicFrameLocks noChangeAspect="1"/>
          </p:cNvGraphicFramePr>
          <p:nvPr/>
        </p:nvGraphicFramePr>
        <p:xfrm>
          <a:off x="1187450" y="3813175"/>
          <a:ext cx="2520950" cy="833438"/>
        </p:xfrm>
        <a:graphic>
          <a:graphicData uri="http://schemas.openxmlformats.org/presentationml/2006/ole">
            <mc:AlternateContent xmlns:mc="http://schemas.openxmlformats.org/markup-compatibility/2006">
              <mc:Choice xmlns:v="urn:schemas-microsoft-com:vml" Requires="v">
                <p:oleObj spid="_x0000_s214046" name="Equation" r:id="rId5" imgW="1270000" imgH="419100" progId="Equation.3">
                  <p:embed/>
                </p:oleObj>
              </mc:Choice>
              <mc:Fallback>
                <p:oleObj name="Equation" r:id="rId5" imgW="12700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813175"/>
                        <a:ext cx="25209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24" name="Rectangle 8"/>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4025" name="Rectangle 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4026" name="Object 10"/>
          <p:cNvGraphicFramePr>
            <a:graphicFrameLocks noChangeAspect="1"/>
          </p:cNvGraphicFramePr>
          <p:nvPr/>
        </p:nvGraphicFramePr>
        <p:xfrm>
          <a:off x="611188" y="5516563"/>
          <a:ext cx="2951162" cy="655637"/>
        </p:xfrm>
        <a:graphic>
          <a:graphicData uri="http://schemas.openxmlformats.org/presentationml/2006/ole">
            <mc:AlternateContent xmlns:mc="http://schemas.openxmlformats.org/markup-compatibility/2006">
              <mc:Choice xmlns:v="urn:schemas-microsoft-com:vml" Requires="v">
                <p:oleObj spid="_x0000_s214047" name="Equation" r:id="rId7" imgW="1905000" imgH="419100" progId="Equation.3">
                  <p:embed/>
                </p:oleObj>
              </mc:Choice>
              <mc:Fallback>
                <p:oleObj name="Equation" r:id="rId7" imgW="1905000" imgH="4191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516563"/>
                        <a:ext cx="2951162"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27" name="Rectangle 11"/>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4028" name="Rectangle 12"/>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4029" name="Object 13"/>
          <p:cNvGraphicFramePr>
            <a:graphicFrameLocks noChangeAspect="1"/>
          </p:cNvGraphicFramePr>
          <p:nvPr/>
        </p:nvGraphicFramePr>
        <p:xfrm>
          <a:off x="3851275" y="5373688"/>
          <a:ext cx="2736850" cy="817562"/>
        </p:xfrm>
        <a:graphic>
          <a:graphicData uri="http://schemas.openxmlformats.org/presentationml/2006/ole">
            <mc:AlternateContent xmlns:mc="http://schemas.openxmlformats.org/markup-compatibility/2006">
              <mc:Choice xmlns:v="urn:schemas-microsoft-com:vml" Requires="v">
                <p:oleObj spid="_x0000_s214048" name="Equation" r:id="rId9" imgW="1397000" imgH="419100" progId="Equation.3">
                  <p:embed/>
                </p:oleObj>
              </mc:Choice>
              <mc:Fallback>
                <p:oleObj name="Equation" r:id="rId9" imgW="1397000" imgH="4191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5373688"/>
                        <a:ext cx="2736850"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30" name="Rectangle 14"/>
          <p:cNvSpPr>
            <a:spLocks noChangeArrowheads="1"/>
          </p:cNvSpPr>
          <p:nvPr/>
        </p:nvSpPr>
        <p:spPr bwMode="auto">
          <a:xfrm>
            <a:off x="0" y="3633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4031" name="Object 15"/>
          <p:cNvGraphicFramePr>
            <a:graphicFrameLocks noChangeAspect="1"/>
          </p:cNvGraphicFramePr>
          <p:nvPr/>
        </p:nvGraphicFramePr>
        <p:xfrm>
          <a:off x="6804025" y="5445125"/>
          <a:ext cx="2232025" cy="742950"/>
        </p:xfrm>
        <a:graphic>
          <a:graphicData uri="http://schemas.openxmlformats.org/presentationml/2006/ole">
            <mc:AlternateContent xmlns:mc="http://schemas.openxmlformats.org/markup-compatibility/2006">
              <mc:Choice xmlns:v="urn:schemas-microsoft-com:vml" Requires="v">
                <p:oleObj spid="_x0000_s214049" name="Equation" r:id="rId11" imgW="1270000" imgH="419100" progId="Equation.3">
                  <p:embed/>
                </p:oleObj>
              </mc:Choice>
              <mc:Fallback>
                <p:oleObj name="Equation" r:id="rId11" imgW="1270000" imgH="4191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5445125"/>
                        <a:ext cx="22320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032" name="Rectangle 16"/>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4033" name="Line 17"/>
          <p:cNvSpPr>
            <a:spLocks noChangeShapeType="1"/>
          </p:cNvSpPr>
          <p:nvPr/>
        </p:nvSpPr>
        <p:spPr bwMode="auto">
          <a:xfrm>
            <a:off x="3203575" y="616585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034" name="Line 18"/>
          <p:cNvSpPr>
            <a:spLocks noChangeShapeType="1"/>
          </p:cNvSpPr>
          <p:nvPr/>
        </p:nvSpPr>
        <p:spPr bwMode="auto">
          <a:xfrm>
            <a:off x="6372225" y="6237288"/>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diamond(in)">
                                      <p:cBhvr>
                                        <p:cTn id="7" dur="2000"/>
                                        <p:tgtEl>
                                          <p:spTgt spid="21402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4019">
                                            <p:txEl>
                                              <p:pRg st="0" end="0"/>
                                            </p:txEl>
                                          </p:spTgt>
                                        </p:tgtEl>
                                        <p:attrNameLst>
                                          <p:attrName>style.visibility</p:attrName>
                                        </p:attrNameLst>
                                      </p:cBhvr>
                                      <p:to>
                                        <p:strVal val="visible"/>
                                      </p:to>
                                    </p:set>
                                    <p:animEffect transition="in" filter="diamond(in)">
                                      <p:cBhvr>
                                        <p:cTn id="10" dur="2000"/>
                                        <p:tgtEl>
                                          <p:spTgt spid="2140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4019">
                                            <p:txEl>
                                              <p:pRg st="6" end="6"/>
                                            </p:txEl>
                                          </p:spTgt>
                                        </p:tgtEl>
                                        <p:attrNameLst>
                                          <p:attrName>style.visibility</p:attrName>
                                        </p:attrNameLst>
                                      </p:cBhvr>
                                      <p:to>
                                        <p:strVal val="visible"/>
                                      </p:to>
                                    </p:set>
                                    <p:animEffect transition="in" filter="diamond(in)">
                                      <p:cBhvr>
                                        <p:cTn id="15" dur="2000"/>
                                        <p:tgtEl>
                                          <p:spTgt spid="214019">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14019">
                                            <p:txEl>
                                              <p:pRg st="8" end="8"/>
                                            </p:txEl>
                                          </p:spTgt>
                                        </p:tgtEl>
                                        <p:attrNameLst>
                                          <p:attrName>style.visibility</p:attrName>
                                        </p:attrNameLst>
                                      </p:cBhvr>
                                      <p:to>
                                        <p:strVal val="visible"/>
                                      </p:to>
                                    </p:set>
                                    <p:animEffect transition="in" filter="diamond(in)">
                                      <p:cBhvr>
                                        <p:cTn id="20" dur="2000"/>
                                        <p:tgtEl>
                                          <p:spTgt spid="214019">
                                            <p:txEl>
                                              <p:pRg st="8" end="8"/>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14019">
                                            <p:txEl>
                                              <p:pRg st="9" end="9"/>
                                            </p:txEl>
                                          </p:spTgt>
                                        </p:tgtEl>
                                        <p:attrNameLst>
                                          <p:attrName>style.visibility</p:attrName>
                                        </p:attrNameLst>
                                      </p:cBhvr>
                                      <p:to>
                                        <p:strVal val="visible"/>
                                      </p:to>
                                    </p:set>
                                    <p:animEffect transition="in" filter="diamond(in)">
                                      <p:cBhvr>
                                        <p:cTn id="25" dur="2000"/>
                                        <p:tgtEl>
                                          <p:spTgt spid="214019">
                                            <p:txEl>
                                              <p:pRg st="9" end="9"/>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14023"/>
                                        </p:tgtEl>
                                        <p:attrNameLst>
                                          <p:attrName>style.visibility</p:attrName>
                                        </p:attrNameLst>
                                      </p:cBhvr>
                                      <p:to>
                                        <p:strVal val="visible"/>
                                      </p:to>
                                    </p:set>
                                    <p:animEffect transition="in" filter="diamond(in)">
                                      <p:cBhvr>
                                        <p:cTn id="28" dur="2000"/>
                                        <p:tgtEl>
                                          <p:spTgt spid="21402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14018"/>
                                        </p:tgtEl>
                                        <p:attrNameLst>
                                          <p:attrName>style.visibility</p:attrName>
                                        </p:attrNameLst>
                                      </p:cBhvr>
                                      <p:to>
                                        <p:strVal val="visible"/>
                                      </p:to>
                                    </p:set>
                                    <p:animEffect transition="in" filter="diamond(in)">
                                      <p:cBhvr>
                                        <p:cTn id="31" dur="2000"/>
                                        <p:tgtEl>
                                          <p:spTgt spid="214018"/>
                                        </p:tgtEl>
                                      </p:cBhvr>
                                    </p:animEffect>
                                  </p:childTnLst>
                                </p:cTn>
                              </p:par>
                              <p:par>
                                <p:cTn id="32" presetID="8" presetClass="entr" presetSubtype="16" fill="hold" nodeType="withEffect">
                                  <p:stCondLst>
                                    <p:cond delay="0"/>
                                  </p:stCondLst>
                                  <p:childTnLst>
                                    <p:set>
                                      <p:cBhvr>
                                        <p:cTn id="33" dur="1" fill="hold">
                                          <p:stCondLst>
                                            <p:cond delay="0"/>
                                          </p:stCondLst>
                                        </p:cTn>
                                        <p:tgtEl>
                                          <p:spTgt spid="214026"/>
                                        </p:tgtEl>
                                        <p:attrNameLst>
                                          <p:attrName>style.visibility</p:attrName>
                                        </p:attrNameLst>
                                      </p:cBhvr>
                                      <p:to>
                                        <p:strVal val="visible"/>
                                      </p:to>
                                    </p:set>
                                    <p:animEffect transition="in" filter="diamond(in)">
                                      <p:cBhvr>
                                        <p:cTn id="34" dur="2000"/>
                                        <p:tgtEl>
                                          <p:spTgt spid="214026"/>
                                        </p:tgtEl>
                                      </p:cBhvr>
                                    </p:animEffect>
                                  </p:childTnLst>
                                </p:cTn>
                              </p:par>
                              <p:par>
                                <p:cTn id="35" presetID="8" presetClass="entr" presetSubtype="16" fill="hold" nodeType="withEffect">
                                  <p:stCondLst>
                                    <p:cond delay="0"/>
                                  </p:stCondLst>
                                  <p:childTnLst>
                                    <p:set>
                                      <p:cBhvr>
                                        <p:cTn id="36" dur="1" fill="hold">
                                          <p:stCondLst>
                                            <p:cond delay="0"/>
                                          </p:stCondLst>
                                        </p:cTn>
                                        <p:tgtEl>
                                          <p:spTgt spid="214033"/>
                                        </p:tgtEl>
                                        <p:attrNameLst>
                                          <p:attrName>style.visibility</p:attrName>
                                        </p:attrNameLst>
                                      </p:cBhvr>
                                      <p:to>
                                        <p:strVal val="visible"/>
                                      </p:to>
                                    </p:set>
                                    <p:animEffect transition="in" filter="diamond(in)">
                                      <p:cBhvr>
                                        <p:cTn id="37" dur="2000"/>
                                        <p:tgtEl>
                                          <p:spTgt spid="214033"/>
                                        </p:tgtEl>
                                      </p:cBhvr>
                                    </p:animEffect>
                                  </p:childTnLst>
                                </p:cTn>
                              </p:par>
                              <p:par>
                                <p:cTn id="38" presetID="8" presetClass="entr" presetSubtype="16" fill="hold" nodeType="withEffect">
                                  <p:stCondLst>
                                    <p:cond delay="0"/>
                                  </p:stCondLst>
                                  <p:childTnLst>
                                    <p:set>
                                      <p:cBhvr>
                                        <p:cTn id="39" dur="1" fill="hold">
                                          <p:stCondLst>
                                            <p:cond delay="0"/>
                                          </p:stCondLst>
                                        </p:cTn>
                                        <p:tgtEl>
                                          <p:spTgt spid="214029"/>
                                        </p:tgtEl>
                                        <p:attrNameLst>
                                          <p:attrName>style.visibility</p:attrName>
                                        </p:attrNameLst>
                                      </p:cBhvr>
                                      <p:to>
                                        <p:strVal val="visible"/>
                                      </p:to>
                                    </p:set>
                                    <p:animEffect transition="in" filter="diamond(in)">
                                      <p:cBhvr>
                                        <p:cTn id="40" dur="2000"/>
                                        <p:tgtEl>
                                          <p:spTgt spid="214029"/>
                                        </p:tgtEl>
                                      </p:cBhvr>
                                    </p:animEffect>
                                  </p:childTnLst>
                                </p:cTn>
                              </p:par>
                              <p:par>
                                <p:cTn id="41" presetID="8" presetClass="entr" presetSubtype="16" fill="hold" nodeType="withEffect">
                                  <p:stCondLst>
                                    <p:cond delay="0"/>
                                  </p:stCondLst>
                                  <p:childTnLst>
                                    <p:set>
                                      <p:cBhvr>
                                        <p:cTn id="42" dur="1" fill="hold">
                                          <p:stCondLst>
                                            <p:cond delay="0"/>
                                          </p:stCondLst>
                                        </p:cTn>
                                        <p:tgtEl>
                                          <p:spTgt spid="214034"/>
                                        </p:tgtEl>
                                        <p:attrNameLst>
                                          <p:attrName>style.visibility</p:attrName>
                                        </p:attrNameLst>
                                      </p:cBhvr>
                                      <p:to>
                                        <p:strVal val="visible"/>
                                      </p:to>
                                    </p:set>
                                    <p:animEffect transition="in" filter="diamond(in)">
                                      <p:cBhvr>
                                        <p:cTn id="43" dur="2000"/>
                                        <p:tgtEl>
                                          <p:spTgt spid="214034"/>
                                        </p:tgtEl>
                                      </p:cBhvr>
                                    </p:animEffect>
                                  </p:childTnLst>
                                </p:cTn>
                              </p:par>
                              <p:par>
                                <p:cTn id="44" presetID="8" presetClass="entr" presetSubtype="16" fill="hold" nodeType="withEffect">
                                  <p:stCondLst>
                                    <p:cond delay="0"/>
                                  </p:stCondLst>
                                  <p:childTnLst>
                                    <p:set>
                                      <p:cBhvr>
                                        <p:cTn id="45" dur="1" fill="hold">
                                          <p:stCondLst>
                                            <p:cond delay="0"/>
                                          </p:stCondLst>
                                        </p:cTn>
                                        <p:tgtEl>
                                          <p:spTgt spid="214031"/>
                                        </p:tgtEl>
                                        <p:attrNameLst>
                                          <p:attrName>style.visibility</p:attrName>
                                        </p:attrNameLst>
                                      </p:cBhvr>
                                      <p:to>
                                        <p:strVal val="visible"/>
                                      </p:to>
                                    </p:set>
                                    <p:animEffect transition="in" filter="diamond(in)">
                                      <p:cBhvr>
                                        <p:cTn id="46" dur="2000"/>
                                        <p:tgtEl>
                                          <p:spTgt spid="214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idx="1"/>
          </p:nvPr>
        </p:nvSpPr>
        <p:spPr>
          <a:xfrm>
            <a:off x="250825" y="765175"/>
            <a:ext cx="8569325" cy="5102225"/>
          </a:xfrm>
        </p:spPr>
        <p:txBody>
          <a:bodyPr/>
          <a:lstStyle/>
          <a:p>
            <a:pPr>
              <a:buFont typeface="Wingdings" panose="05000000000000000000" pitchFamily="2" charset="2"/>
              <a:buNone/>
            </a:pPr>
            <a:r>
              <a:rPr lang="ar-SA" altLang="en-US" sz="2400">
                <a:cs typeface="B Nazanin" panose="00000400000000000000" pitchFamily="2" charset="-78"/>
              </a:rPr>
              <a:t>اهميت نامساوي ماركف و چبيشف در اين است كه ما را قادر مي</a:t>
            </a:r>
            <a:r>
              <a:rPr lang="en-US" altLang="en-US" sz="2400">
                <a:cs typeface="B Nazanin" panose="00000400000000000000" pitchFamily="2" charset="-78"/>
              </a:rPr>
              <a:t> </a:t>
            </a:r>
            <a:r>
              <a:rPr lang="ar-SA" altLang="en-US" sz="2400">
                <a:cs typeface="B Nazanin" panose="00000400000000000000" pitchFamily="2" charset="-78"/>
              </a:rPr>
              <a:t>سازد با معلوم بودن ميانگين و واريانس جامعه، كرانهاي بالا و پايين را براي مقادير مختلف احتمال بدست آوريم، گرچه فرم تابع چگالي احتمال معلوم نيست.</a:t>
            </a:r>
            <a:endParaRPr lang="en-US" altLang="en-US" sz="2400">
              <a:cs typeface="B Nazanin" panose="00000400000000000000" pitchFamily="2" charset="-78"/>
            </a:endParaRPr>
          </a:p>
          <a:p>
            <a:pPr>
              <a:buFont typeface="Wingdings" panose="05000000000000000000" pitchFamily="2" charset="2"/>
              <a:buNone/>
            </a:pPr>
            <a:endParaRPr lang="en-US" altLang="en-US" sz="2400">
              <a:cs typeface="B Nazanin" panose="00000400000000000000" pitchFamily="2" charset="-78"/>
            </a:endParaRPr>
          </a:p>
          <a:p>
            <a:pPr>
              <a:buFont typeface="Wingdings" panose="05000000000000000000" pitchFamily="2" charset="2"/>
              <a:buNone/>
            </a:pPr>
            <a:r>
              <a:rPr lang="fa-IR" altLang="en-US" b="1">
                <a:solidFill>
                  <a:srgbClr val="CC0000"/>
                </a:solidFill>
                <a:cs typeface="B Nazanin" panose="00000400000000000000" pitchFamily="2" charset="-78"/>
              </a:rPr>
              <a:t>مثال:</a:t>
            </a:r>
            <a:r>
              <a:rPr lang="ar-SA" altLang="en-US" sz="2400">
                <a:cs typeface="B Nazanin" panose="00000400000000000000" pitchFamily="2" charset="-78"/>
              </a:rPr>
              <a:t>فرض كنيد تعداد محصولات توليد شده در يك كارخانه در طول هفته يك متغير تصادفي با ميانگين 50</a:t>
            </a:r>
            <a:r>
              <a:rPr lang="fa-IR" altLang="en-US" sz="2400">
                <a:cs typeface="B Nazanin" panose="00000400000000000000" pitchFamily="2" charset="-78"/>
              </a:rPr>
              <a:t>=</a:t>
            </a:r>
            <a:r>
              <a:rPr lang="el-GR" altLang="en-US" sz="2400"/>
              <a:t>μ</a:t>
            </a:r>
            <a:r>
              <a:rPr lang="fa-IR" altLang="en-US" sz="2400">
                <a:cs typeface="B Nazanin" panose="00000400000000000000" pitchFamily="2" charset="-78"/>
              </a:rPr>
              <a:t> </a:t>
            </a:r>
            <a:r>
              <a:rPr lang="ar-SA" altLang="en-US" sz="2400">
                <a:cs typeface="B Nazanin" panose="00000400000000000000" pitchFamily="2" charset="-78"/>
              </a:rPr>
              <a:t>و واريانس </a:t>
            </a:r>
            <a:r>
              <a:rPr lang="fa-IR" altLang="en-US" sz="2400">
                <a:cs typeface="B Nazanin" panose="00000400000000000000" pitchFamily="2" charset="-78"/>
              </a:rPr>
              <a:t>25=</a:t>
            </a:r>
            <a:r>
              <a:rPr lang="fa-IR" altLang="en-US" sz="2400" baseline="30000">
                <a:cs typeface="B Nazanin" panose="00000400000000000000" pitchFamily="2" charset="-78"/>
              </a:rPr>
              <a:t>2</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باشد. مطلوبست:</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الف- احتمال اينكه توليد محصول در يك هفته معين بيش از 75 باشد.</a:t>
            </a:r>
            <a:endParaRPr lang="fa-IR" altLang="en-US" sz="2400">
              <a:cs typeface="B Nazanin" panose="00000400000000000000" pitchFamily="2" charset="-78"/>
            </a:endParaRPr>
          </a:p>
          <a:p>
            <a:pPr>
              <a:buFont typeface="Wingdings" panose="05000000000000000000" pitchFamily="2" charset="2"/>
              <a:buNone/>
            </a:pPr>
            <a:r>
              <a:rPr lang="ar-SA" altLang="en-US" sz="2400">
                <a:cs typeface="B Nazanin" panose="00000400000000000000" pitchFamily="2" charset="-78"/>
              </a:rPr>
              <a:t>ب- احتمال اينكه محصول يك هفته معين بين 40 و 60 باشد.</a:t>
            </a:r>
            <a:endParaRPr lang="en-US" altLang="en-US" sz="2400">
              <a:cs typeface="B Nazanin" panose="00000400000000000000" pitchFamily="2" charset="-78"/>
            </a:endParaRPr>
          </a:p>
        </p:txBody>
      </p:sp>
      <p:sp>
        <p:nvSpPr>
          <p:cNvPr id="215043" name="Rectangle 3"/>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44" name="Object 4"/>
          <p:cNvGraphicFramePr>
            <a:graphicFrameLocks noChangeAspect="1"/>
          </p:cNvGraphicFramePr>
          <p:nvPr/>
        </p:nvGraphicFramePr>
        <p:xfrm>
          <a:off x="684213" y="4149725"/>
          <a:ext cx="4967287" cy="701675"/>
        </p:xfrm>
        <a:graphic>
          <a:graphicData uri="http://schemas.openxmlformats.org/presentationml/2006/ole">
            <mc:AlternateContent xmlns:mc="http://schemas.openxmlformats.org/markup-compatibility/2006">
              <mc:Choice xmlns:v="urn:schemas-microsoft-com:vml" Requires="v">
                <p:oleObj spid="_x0000_s215070" name="Equation" r:id="rId3" imgW="2794000" imgH="393700" progId="Equation.3">
                  <p:embed/>
                </p:oleObj>
              </mc:Choice>
              <mc:Fallback>
                <p:oleObj name="Equation" r:id="rId3" imgW="27940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149725"/>
                        <a:ext cx="4967287"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5" name="Rectangle 5"/>
          <p:cNvSpPr>
            <a:spLocks noChangeArrowheads="1"/>
          </p:cNvSpPr>
          <p:nvPr/>
        </p:nvSpPr>
        <p:spPr bwMode="auto">
          <a:xfrm>
            <a:off x="0" y="361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046"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47" name="Object 7"/>
          <p:cNvGraphicFramePr>
            <a:graphicFrameLocks noChangeAspect="1"/>
          </p:cNvGraphicFramePr>
          <p:nvPr/>
        </p:nvGraphicFramePr>
        <p:xfrm>
          <a:off x="684213" y="4797425"/>
          <a:ext cx="7632700" cy="360363"/>
        </p:xfrm>
        <a:graphic>
          <a:graphicData uri="http://schemas.openxmlformats.org/presentationml/2006/ole">
            <mc:AlternateContent xmlns:mc="http://schemas.openxmlformats.org/markup-compatibility/2006">
              <mc:Choice xmlns:v="urn:schemas-microsoft-com:vml" Requires="v">
                <p:oleObj spid="_x0000_s215071" name="Equation" r:id="rId5" imgW="3784600" imgH="203200" progId="Equation.3">
                  <p:embed/>
                </p:oleObj>
              </mc:Choice>
              <mc:Fallback>
                <p:oleObj name="Equation" r:id="rId5" imgW="3784600" imgH="203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797425"/>
                        <a:ext cx="76327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8" name="Rectangle 8"/>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049" name="Rectangle 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50" name="Object 10"/>
          <p:cNvGraphicFramePr>
            <a:graphicFrameLocks noChangeAspect="1"/>
          </p:cNvGraphicFramePr>
          <p:nvPr/>
        </p:nvGraphicFramePr>
        <p:xfrm>
          <a:off x="755650" y="5229225"/>
          <a:ext cx="4608513" cy="392113"/>
        </p:xfrm>
        <a:graphic>
          <a:graphicData uri="http://schemas.openxmlformats.org/presentationml/2006/ole">
            <mc:AlternateContent xmlns:mc="http://schemas.openxmlformats.org/markup-compatibility/2006">
              <mc:Choice xmlns:v="urn:schemas-microsoft-com:vml" Requires="v">
                <p:oleObj spid="_x0000_s215072" name="Equation" r:id="rId7" imgW="2222500" imgH="254000" progId="Equation.3">
                  <p:embed/>
                </p:oleObj>
              </mc:Choice>
              <mc:Fallback>
                <p:oleObj name="Equation" r:id="rId7" imgW="2222500" imgH="2540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5229225"/>
                        <a:ext cx="4608513"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51" name="Rectangle 11"/>
          <p:cNvSpPr>
            <a:spLocks noChangeArrowheads="1"/>
          </p:cNvSpPr>
          <p:nvPr/>
        </p:nvSpPr>
        <p:spPr bwMode="auto">
          <a:xfrm>
            <a:off x="0" y="3557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052" name="Rectangle 12"/>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53" name="Object 13"/>
          <p:cNvGraphicFramePr>
            <a:graphicFrameLocks noChangeAspect="1"/>
          </p:cNvGraphicFramePr>
          <p:nvPr/>
        </p:nvGraphicFramePr>
        <p:xfrm>
          <a:off x="900113" y="5805488"/>
          <a:ext cx="3960812" cy="660400"/>
        </p:xfrm>
        <a:graphic>
          <a:graphicData uri="http://schemas.openxmlformats.org/presentationml/2006/ole">
            <mc:AlternateContent xmlns:mc="http://schemas.openxmlformats.org/markup-compatibility/2006">
              <mc:Choice xmlns:v="urn:schemas-microsoft-com:vml" Requires="v">
                <p:oleObj spid="_x0000_s215073" name="Equation" r:id="rId9" imgW="2514600" imgH="419100" progId="Equation.3">
                  <p:embed/>
                </p:oleObj>
              </mc:Choice>
              <mc:Fallback>
                <p:oleObj name="Equation" r:id="rId9" imgW="2514600" imgH="4191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113" y="5805488"/>
                        <a:ext cx="3960812"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54" name="Rectangle 14"/>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055" name="Rectangle 15"/>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5056" name="Object 16"/>
          <p:cNvGraphicFramePr>
            <a:graphicFrameLocks noChangeAspect="1"/>
          </p:cNvGraphicFramePr>
          <p:nvPr/>
        </p:nvGraphicFramePr>
        <p:xfrm>
          <a:off x="6300788" y="5340350"/>
          <a:ext cx="2447925" cy="1473200"/>
        </p:xfrm>
        <a:graphic>
          <a:graphicData uri="http://schemas.openxmlformats.org/presentationml/2006/ole">
            <mc:AlternateContent xmlns:mc="http://schemas.openxmlformats.org/markup-compatibility/2006">
              <mc:Choice xmlns:v="urn:schemas-microsoft-com:vml" Requires="v">
                <p:oleObj spid="_x0000_s215074" name="Equation" r:id="rId11" imgW="1422400" imgH="850900" progId="Equation.3">
                  <p:embed/>
                </p:oleObj>
              </mc:Choice>
              <mc:Fallback>
                <p:oleObj name="Equation" r:id="rId11" imgW="1422400" imgH="850900"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788" y="5340350"/>
                        <a:ext cx="244792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57" name="Rectangle 17"/>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5058" name="AutoShape 18"/>
          <p:cNvSpPr>
            <a:spLocks/>
          </p:cNvSpPr>
          <p:nvPr/>
        </p:nvSpPr>
        <p:spPr bwMode="auto">
          <a:xfrm>
            <a:off x="6156325" y="5516563"/>
            <a:ext cx="71438" cy="1341437"/>
          </a:xfrm>
          <a:prstGeom prst="leftBrace">
            <a:avLst>
              <a:gd name="adj1" fmla="val 156480"/>
              <a:gd name="adj2" fmla="val 5006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9" name="Line 19"/>
          <p:cNvSpPr>
            <a:spLocks noChangeShapeType="1"/>
          </p:cNvSpPr>
          <p:nvPr/>
        </p:nvSpPr>
        <p:spPr bwMode="auto">
          <a:xfrm>
            <a:off x="5003800" y="6165850"/>
            <a:ext cx="1008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042">
                                            <p:txEl>
                                              <p:pRg st="0" end="0"/>
                                            </p:txEl>
                                          </p:spTgt>
                                        </p:tgtEl>
                                        <p:attrNameLst>
                                          <p:attrName>style.visibility</p:attrName>
                                        </p:attrNameLst>
                                      </p:cBhvr>
                                      <p:to>
                                        <p:strVal val="visible"/>
                                      </p:to>
                                    </p:set>
                                    <p:anim calcmode="lin" valueType="num">
                                      <p:cBhvr>
                                        <p:cTn id="7" dur="500" fill="hold"/>
                                        <p:tgtEl>
                                          <p:spTgt spid="21504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1504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1504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1504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1504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042">
                                            <p:txEl>
                                              <p:pRg st="2" end="2"/>
                                            </p:txEl>
                                          </p:spTgt>
                                        </p:tgtEl>
                                        <p:attrNameLst>
                                          <p:attrName>style.visibility</p:attrName>
                                        </p:attrNameLst>
                                      </p:cBhvr>
                                      <p:to>
                                        <p:strVal val="visible"/>
                                      </p:to>
                                    </p:set>
                                    <p:anim calcmode="lin" valueType="num">
                                      <p:cBhvr>
                                        <p:cTn id="16" dur="500" fill="hold"/>
                                        <p:tgtEl>
                                          <p:spTgt spid="215042">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15042">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15042">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15042">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1504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15042">
                                            <p:txEl>
                                              <p:pRg st="3" end="3"/>
                                            </p:txEl>
                                          </p:spTgt>
                                        </p:tgtEl>
                                        <p:attrNameLst>
                                          <p:attrName>style.visibility</p:attrName>
                                        </p:attrNameLst>
                                      </p:cBhvr>
                                      <p:to>
                                        <p:strVal val="visible"/>
                                      </p:to>
                                    </p:set>
                                    <p:anim calcmode="lin" valueType="num">
                                      <p:cBhvr>
                                        <p:cTn id="25" dur="500" fill="hold"/>
                                        <p:tgtEl>
                                          <p:spTgt spid="215042">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15042">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15042">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15042">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15042">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215042">
                                            <p:txEl>
                                              <p:pRg st="4" end="4"/>
                                            </p:txEl>
                                          </p:spTgt>
                                        </p:tgtEl>
                                        <p:attrNameLst>
                                          <p:attrName>style.visibility</p:attrName>
                                        </p:attrNameLst>
                                      </p:cBhvr>
                                      <p:to>
                                        <p:strVal val="visible"/>
                                      </p:to>
                                    </p:set>
                                    <p:anim calcmode="lin" valueType="num">
                                      <p:cBhvr>
                                        <p:cTn id="34" dur="500" fill="hold"/>
                                        <p:tgtEl>
                                          <p:spTgt spid="215042">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215042">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215042">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215042">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215042">
                                            <p:txEl>
                                              <p:pRg st="4" end="4"/>
                                            </p:txEl>
                                          </p:spTgt>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215044"/>
                                        </p:tgtEl>
                                        <p:attrNameLst>
                                          <p:attrName>style.visibility</p:attrName>
                                        </p:attrNameLst>
                                      </p:cBhvr>
                                      <p:to>
                                        <p:strVal val="visible"/>
                                      </p:to>
                                    </p:set>
                                    <p:anim calcmode="lin" valueType="num">
                                      <p:cBhvr>
                                        <p:cTn id="41" dur="500" fill="hold"/>
                                        <p:tgtEl>
                                          <p:spTgt spid="215044"/>
                                        </p:tgtEl>
                                        <p:attrNameLst>
                                          <p:attrName>ppt_w</p:attrName>
                                        </p:attrNameLst>
                                      </p:cBhvr>
                                      <p:tavLst>
                                        <p:tav tm="0">
                                          <p:val>
                                            <p:strVal val="#ppt_w*0.05"/>
                                          </p:val>
                                        </p:tav>
                                        <p:tav tm="100000">
                                          <p:val>
                                            <p:strVal val="#ppt_w"/>
                                          </p:val>
                                        </p:tav>
                                      </p:tavLst>
                                    </p:anim>
                                    <p:anim calcmode="lin" valueType="num">
                                      <p:cBhvr>
                                        <p:cTn id="42" dur="500" fill="hold"/>
                                        <p:tgtEl>
                                          <p:spTgt spid="215044"/>
                                        </p:tgtEl>
                                        <p:attrNameLst>
                                          <p:attrName>ppt_h</p:attrName>
                                        </p:attrNameLst>
                                      </p:cBhvr>
                                      <p:tavLst>
                                        <p:tav tm="0">
                                          <p:val>
                                            <p:strVal val="#ppt_h"/>
                                          </p:val>
                                        </p:tav>
                                        <p:tav tm="100000">
                                          <p:val>
                                            <p:strVal val="#ppt_h"/>
                                          </p:val>
                                        </p:tav>
                                      </p:tavLst>
                                    </p:anim>
                                    <p:anim calcmode="lin" valueType="num">
                                      <p:cBhvr>
                                        <p:cTn id="43" dur="500" fill="hold"/>
                                        <p:tgtEl>
                                          <p:spTgt spid="215044"/>
                                        </p:tgtEl>
                                        <p:attrNameLst>
                                          <p:attrName>ppt_x</p:attrName>
                                        </p:attrNameLst>
                                      </p:cBhvr>
                                      <p:tavLst>
                                        <p:tav tm="0">
                                          <p:val>
                                            <p:strVal val="#ppt_x-.2"/>
                                          </p:val>
                                        </p:tav>
                                        <p:tav tm="100000">
                                          <p:val>
                                            <p:strVal val="#ppt_x"/>
                                          </p:val>
                                        </p:tav>
                                      </p:tavLst>
                                    </p:anim>
                                    <p:anim calcmode="lin" valueType="num">
                                      <p:cBhvr>
                                        <p:cTn id="44" dur="500" fill="hold"/>
                                        <p:tgtEl>
                                          <p:spTgt spid="215044"/>
                                        </p:tgtEl>
                                        <p:attrNameLst>
                                          <p:attrName>ppt_y</p:attrName>
                                        </p:attrNameLst>
                                      </p:cBhvr>
                                      <p:tavLst>
                                        <p:tav tm="0">
                                          <p:val>
                                            <p:strVal val="#ppt_y"/>
                                          </p:val>
                                        </p:tav>
                                        <p:tav tm="100000">
                                          <p:val>
                                            <p:strVal val="#ppt_y"/>
                                          </p:val>
                                        </p:tav>
                                      </p:tavLst>
                                    </p:anim>
                                    <p:animEffect transition="in" filter="fade">
                                      <p:cBhvr>
                                        <p:cTn id="45" dur="500"/>
                                        <p:tgtEl>
                                          <p:spTgt spid="215044"/>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215047"/>
                                        </p:tgtEl>
                                        <p:attrNameLst>
                                          <p:attrName>style.visibility</p:attrName>
                                        </p:attrNameLst>
                                      </p:cBhvr>
                                      <p:to>
                                        <p:strVal val="visible"/>
                                      </p:to>
                                    </p:set>
                                    <p:anim calcmode="lin" valueType="num">
                                      <p:cBhvr>
                                        <p:cTn id="48" dur="500" fill="hold"/>
                                        <p:tgtEl>
                                          <p:spTgt spid="215047"/>
                                        </p:tgtEl>
                                        <p:attrNameLst>
                                          <p:attrName>ppt_w</p:attrName>
                                        </p:attrNameLst>
                                      </p:cBhvr>
                                      <p:tavLst>
                                        <p:tav tm="0">
                                          <p:val>
                                            <p:strVal val="#ppt_w*0.05"/>
                                          </p:val>
                                        </p:tav>
                                        <p:tav tm="100000">
                                          <p:val>
                                            <p:strVal val="#ppt_w"/>
                                          </p:val>
                                        </p:tav>
                                      </p:tavLst>
                                    </p:anim>
                                    <p:anim calcmode="lin" valueType="num">
                                      <p:cBhvr>
                                        <p:cTn id="49" dur="500" fill="hold"/>
                                        <p:tgtEl>
                                          <p:spTgt spid="215047"/>
                                        </p:tgtEl>
                                        <p:attrNameLst>
                                          <p:attrName>ppt_h</p:attrName>
                                        </p:attrNameLst>
                                      </p:cBhvr>
                                      <p:tavLst>
                                        <p:tav tm="0">
                                          <p:val>
                                            <p:strVal val="#ppt_h"/>
                                          </p:val>
                                        </p:tav>
                                        <p:tav tm="100000">
                                          <p:val>
                                            <p:strVal val="#ppt_h"/>
                                          </p:val>
                                        </p:tav>
                                      </p:tavLst>
                                    </p:anim>
                                    <p:anim calcmode="lin" valueType="num">
                                      <p:cBhvr>
                                        <p:cTn id="50" dur="500" fill="hold"/>
                                        <p:tgtEl>
                                          <p:spTgt spid="215047"/>
                                        </p:tgtEl>
                                        <p:attrNameLst>
                                          <p:attrName>ppt_x</p:attrName>
                                        </p:attrNameLst>
                                      </p:cBhvr>
                                      <p:tavLst>
                                        <p:tav tm="0">
                                          <p:val>
                                            <p:strVal val="#ppt_x-.2"/>
                                          </p:val>
                                        </p:tav>
                                        <p:tav tm="100000">
                                          <p:val>
                                            <p:strVal val="#ppt_x"/>
                                          </p:val>
                                        </p:tav>
                                      </p:tavLst>
                                    </p:anim>
                                    <p:anim calcmode="lin" valueType="num">
                                      <p:cBhvr>
                                        <p:cTn id="51" dur="500" fill="hold"/>
                                        <p:tgtEl>
                                          <p:spTgt spid="215047"/>
                                        </p:tgtEl>
                                        <p:attrNameLst>
                                          <p:attrName>ppt_y</p:attrName>
                                        </p:attrNameLst>
                                      </p:cBhvr>
                                      <p:tavLst>
                                        <p:tav tm="0">
                                          <p:val>
                                            <p:strVal val="#ppt_y"/>
                                          </p:val>
                                        </p:tav>
                                        <p:tav tm="100000">
                                          <p:val>
                                            <p:strVal val="#ppt_y"/>
                                          </p:val>
                                        </p:tav>
                                      </p:tavLst>
                                    </p:anim>
                                    <p:animEffect transition="in" filter="fade">
                                      <p:cBhvr>
                                        <p:cTn id="52" dur="500"/>
                                        <p:tgtEl>
                                          <p:spTgt spid="215047"/>
                                        </p:tgtEl>
                                      </p:cBhvr>
                                    </p:animEffect>
                                  </p:childTnLst>
                                </p:cTn>
                              </p:par>
                              <p:par>
                                <p:cTn id="53" presetID="54" presetClass="entr" presetSubtype="0" accel="100000" fill="hold" nodeType="withEffect">
                                  <p:stCondLst>
                                    <p:cond delay="0"/>
                                  </p:stCondLst>
                                  <p:childTnLst>
                                    <p:set>
                                      <p:cBhvr>
                                        <p:cTn id="54" dur="1" fill="hold">
                                          <p:stCondLst>
                                            <p:cond delay="0"/>
                                          </p:stCondLst>
                                        </p:cTn>
                                        <p:tgtEl>
                                          <p:spTgt spid="215050"/>
                                        </p:tgtEl>
                                        <p:attrNameLst>
                                          <p:attrName>style.visibility</p:attrName>
                                        </p:attrNameLst>
                                      </p:cBhvr>
                                      <p:to>
                                        <p:strVal val="visible"/>
                                      </p:to>
                                    </p:set>
                                    <p:anim calcmode="lin" valueType="num">
                                      <p:cBhvr>
                                        <p:cTn id="55" dur="500" fill="hold"/>
                                        <p:tgtEl>
                                          <p:spTgt spid="215050"/>
                                        </p:tgtEl>
                                        <p:attrNameLst>
                                          <p:attrName>ppt_w</p:attrName>
                                        </p:attrNameLst>
                                      </p:cBhvr>
                                      <p:tavLst>
                                        <p:tav tm="0">
                                          <p:val>
                                            <p:strVal val="#ppt_w*0.05"/>
                                          </p:val>
                                        </p:tav>
                                        <p:tav tm="100000">
                                          <p:val>
                                            <p:strVal val="#ppt_w"/>
                                          </p:val>
                                        </p:tav>
                                      </p:tavLst>
                                    </p:anim>
                                    <p:anim calcmode="lin" valueType="num">
                                      <p:cBhvr>
                                        <p:cTn id="56" dur="500" fill="hold"/>
                                        <p:tgtEl>
                                          <p:spTgt spid="215050"/>
                                        </p:tgtEl>
                                        <p:attrNameLst>
                                          <p:attrName>ppt_h</p:attrName>
                                        </p:attrNameLst>
                                      </p:cBhvr>
                                      <p:tavLst>
                                        <p:tav tm="0">
                                          <p:val>
                                            <p:strVal val="#ppt_h"/>
                                          </p:val>
                                        </p:tav>
                                        <p:tav tm="100000">
                                          <p:val>
                                            <p:strVal val="#ppt_h"/>
                                          </p:val>
                                        </p:tav>
                                      </p:tavLst>
                                    </p:anim>
                                    <p:anim calcmode="lin" valueType="num">
                                      <p:cBhvr>
                                        <p:cTn id="57" dur="500" fill="hold"/>
                                        <p:tgtEl>
                                          <p:spTgt spid="215050"/>
                                        </p:tgtEl>
                                        <p:attrNameLst>
                                          <p:attrName>ppt_x</p:attrName>
                                        </p:attrNameLst>
                                      </p:cBhvr>
                                      <p:tavLst>
                                        <p:tav tm="0">
                                          <p:val>
                                            <p:strVal val="#ppt_x-.2"/>
                                          </p:val>
                                        </p:tav>
                                        <p:tav tm="100000">
                                          <p:val>
                                            <p:strVal val="#ppt_x"/>
                                          </p:val>
                                        </p:tav>
                                      </p:tavLst>
                                    </p:anim>
                                    <p:anim calcmode="lin" valueType="num">
                                      <p:cBhvr>
                                        <p:cTn id="58" dur="500" fill="hold"/>
                                        <p:tgtEl>
                                          <p:spTgt spid="215050"/>
                                        </p:tgtEl>
                                        <p:attrNameLst>
                                          <p:attrName>ppt_y</p:attrName>
                                        </p:attrNameLst>
                                      </p:cBhvr>
                                      <p:tavLst>
                                        <p:tav tm="0">
                                          <p:val>
                                            <p:strVal val="#ppt_y"/>
                                          </p:val>
                                        </p:tav>
                                        <p:tav tm="100000">
                                          <p:val>
                                            <p:strVal val="#ppt_y"/>
                                          </p:val>
                                        </p:tav>
                                      </p:tavLst>
                                    </p:anim>
                                    <p:animEffect transition="in" filter="fade">
                                      <p:cBhvr>
                                        <p:cTn id="59" dur="500"/>
                                        <p:tgtEl>
                                          <p:spTgt spid="215050"/>
                                        </p:tgtEl>
                                      </p:cBhvr>
                                    </p:animEffect>
                                  </p:childTnLst>
                                </p:cTn>
                              </p:par>
                              <p:par>
                                <p:cTn id="60" presetID="54" presetClass="entr" presetSubtype="0" accel="100000" fill="hold" nodeType="withEffect">
                                  <p:stCondLst>
                                    <p:cond delay="0"/>
                                  </p:stCondLst>
                                  <p:childTnLst>
                                    <p:set>
                                      <p:cBhvr>
                                        <p:cTn id="61" dur="1" fill="hold">
                                          <p:stCondLst>
                                            <p:cond delay="0"/>
                                          </p:stCondLst>
                                        </p:cTn>
                                        <p:tgtEl>
                                          <p:spTgt spid="215053"/>
                                        </p:tgtEl>
                                        <p:attrNameLst>
                                          <p:attrName>style.visibility</p:attrName>
                                        </p:attrNameLst>
                                      </p:cBhvr>
                                      <p:to>
                                        <p:strVal val="visible"/>
                                      </p:to>
                                    </p:set>
                                    <p:anim calcmode="lin" valueType="num">
                                      <p:cBhvr>
                                        <p:cTn id="62" dur="500" fill="hold"/>
                                        <p:tgtEl>
                                          <p:spTgt spid="215053"/>
                                        </p:tgtEl>
                                        <p:attrNameLst>
                                          <p:attrName>ppt_w</p:attrName>
                                        </p:attrNameLst>
                                      </p:cBhvr>
                                      <p:tavLst>
                                        <p:tav tm="0">
                                          <p:val>
                                            <p:strVal val="#ppt_w*0.05"/>
                                          </p:val>
                                        </p:tav>
                                        <p:tav tm="100000">
                                          <p:val>
                                            <p:strVal val="#ppt_w"/>
                                          </p:val>
                                        </p:tav>
                                      </p:tavLst>
                                    </p:anim>
                                    <p:anim calcmode="lin" valueType="num">
                                      <p:cBhvr>
                                        <p:cTn id="63" dur="500" fill="hold"/>
                                        <p:tgtEl>
                                          <p:spTgt spid="215053"/>
                                        </p:tgtEl>
                                        <p:attrNameLst>
                                          <p:attrName>ppt_h</p:attrName>
                                        </p:attrNameLst>
                                      </p:cBhvr>
                                      <p:tavLst>
                                        <p:tav tm="0">
                                          <p:val>
                                            <p:strVal val="#ppt_h"/>
                                          </p:val>
                                        </p:tav>
                                        <p:tav tm="100000">
                                          <p:val>
                                            <p:strVal val="#ppt_h"/>
                                          </p:val>
                                        </p:tav>
                                      </p:tavLst>
                                    </p:anim>
                                    <p:anim calcmode="lin" valueType="num">
                                      <p:cBhvr>
                                        <p:cTn id="64" dur="500" fill="hold"/>
                                        <p:tgtEl>
                                          <p:spTgt spid="215053"/>
                                        </p:tgtEl>
                                        <p:attrNameLst>
                                          <p:attrName>ppt_x</p:attrName>
                                        </p:attrNameLst>
                                      </p:cBhvr>
                                      <p:tavLst>
                                        <p:tav tm="0">
                                          <p:val>
                                            <p:strVal val="#ppt_x-.2"/>
                                          </p:val>
                                        </p:tav>
                                        <p:tav tm="100000">
                                          <p:val>
                                            <p:strVal val="#ppt_x"/>
                                          </p:val>
                                        </p:tav>
                                      </p:tavLst>
                                    </p:anim>
                                    <p:anim calcmode="lin" valueType="num">
                                      <p:cBhvr>
                                        <p:cTn id="65" dur="500" fill="hold"/>
                                        <p:tgtEl>
                                          <p:spTgt spid="215053"/>
                                        </p:tgtEl>
                                        <p:attrNameLst>
                                          <p:attrName>ppt_y</p:attrName>
                                        </p:attrNameLst>
                                      </p:cBhvr>
                                      <p:tavLst>
                                        <p:tav tm="0">
                                          <p:val>
                                            <p:strVal val="#ppt_y"/>
                                          </p:val>
                                        </p:tav>
                                        <p:tav tm="100000">
                                          <p:val>
                                            <p:strVal val="#ppt_y"/>
                                          </p:val>
                                        </p:tav>
                                      </p:tavLst>
                                    </p:anim>
                                    <p:animEffect transition="in" filter="fade">
                                      <p:cBhvr>
                                        <p:cTn id="66" dur="500"/>
                                        <p:tgtEl>
                                          <p:spTgt spid="215053"/>
                                        </p:tgtEl>
                                      </p:cBhvr>
                                    </p:animEffect>
                                  </p:childTnLst>
                                </p:cTn>
                              </p:par>
                              <p:par>
                                <p:cTn id="67" presetID="54" presetClass="entr" presetSubtype="0" accel="100000" fill="hold" nodeType="withEffect">
                                  <p:stCondLst>
                                    <p:cond delay="0"/>
                                  </p:stCondLst>
                                  <p:childTnLst>
                                    <p:set>
                                      <p:cBhvr>
                                        <p:cTn id="68" dur="1" fill="hold">
                                          <p:stCondLst>
                                            <p:cond delay="0"/>
                                          </p:stCondLst>
                                        </p:cTn>
                                        <p:tgtEl>
                                          <p:spTgt spid="215059"/>
                                        </p:tgtEl>
                                        <p:attrNameLst>
                                          <p:attrName>style.visibility</p:attrName>
                                        </p:attrNameLst>
                                      </p:cBhvr>
                                      <p:to>
                                        <p:strVal val="visible"/>
                                      </p:to>
                                    </p:set>
                                    <p:anim calcmode="lin" valueType="num">
                                      <p:cBhvr>
                                        <p:cTn id="69" dur="500" fill="hold"/>
                                        <p:tgtEl>
                                          <p:spTgt spid="215059"/>
                                        </p:tgtEl>
                                        <p:attrNameLst>
                                          <p:attrName>ppt_w</p:attrName>
                                        </p:attrNameLst>
                                      </p:cBhvr>
                                      <p:tavLst>
                                        <p:tav tm="0">
                                          <p:val>
                                            <p:strVal val="#ppt_w*0.05"/>
                                          </p:val>
                                        </p:tav>
                                        <p:tav tm="100000">
                                          <p:val>
                                            <p:strVal val="#ppt_w"/>
                                          </p:val>
                                        </p:tav>
                                      </p:tavLst>
                                    </p:anim>
                                    <p:anim calcmode="lin" valueType="num">
                                      <p:cBhvr>
                                        <p:cTn id="70" dur="500" fill="hold"/>
                                        <p:tgtEl>
                                          <p:spTgt spid="215059"/>
                                        </p:tgtEl>
                                        <p:attrNameLst>
                                          <p:attrName>ppt_h</p:attrName>
                                        </p:attrNameLst>
                                      </p:cBhvr>
                                      <p:tavLst>
                                        <p:tav tm="0">
                                          <p:val>
                                            <p:strVal val="#ppt_h"/>
                                          </p:val>
                                        </p:tav>
                                        <p:tav tm="100000">
                                          <p:val>
                                            <p:strVal val="#ppt_h"/>
                                          </p:val>
                                        </p:tav>
                                      </p:tavLst>
                                    </p:anim>
                                    <p:anim calcmode="lin" valueType="num">
                                      <p:cBhvr>
                                        <p:cTn id="71" dur="500" fill="hold"/>
                                        <p:tgtEl>
                                          <p:spTgt spid="215059"/>
                                        </p:tgtEl>
                                        <p:attrNameLst>
                                          <p:attrName>ppt_x</p:attrName>
                                        </p:attrNameLst>
                                      </p:cBhvr>
                                      <p:tavLst>
                                        <p:tav tm="0">
                                          <p:val>
                                            <p:strVal val="#ppt_x-.2"/>
                                          </p:val>
                                        </p:tav>
                                        <p:tav tm="100000">
                                          <p:val>
                                            <p:strVal val="#ppt_x"/>
                                          </p:val>
                                        </p:tav>
                                      </p:tavLst>
                                    </p:anim>
                                    <p:anim calcmode="lin" valueType="num">
                                      <p:cBhvr>
                                        <p:cTn id="72" dur="500" fill="hold"/>
                                        <p:tgtEl>
                                          <p:spTgt spid="215059"/>
                                        </p:tgtEl>
                                        <p:attrNameLst>
                                          <p:attrName>ppt_y</p:attrName>
                                        </p:attrNameLst>
                                      </p:cBhvr>
                                      <p:tavLst>
                                        <p:tav tm="0">
                                          <p:val>
                                            <p:strVal val="#ppt_y"/>
                                          </p:val>
                                        </p:tav>
                                        <p:tav tm="100000">
                                          <p:val>
                                            <p:strVal val="#ppt_y"/>
                                          </p:val>
                                        </p:tav>
                                      </p:tavLst>
                                    </p:anim>
                                    <p:animEffect transition="in" filter="fade">
                                      <p:cBhvr>
                                        <p:cTn id="73" dur="500"/>
                                        <p:tgtEl>
                                          <p:spTgt spid="215059"/>
                                        </p:tgtEl>
                                      </p:cBhvr>
                                    </p:animEffect>
                                  </p:childTnLst>
                                </p:cTn>
                              </p:par>
                              <p:par>
                                <p:cTn id="74" presetID="54" presetClass="entr" presetSubtype="0" accel="100000" fill="hold" nodeType="withEffect">
                                  <p:stCondLst>
                                    <p:cond delay="0"/>
                                  </p:stCondLst>
                                  <p:childTnLst>
                                    <p:set>
                                      <p:cBhvr>
                                        <p:cTn id="75" dur="1" fill="hold">
                                          <p:stCondLst>
                                            <p:cond delay="0"/>
                                          </p:stCondLst>
                                        </p:cTn>
                                        <p:tgtEl>
                                          <p:spTgt spid="215058"/>
                                        </p:tgtEl>
                                        <p:attrNameLst>
                                          <p:attrName>style.visibility</p:attrName>
                                        </p:attrNameLst>
                                      </p:cBhvr>
                                      <p:to>
                                        <p:strVal val="visible"/>
                                      </p:to>
                                    </p:set>
                                    <p:anim calcmode="lin" valueType="num">
                                      <p:cBhvr>
                                        <p:cTn id="76" dur="500" fill="hold"/>
                                        <p:tgtEl>
                                          <p:spTgt spid="215058"/>
                                        </p:tgtEl>
                                        <p:attrNameLst>
                                          <p:attrName>ppt_w</p:attrName>
                                        </p:attrNameLst>
                                      </p:cBhvr>
                                      <p:tavLst>
                                        <p:tav tm="0">
                                          <p:val>
                                            <p:strVal val="#ppt_w*0.05"/>
                                          </p:val>
                                        </p:tav>
                                        <p:tav tm="100000">
                                          <p:val>
                                            <p:strVal val="#ppt_w"/>
                                          </p:val>
                                        </p:tav>
                                      </p:tavLst>
                                    </p:anim>
                                    <p:anim calcmode="lin" valueType="num">
                                      <p:cBhvr>
                                        <p:cTn id="77" dur="500" fill="hold"/>
                                        <p:tgtEl>
                                          <p:spTgt spid="215058"/>
                                        </p:tgtEl>
                                        <p:attrNameLst>
                                          <p:attrName>ppt_h</p:attrName>
                                        </p:attrNameLst>
                                      </p:cBhvr>
                                      <p:tavLst>
                                        <p:tav tm="0">
                                          <p:val>
                                            <p:strVal val="#ppt_h"/>
                                          </p:val>
                                        </p:tav>
                                        <p:tav tm="100000">
                                          <p:val>
                                            <p:strVal val="#ppt_h"/>
                                          </p:val>
                                        </p:tav>
                                      </p:tavLst>
                                    </p:anim>
                                    <p:anim calcmode="lin" valueType="num">
                                      <p:cBhvr>
                                        <p:cTn id="78" dur="500" fill="hold"/>
                                        <p:tgtEl>
                                          <p:spTgt spid="215058"/>
                                        </p:tgtEl>
                                        <p:attrNameLst>
                                          <p:attrName>ppt_x</p:attrName>
                                        </p:attrNameLst>
                                      </p:cBhvr>
                                      <p:tavLst>
                                        <p:tav tm="0">
                                          <p:val>
                                            <p:strVal val="#ppt_x-.2"/>
                                          </p:val>
                                        </p:tav>
                                        <p:tav tm="100000">
                                          <p:val>
                                            <p:strVal val="#ppt_x"/>
                                          </p:val>
                                        </p:tav>
                                      </p:tavLst>
                                    </p:anim>
                                    <p:anim calcmode="lin" valueType="num">
                                      <p:cBhvr>
                                        <p:cTn id="79" dur="500" fill="hold"/>
                                        <p:tgtEl>
                                          <p:spTgt spid="215058"/>
                                        </p:tgtEl>
                                        <p:attrNameLst>
                                          <p:attrName>ppt_y</p:attrName>
                                        </p:attrNameLst>
                                      </p:cBhvr>
                                      <p:tavLst>
                                        <p:tav tm="0">
                                          <p:val>
                                            <p:strVal val="#ppt_y"/>
                                          </p:val>
                                        </p:tav>
                                        <p:tav tm="100000">
                                          <p:val>
                                            <p:strVal val="#ppt_y"/>
                                          </p:val>
                                        </p:tav>
                                      </p:tavLst>
                                    </p:anim>
                                    <p:animEffect transition="in" filter="fade">
                                      <p:cBhvr>
                                        <p:cTn id="80" dur="500"/>
                                        <p:tgtEl>
                                          <p:spTgt spid="215058"/>
                                        </p:tgtEl>
                                      </p:cBhvr>
                                    </p:animEffect>
                                  </p:childTnLst>
                                </p:cTn>
                              </p:par>
                              <p:par>
                                <p:cTn id="81" presetID="54" presetClass="entr" presetSubtype="0" accel="100000" fill="hold" nodeType="withEffect">
                                  <p:stCondLst>
                                    <p:cond delay="0"/>
                                  </p:stCondLst>
                                  <p:childTnLst>
                                    <p:set>
                                      <p:cBhvr>
                                        <p:cTn id="82" dur="1" fill="hold">
                                          <p:stCondLst>
                                            <p:cond delay="0"/>
                                          </p:stCondLst>
                                        </p:cTn>
                                        <p:tgtEl>
                                          <p:spTgt spid="215056"/>
                                        </p:tgtEl>
                                        <p:attrNameLst>
                                          <p:attrName>style.visibility</p:attrName>
                                        </p:attrNameLst>
                                      </p:cBhvr>
                                      <p:to>
                                        <p:strVal val="visible"/>
                                      </p:to>
                                    </p:set>
                                    <p:anim calcmode="lin" valueType="num">
                                      <p:cBhvr>
                                        <p:cTn id="83" dur="500" fill="hold"/>
                                        <p:tgtEl>
                                          <p:spTgt spid="215056"/>
                                        </p:tgtEl>
                                        <p:attrNameLst>
                                          <p:attrName>ppt_w</p:attrName>
                                        </p:attrNameLst>
                                      </p:cBhvr>
                                      <p:tavLst>
                                        <p:tav tm="0">
                                          <p:val>
                                            <p:strVal val="#ppt_w*0.05"/>
                                          </p:val>
                                        </p:tav>
                                        <p:tav tm="100000">
                                          <p:val>
                                            <p:strVal val="#ppt_w"/>
                                          </p:val>
                                        </p:tav>
                                      </p:tavLst>
                                    </p:anim>
                                    <p:anim calcmode="lin" valueType="num">
                                      <p:cBhvr>
                                        <p:cTn id="84" dur="500" fill="hold"/>
                                        <p:tgtEl>
                                          <p:spTgt spid="215056"/>
                                        </p:tgtEl>
                                        <p:attrNameLst>
                                          <p:attrName>ppt_h</p:attrName>
                                        </p:attrNameLst>
                                      </p:cBhvr>
                                      <p:tavLst>
                                        <p:tav tm="0">
                                          <p:val>
                                            <p:strVal val="#ppt_h"/>
                                          </p:val>
                                        </p:tav>
                                        <p:tav tm="100000">
                                          <p:val>
                                            <p:strVal val="#ppt_h"/>
                                          </p:val>
                                        </p:tav>
                                      </p:tavLst>
                                    </p:anim>
                                    <p:anim calcmode="lin" valueType="num">
                                      <p:cBhvr>
                                        <p:cTn id="85" dur="500" fill="hold"/>
                                        <p:tgtEl>
                                          <p:spTgt spid="215056"/>
                                        </p:tgtEl>
                                        <p:attrNameLst>
                                          <p:attrName>ppt_x</p:attrName>
                                        </p:attrNameLst>
                                      </p:cBhvr>
                                      <p:tavLst>
                                        <p:tav tm="0">
                                          <p:val>
                                            <p:strVal val="#ppt_x-.2"/>
                                          </p:val>
                                        </p:tav>
                                        <p:tav tm="100000">
                                          <p:val>
                                            <p:strVal val="#ppt_x"/>
                                          </p:val>
                                        </p:tav>
                                      </p:tavLst>
                                    </p:anim>
                                    <p:anim calcmode="lin" valueType="num">
                                      <p:cBhvr>
                                        <p:cTn id="86" dur="500" fill="hold"/>
                                        <p:tgtEl>
                                          <p:spTgt spid="215056"/>
                                        </p:tgtEl>
                                        <p:attrNameLst>
                                          <p:attrName>ppt_y</p:attrName>
                                        </p:attrNameLst>
                                      </p:cBhvr>
                                      <p:tavLst>
                                        <p:tav tm="0">
                                          <p:val>
                                            <p:strVal val="#ppt_y"/>
                                          </p:val>
                                        </p:tav>
                                        <p:tav tm="100000">
                                          <p:val>
                                            <p:strVal val="#ppt_y"/>
                                          </p:val>
                                        </p:tav>
                                      </p:tavLst>
                                    </p:anim>
                                    <p:animEffect transition="in" filter="fade">
                                      <p:cBhvr>
                                        <p:cTn id="87" dur="500"/>
                                        <p:tgtEl>
                                          <p:spTgt spid="215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WordArt 2"/>
          <p:cNvSpPr>
            <a:spLocks noChangeArrowheads="1" noChangeShapeType="1" noTextEdit="1"/>
          </p:cNvSpPr>
          <p:nvPr/>
        </p:nvSpPr>
        <p:spPr bwMode="auto">
          <a:xfrm>
            <a:off x="684213" y="1916113"/>
            <a:ext cx="7559675" cy="2735262"/>
          </a:xfrm>
          <a:prstGeom prst="rect">
            <a:avLst/>
          </a:prstGeom>
        </p:spPr>
        <p:txBody>
          <a:bodyPr wrap="none" fromWordArt="1">
            <a:prstTxWarp prst="textPlain">
              <a:avLst>
                <a:gd name="adj" fmla="val 50000"/>
              </a:avLst>
            </a:prstTxWarp>
          </a:bodyPr>
          <a:lstStyle/>
          <a:p>
            <a:pPr algn="ctr"/>
            <a:r>
              <a:rPr lang="fa-IR" sz="3600" b="1" kern="10">
                <a:ln w="19050">
                  <a:solidFill>
                    <a:srgbClr val="99CCFF"/>
                  </a:solidFill>
                  <a:round/>
                  <a:headEnd/>
                  <a:tailEnd/>
                </a:ln>
                <a:solidFill>
                  <a:srgbClr val="0066CC"/>
                </a:solidFill>
                <a:effectLst>
                  <a:outerShdw dist="35921" dir="2700000" algn="ctr" rotWithShape="0">
                    <a:srgbClr val="990000"/>
                  </a:outerShdw>
                </a:effectLst>
                <a:latin typeface="B Hamid"/>
              </a:rPr>
              <a:t>بسم الله الرحمن الرحيم</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B Hami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diamond(in)">
                                      <p:cBhvr>
                                        <p:cTn id="7" dur="2000"/>
                                        <p:tgtEl>
                                          <p:spTgt spid="216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5940425" y="188913"/>
            <a:ext cx="2649538" cy="1041400"/>
          </a:xfrm>
        </p:spPr>
        <p:txBody>
          <a:bodyPr/>
          <a:lstStyle/>
          <a:p>
            <a:r>
              <a:rPr lang="fa-IR" altLang="en-US" i="1" u="sng">
                <a:cs typeface="B Nazanin" panose="00000400000000000000" pitchFamily="2" charset="-78"/>
              </a:rPr>
              <a:t>فصل چهارم</a:t>
            </a:r>
            <a:endParaRPr lang="en-US" altLang="en-US" i="1" u="sng">
              <a:cs typeface="B Nazanin" panose="00000400000000000000" pitchFamily="2" charset="-78"/>
            </a:endParaRPr>
          </a:p>
        </p:txBody>
      </p:sp>
      <p:sp>
        <p:nvSpPr>
          <p:cNvPr id="217091" name="Rectangle 3"/>
          <p:cNvSpPr>
            <a:spLocks noGrp="1" noChangeArrowheads="1"/>
          </p:cNvSpPr>
          <p:nvPr>
            <p:ph type="subTitle" idx="1"/>
          </p:nvPr>
        </p:nvSpPr>
        <p:spPr>
          <a:xfrm>
            <a:off x="1763713" y="2708275"/>
            <a:ext cx="6121400" cy="1195388"/>
          </a:xfrm>
        </p:spPr>
        <p:txBody>
          <a:bodyPr>
            <a:normAutofit fontScale="92500"/>
          </a:bodyPr>
          <a:lstStyle/>
          <a:p>
            <a:r>
              <a:rPr lang="ar-SA" altLang="en-US" sz="5400" b="1" u="sng">
                <a:solidFill>
                  <a:srgbClr val="000066"/>
                </a:solidFill>
                <a:cs typeface="B Titr" panose="00000700000000000000" pitchFamily="2" charset="-78"/>
              </a:rPr>
              <a:t>توزيع</a:t>
            </a:r>
            <a:r>
              <a:rPr lang="fa-IR" altLang="en-US" sz="5400" b="1" u="sng">
                <a:solidFill>
                  <a:srgbClr val="000066"/>
                </a:solidFill>
                <a:cs typeface="B Titr" panose="00000700000000000000" pitchFamily="2" charset="-78"/>
              </a:rPr>
              <a:t> </a:t>
            </a:r>
            <a:r>
              <a:rPr lang="ar-SA" altLang="en-US" sz="5400" b="1" u="sng">
                <a:solidFill>
                  <a:srgbClr val="000066"/>
                </a:solidFill>
                <a:cs typeface="B Titr" panose="00000700000000000000" pitchFamily="2" charset="-78"/>
              </a:rPr>
              <a:t>هاي احتمال خاص</a:t>
            </a:r>
            <a:r>
              <a:rPr lang="fa-IR" altLang="en-US" sz="5400" b="1" u="sng">
                <a:solidFill>
                  <a:srgbClr val="000066"/>
                </a:solidFill>
                <a:cs typeface="B Titr" panose="00000700000000000000" pitchFamily="2" charset="-78"/>
              </a:rPr>
              <a:t> </a:t>
            </a:r>
            <a:endParaRPr lang="en-US" altLang="en-US" sz="5400" b="1" u="sng">
              <a:solidFill>
                <a:srgbClr val="000066"/>
              </a:solidFill>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p:cTn id="7" dur="500" fill="hold"/>
                                        <p:tgtEl>
                                          <p:spTgt spid="217090"/>
                                        </p:tgtEl>
                                        <p:attrNameLst>
                                          <p:attrName>ppt_w</p:attrName>
                                        </p:attrNameLst>
                                      </p:cBhvr>
                                      <p:tavLst>
                                        <p:tav tm="0">
                                          <p:val>
                                            <p:strVal val="#ppt_w*0.05"/>
                                          </p:val>
                                        </p:tav>
                                        <p:tav tm="100000">
                                          <p:val>
                                            <p:strVal val="#ppt_w"/>
                                          </p:val>
                                        </p:tav>
                                      </p:tavLst>
                                    </p:anim>
                                    <p:anim calcmode="lin" valueType="num">
                                      <p:cBhvr>
                                        <p:cTn id="8" dur="500" fill="hold"/>
                                        <p:tgtEl>
                                          <p:spTgt spid="217090"/>
                                        </p:tgtEl>
                                        <p:attrNameLst>
                                          <p:attrName>ppt_h</p:attrName>
                                        </p:attrNameLst>
                                      </p:cBhvr>
                                      <p:tavLst>
                                        <p:tav tm="0">
                                          <p:val>
                                            <p:strVal val="#ppt_h"/>
                                          </p:val>
                                        </p:tav>
                                        <p:tav tm="100000">
                                          <p:val>
                                            <p:strVal val="#ppt_h"/>
                                          </p:val>
                                        </p:tav>
                                      </p:tavLst>
                                    </p:anim>
                                    <p:anim calcmode="lin" valueType="num">
                                      <p:cBhvr>
                                        <p:cTn id="9" dur="500" fill="hold"/>
                                        <p:tgtEl>
                                          <p:spTgt spid="217090"/>
                                        </p:tgtEl>
                                        <p:attrNameLst>
                                          <p:attrName>ppt_x</p:attrName>
                                        </p:attrNameLst>
                                      </p:cBhvr>
                                      <p:tavLst>
                                        <p:tav tm="0">
                                          <p:val>
                                            <p:strVal val="#ppt_x-.2"/>
                                          </p:val>
                                        </p:tav>
                                        <p:tav tm="100000">
                                          <p:val>
                                            <p:strVal val="#ppt_x"/>
                                          </p:val>
                                        </p:tav>
                                      </p:tavLst>
                                    </p:anim>
                                    <p:anim calcmode="lin" valueType="num">
                                      <p:cBhvr>
                                        <p:cTn id="10" dur="500" fill="hold"/>
                                        <p:tgtEl>
                                          <p:spTgt spid="217090"/>
                                        </p:tgtEl>
                                        <p:attrNameLst>
                                          <p:attrName>ppt_y</p:attrName>
                                        </p:attrNameLst>
                                      </p:cBhvr>
                                      <p:tavLst>
                                        <p:tav tm="0">
                                          <p:val>
                                            <p:strVal val="#ppt_y"/>
                                          </p:val>
                                        </p:tav>
                                        <p:tav tm="100000">
                                          <p:val>
                                            <p:strVal val="#ppt_y"/>
                                          </p:val>
                                        </p:tav>
                                      </p:tavLst>
                                    </p:anim>
                                    <p:animEffect transition="in" filter="fade">
                                      <p:cBhvr>
                                        <p:cTn id="11" dur="500"/>
                                        <p:tgtEl>
                                          <p:spTgt spid="2170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217091">
                                            <p:txEl>
                                              <p:pRg st="0" end="0"/>
                                            </p:txEl>
                                          </p:spTgt>
                                        </p:tgtEl>
                                        <p:attrNameLst>
                                          <p:attrName>style.visibility</p:attrName>
                                        </p:attrNameLst>
                                      </p:cBhvr>
                                      <p:to>
                                        <p:strVal val="visible"/>
                                      </p:to>
                                    </p:set>
                                    <p:anim calcmode="lin" valueType="num">
                                      <p:cBhvr>
                                        <p:cTn id="16" dur="500" fill="hold"/>
                                        <p:tgtEl>
                                          <p:spTgt spid="217091">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1709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68313" y="1125538"/>
            <a:ext cx="8229600" cy="1139825"/>
          </a:xfrm>
        </p:spPr>
        <p:txBody>
          <a:bodyPr/>
          <a:lstStyle/>
          <a:p>
            <a:pPr algn="r"/>
            <a:r>
              <a:rPr lang="fa-IR" altLang="en-US">
                <a:solidFill>
                  <a:srgbClr val="000066"/>
                </a:solidFill>
                <a:cs typeface="B Titr" panose="00000700000000000000" pitchFamily="2" charset="-78"/>
              </a:rPr>
              <a:t>در این فصل مسائل زیر بررسی می شود:</a:t>
            </a:r>
            <a:endParaRPr lang="en-US" altLang="en-US">
              <a:solidFill>
                <a:srgbClr val="000066"/>
              </a:solidFill>
              <a:cs typeface="B Titr" panose="00000700000000000000" pitchFamily="2" charset="-78"/>
            </a:endParaRPr>
          </a:p>
        </p:txBody>
      </p:sp>
      <p:sp>
        <p:nvSpPr>
          <p:cNvPr id="218115" name="Rectangle 3"/>
          <p:cNvSpPr>
            <a:spLocks noGrp="1" noChangeArrowheads="1"/>
          </p:cNvSpPr>
          <p:nvPr>
            <p:ph idx="1"/>
          </p:nvPr>
        </p:nvSpPr>
        <p:spPr>
          <a:xfrm>
            <a:off x="455613" y="2986088"/>
            <a:ext cx="8226425" cy="3109912"/>
          </a:xfrm>
        </p:spPr>
        <p:txBody>
          <a:bodyPr/>
          <a:lstStyle/>
          <a:p>
            <a:r>
              <a:rPr lang="fa-IR" altLang="en-US">
                <a:cs typeface="B Titr" panose="00000700000000000000" pitchFamily="2" charset="-78"/>
              </a:rPr>
              <a:t>1- توابع احتمال خاص گسسته</a:t>
            </a:r>
          </a:p>
          <a:p>
            <a:r>
              <a:rPr lang="fa-IR" altLang="en-US">
                <a:cs typeface="B Titr" panose="00000700000000000000" pitchFamily="2" charset="-78"/>
              </a:rPr>
              <a:t>2- </a:t>
            </a:r>
            <a:r>
              <a:rPr lang="ar-SA" altLang="en-US">
                <a:cs typeface="B Titr" panose="00000700000000000000" pitchFamily="2" charset="-78"/>
              </a:rPr>
              <a:t>توابع چگالي احتمال خاص پيوسته</a:t>
            </a:r>
            <a:r>
              <a:rPr lang="ar-SA" altLang="en-US"/>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p:cTn id="7" dur="500" fill="hold"/>
                                        <p:tgtEl>
                                          <p:spTgt spid="218114"/>
                                        </p:tgtEl>
                                        <p:attrNameLst>
                                          <p:attrName>ppt_w</p:attrName>
                                        </p:attrNameLst>
                                      </p:cBhvr>
                                      <p:tavLst>
                                        <p:tav tm="0">
                                          <p:val>
                                            <p:fltVal val="0"/>
                                          </p:val>
                                        </p:tav>
                                        <p:tav tm="100000">
                                          <p:val>
                                            <p:strVal val="#ppt_w"/>
                                          </p:val>
                                        </p:tav>
                                      </p:tavLst>
                                    </p:anim>
                                    <p:anim calcmode="lin" valueType="num">
                                      <p:cBhvr>
                                        <p:cTn id="8" dur="500" fill="hold"/>
                                        <p:tgtEl>
                                          <p:spTgt spid="218114"/>
                                        </p:tgtEl>
                                        <p:attrNameLst>
                                          <p:attrName>ppt_h</p:attrName>
                                        </p:attrNameLst>
                                      </p:cBhvr>
                                      <p:tavLst>
                                        <p:tav tm="0">
                                          <p:val>
                                            <p:fltVal val="0"/>
                                          </p:val>
                                        </p:tav>
                                        <p:tav tm="100000">
                                          <p:val>
                                            <p:strVal val="#ppt_h"/>
                                          </p:val>
                                        </p:tav>
                                      </p:tavLst>
                                    </p:anim>
                                    <p:anim calcmode="lin" valueType="num">
                                      <p:cBhvr>
                                        <p:cTn id="9" dur="500" fill="hold"/>
                                        <p:tgtEl>
                                          <p:spTgt spid="218114"/>
                                        </p:tgtEl>
                                        <p:attrNameLst>
                                          <p:attrName>style.rotation</p:attrName>
                                        </p:attrNameLst>
                                      </p:cBhvr>
                                      <p:tavLst>
                                        <p:tav tm="0">
                                          <p:val>
                                            <p:fltVal val="360"/>
                                          </p:val>
                                        </p:tav>
                                        <p:tav tm="100000">
                                          <p:val>
                                            <p:fltVal val="0"/>
                                          </p:val>
                                        </p:tav>
                                      </p:tavLst>
                                    </p:anim>
                                    <p:animEffect transition="in" filter="fade">
                                      <p:cBhvr>
                                        <p:cTn id="10" dur="500"/>
                                        <p:tgtEl>
                                          <p:spTgt spid="2181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18115">
                                            <p:txEl>
                                              <p:pRg st="0" end="0"/>
                                            </p:txEl>
                                          </p:spTgt>
                                        </p:tgtEl>
                                        <p:attrNameLst>
                                          <p:attrName>style.visibility</p:attrName>
                                        </p:attrNameLst>
                                      </p:cBhvr>
                                      <p:to>
                                        <p:strVal val="visible"/>
                                      </p:to>
                                    </p:set>
                                    <p:anim calcmode="lin" valueType="num">
                                      <p:cBhvr>
                                        <p:cTn id="15" dur="500" decel="50000" fill="hold">
                                          <p:stCondLst>
                                            <p:cond delay="0"/>
                                          </p:stCondLst>
                                        </p:cTn>
                                        <p:tgtEl>
                                          <p:spTgt spid="218115">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18115">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18115">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218115">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18115">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18115">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18115">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1811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anim calcmode="lin" valueType="num">
                                      <p:cBhvr>
                                        <p:cTn id="27" dur="500" decel="50000" fill="hold">
                                          <p:stCondLst>
                                            <p:cond delay="0"/>
                                          </p:stCondLst>
                                        </p:cTn>
                                        <p:tgtEl>
                                          <p:spTgt spid="218115">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8115">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8115">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218115">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8115">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8115">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8115">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8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900113" y="2492375"/>
            <a:ext cx="7623175" cy="1393825"/>
          </a:xfrm>
        </p:spPr>
        <p:txBody>
          <a:bodyPr/>
          <a:lstStyle/>
          <a:p>
            <a:pPr algn="r"/>
            <a:r>
              <a:rPr lang="fa-IR" altLang="en-US">
                <a:cs typeface="B Titr" panose="00000700000000000000" pitchFamily="2" charset="-78"/>
              </a:rPr>
              <a:t>1 - </a:t>
            </a:r>
            <a:r>
              <a:rPr lang="ar-SA" altLang="en-US">
                <a:cs typeface="B Titr" panose="00000700000000000000" pitchFamily="2" charset="-78"/>
              </a:rPr>
              <a:t>توابع احتمال خاص گسسته </a:t>
            </a:r>
            <a:endParaRPr lang="en-US" altLang="en-US">
              <a:cs typeface="B Titr" panose="00000700000000000000" pitchFamily="2" charset="-78"/>
            </a:endParaRPr>
          </a:p>
        </p:txBody>
      </p:sp>
      <p:sp>
        <p:nvSpPr>
          <p:cNvPr id="219139" name="Rectangle 3"/>
          <p:cNvSpPr>
            <a:spLocks noGrp="1" noChangeArrowheads="1"/>
          </p:cNvSpPr>
          <p:nvPr>
            <p:ph type="subTitle" idx="1"/>
          </p:nvPr>
        </p:nvSpPr>
        <p:spPr>
          <a:xfrm>
            <a:off x="971550" y="4149725"/>
            <a:ext cx="7562850" cy="1565275"/>
          </a:xfrm>
        </p:spPr>
        <p:txBody>
          <a:bodyPr/>
          <a:lstStyle/>
          <a:p>
            <a:pPr algn="r"/>
            <a:r>
              <a:rPr lang="ar-SA" altLang="en-US" sz="2600" b="1">
                <a:cs typeface="B Nazanin" panose="00000400000000000000" pitchFamily="2" charset="-78"/>
              </a:rPr>
              <a:t>در اين بخش توابع احتمال يكنواخت، برنولي، دوجمله</a:t>
            </a:r>
            <a:r>
              <a:rPr lang="fa-IR" altLang="en-US" sz="2600" b="1">
                <a:cs typeface="B Nazanin" panose="00000400000000000000" pitchFamily="2" charset="-78"/>
              </a:rPr>
              <a:t> </a:t>
            </a:r>
            <a:r>
              <a:rPr lang="ar-SA" altLang="en-US" sz="2600" b="1">
                <a:cs typeface="B Nazanin" panose="00000400000000000000" pitchFamily="2" charset="-78"/>
              </a:rPr>
              <a:t>اي، دو جمله</a:t>
            </a:r>
            <a:r>
              <a:rPr lang="fa-IR" altLang="en-US" sz="2600" b="1">
                <a:cs typeface="B Nazanin" panose="00000400000000000000" pitchFamily="2" charset="-78"/>
              </a:rPr>
              <a:t> </a:t>
            </a:r>
            <a:r>
              <a:rPr lang="ar-SA" altLang="en-US" sz="2600" b="1">
                <a:cs typeface="B Nazanin" panose="00000400000000000000" pitchFamily="2" charset="-78"/>
              </a:rPr>
              <a:t>اي منفي، هندسي، فوق هندسي، پواسن، سري لگاريتمي و سري لگاريتمي ماركف با ارائه الگو معرفي مي</a:t>
            </a:r>
            <a:r>
              <a:rPr lang="fa-IR" altLang="en-US" sz="2600" b="1">
                <a:cs typeface="B Nazanin" panose="00000400000000000000" pitchFamily="2" charset="-78"/>
              </a:rPr>
              <a:t> </a:t>
            </a:r>
            <a:r>
              <a:rPr lang="ar-SA" altLang="en-US" sz="2600" b="1">
                <a:cs typeface="B Nazanin" panose="00000400000000000000" pitchFamily="2" charset="-78"/>
              </a:rPr>
              <a:t>شود.</a:t>
            </a:r>
            <a:endParaRPr lang="en-US" altLang="en-US" sz="2600" b="1">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additive="base">
                                        <p:cTn id="7" dur="500" fill="hold"/>
                                        <p:tgtEl>
                                          <p:spTgt spid="219138"/>
                                        </p:tgtEl>
                                        <p:attrNameLst>
                                          <p:attrName>ppt_x</p:attrName>
                                        </p:attrNameLst>
                                      </p:cBhvr>
                                      <p:tavLst>
                                        <p:tav tm="0">
                                          <p:val>
                                            <p:strVal val="#ppt_x"/>
                                          </p:val>
                                        </p:tav>
                                        <p:tav tm="100000">
                                          <p:val>
                                            <p:strVal val="#ppt_x"/>
                                          </p:val>
                                        </p:tav>
                                      </p:tavLst>
                                    </p:anim>
                                    <p:anim calcmode="lin" valueType="num">
                                      <p:cBhvr additive="base">
                                        <p:cTn id="8" dur="500" fill="hold"/>
                                        <p:tgtEl>
                                          <p:spTgt spid="2191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19139">
                                            <p:txEl>
                                              <p:pRg st="0" end="0"/>
                                            </p:txEl>
                                          </p:spTgt>
                                        </p:tgtEl>
                                        <p:attrNameLst>
                                          <p:attrName>style.visibility</p:attrName>
                                        </p:attrNameLst>
                                      </p:cBhvr>
                                      <p:to>
                                        <p:strVal val="visible"/>
                                      </p:to>
                                    </p:set>
                                    <p:anim calcmode="lin" valueType="num">
                                      <p:cBhvr>
                                        <p:cTn id="13" dur="500" fill="hold"/>
                                        <p:tgtEl>
                                          <p:spTgt spid="2191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913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219139">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219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3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r"/>
            <a:r>
              <a:rPr lang="ar-SA" altLang="en-US" sz="4300">
                <a:cs typeface="B Titr" panose="00000700000000000000" pitchFamily="2" charset="-78"/>
              </a:rPr>
              <a:t>1-1</a:t>
            </a:r>
            <a:r>
              <a:rPr lang="fa-IR" altLang="en-US" sz="4300">
                <a:cs typeface="B Titr" panose="00000700000000000000" pitchFamily="2" charset="-78"/>
              </a:rPr>
              <a:t> </a:t>
            </a:r>
            <a:r>
              <a:rPr lang="ar-SA" altLang="en-US" sz="4300">
                <a:cs typeface="B Titr" panose="00000700000000000000" pitchFamily="2" charset="-78"/>
              </a:rPr>
              <a:t> تابع احتمال يكنواخت </a:t>
            </a:r>
            <a:endParaRPr lang="en-US" altLang="en-US" sz="4300">
              <a:cs typeface="B Titr" panose="00000700000000000000" pitchFamily="2" charset="-78"/>
            </a:endParaRPr>
          </a:p>
        </p:txBody>
      </p:sp>
      <p:sp>
        <p:nvSpPr>
          <p:cNvPr id="220163" name="Rectangle 3"/>
          <p:cNvSpPr>
            <a:spLocks noGrp="1" noChangeArrowheads="1"/>
          </p:cNvSpPr>
          <p:nvPr>
            <p:ph idx="1"/>
          </p:nvPr>
        </p:nvSpPr>
        <p:spPr/>
        <p:txBody>
          <a:bodyPr/>
          <a:lstStyle/>
          <a:p>
            <a:pPr>
              <a:buFont typeface="Wingdings" panose="05000000000000000000" pitchFamily="2" charset="2"/>
              <a:buNone/>
            </a:pPr>
            <a:r>
              <a:rPr lang="ar-SA" altLang="en-US" sz="2500">
                <a:cs typeface="B Nazanin" panose="00000400000000000000" pitchFamily="2" charset="-78"/>
              </a:rPr>
              <a:t>متغير تصادفي </a:t>
            </a:r>
            <a:r>
              <a:rPr lang="en-US" altLang="en-US" sz="2500">
                <a:cs typeface="B Nazanin" panose="00000400000000000000" pitchFamily="2" charset="-78"/>
              </a:rPr>
              <a:t>X</a:t>
            </a:r>
            <a:r>
              <a:rPr lang="fa-IR" altLang="en-US" sz="2500">
                <a:cs typeface="B Nazanin" panose="00000400000000000000" pitchFamily="2" charset="-78"/>
              </a:rPr>
              <a:t> </a:t>
            </a:r>
            <a:r>
              <a:rPr lang="ar-SA" altLang="en-US" sz="2500">
                <a:cs typeface="B Nazanin" panose="00000400000000000000" pitchFamily="2" charset="-78"/>
              </a:rPr>
              <a:t>داراي تابع احتمال يكنواخت با پارامتر </a:t>
            </a:r>
            <a:r>
              <a:rPr lang="en-US" altLang="en-US" sz="2500">
                <a:cs typeface="B Nazanin" panose="00000400000000000000" pitchFamily="2" charset="-78"/>
              </a:rPr>
              <a:t>k</a:t>
            </a:r>
            <a:r>
              <a:rPr lang="fa-IR" altLang="en-US" sz="2500">
                <a:cs typeface="B Nazanin" panose="00000400000000000000" pitchFamily="2" charset="-78"/>
              </a:rPr>
              <a:t> </a:t>
            </a:r>
            <a:r>
              <a:rPr lang="ar-SA" altLang="en-US" sz="2500">
                <a:cs typeface="B Nazanin" panose="00000400000000000000" pitchFamily="2" charset="-78"/>
              </a:rPr>
              <a:t>است اگر تابع احتمال آن به صورت زير باشد:</a:t>
            </a:r>
            <a:endParaRPr lang="en-US" altLang="en-US" sz="2500">
              <a:cs typeface="B Nazanin" panose="00000400000000000000" pitchFamily="2" charset="-78"/>
            </a:endParaRPr>
          </a:p>
          <a:p>
            <a:pPr>
              <a:buFont typeface="Wingdings" panose="05000000000000000000" pitchFamily="2" charset="2"/>
              <a:buNone/>
            </a:pPr>
            <a:endParaRPr lang="en-US" altLang="en-US" sz="2500">
              <a:cs typeface="B Nazanin" panose="00000400000000000000" pitchFamily="2" charset="-78"/>
            </a:endParaRPr>
          </a:p>
          <a:p>
            <a:pPr>
              <a:buFont typeface="Wingdings" panose="05000000000000000000" pitchFamily="2" charset="2"/>
              <a:buNone/>
            </a:pPr>
            <a:r>
              <a:rPr lang="ar-SA" altLang="en-US" sz="2500">
                <a:cs typeface="B Nazanin" panose="00000400000000000000" pitchFamily="2" charset="-78"/>
              </a:rPr>
              <a:t>الگو: جعبه</a:t>
            </a:r>
            <a:r>
              <a:rPr lang="en-US" altLang="en-US" sz="2500">
                <a:cs typeface="B Nazanin" panose="00000400000000000000" pitchFamily="2" charset="-78"/>
              </a:rPr>
              <a:t> </a:t>
            </a:r>
            <a:r>
              <a:rPr lang="ar-SA" altLang="en-US" sz="2500">
                <a:cs typeface="B Nazanin" panose="00000400000000000000" pitchFamily="2" charset="-78"/>
              </a:rPr>
              <a:t>اي شامل صفحه كليد با شماره</a:t>
            </a:r>
            <a:r>
              <a:rPr lang="en-US" altLang="en-US" sz="2500">
                <a:cs typeface="B Nazanin" panose="00000400000000000000" pitchFamily="2" charset="-78"/>
              </a:rPr>
              <a:t> </a:t>
            </a:r>
            <a:r>
              <a:rPr lang="ar-SA" altLang="en-US" sz="2500">
                <a:cs typeface="B Nazanin" panose="00000400000000000000" pitchFamily="2" charset="-78"/>
              </a:rPr>
              <a:t>هاي 1 تا </a:t>
            </a:r>
            <a:r>
              <a:rPr lang="en-US" altLang="en-US" sz="2500">
                <a:cs typeface="B Nazanin" panose="00000400000000000000" pitchFamily="2" charset="-78"/>
              </a:rPr>
              <a:t>k</a:t>
            </a:r>
            <a:r>
              <a:rPr lang="fa-IR" altLang="en-US" sz="2500">
                <a:cs typeface="B Nazanin" panose="00000400000000000000" pitchFamily="2" charset="-78"/>
              </a:rPr>
              <a:t> </a:t>
            </a:r>
            <a:r>
              <a:rPr lang="ar-SA" altLang="en-US" sz="2500">
                <a:cs typeface="B Nazanin" panose="00000400000000000000" pitchFamily="2" charset="-78"/>
              </a:rPr>
              <a:t>است. اگر هم شانس بودن را براي همه شماره</a:t>
            </a:r>
            <a:r>
              <a:rPr lang="en-US" altLang="en-US" sz="2500">
                <a:cs typeface="B Nazanin" panose="00000400000000000000" pitchFamily="2" charset="-78"/>
              </a:rPr>
              <a:t> </a:t>
            </a:r>
            <a:r>
              <a:rPr lang="ar-SA" altLang="en-US" sz="2500">
                <a:cs typeface="B Nazanin" panose="00000400000000000000" pitchFamily="2" charset="-78"/>
              </a:rPr>
              <a:t>ها يكسان درنظر بگيريم و تعريف كنيم </a:t>
            </a:r>
            <a:endParaRPr lang="fa-IR" altLang="en-US" sz="2500">
              <a:cs typeface="B Nazanin" panose="00000400000000000000" pitchFamily="2" charset="-78"/>
            </a:endParaRPr>
          </a:p>
          <a:p>
            <a:pPr>
              <a:buFont typeface="Wingdings" panose="05000000000000000000" pitchFamily="2" charset="2"/>
              <a:buNone/>
            </a:pPr>
            <a:r>
              <a:rPr lang="en-US" altLang="en-US" sz="2500">
                <a:cs typeface="B Nazanin" panose="00000400000000000000" pitchFamily="2" charset="-78"/>
              </a:rPr>
              <a:t>X</a:t>
            </a:r>
            <a:r>
              <a:rPr lang="ar-SA" altLang="en-US" sz="2500">
                <a:cs typeface="B Nazanin" panose="00000400000000000000" pitchFamily="2" charset="-78"/>
              </a:rPr>
              <a:t>شماره صفحه كليد خارج شده آنگاه </a:t>
            </a:r>
            <a:r>
              <a:rPr lang="en-US" altLang="en-US" sz="2500">
                <a:cs typeface="B Nazanin" panose="00000400000000000000" pitchFamily="2" charset="-78"/>
              </a:rPr>
              <a:t>X</a:t>
            </a:r>
            <a:r>
              <a:rPr lang="fa-IR" altLang="en-US" sz="2500">
                <a:cs typeface="B Nazanin" panose="00000400000000000000" pitchFamily="2" charset="-78"/>
              </a:rPr>
              <a:t> </a:t>
            </a:r>
            <a:r>
              <a:rPr lang="ar-SA" altLang="en-US" sz="2500">
                <a:cs typeface="B Nazanin" panose="00000400000000000000" pitchFamily="2" charset="-78"/>
              </a:rPr>
              <a:t>داراي تابع چگالي احتمال يكنواخت گسسته است </a:t>
            </a:r>
            <a:endParaRPr lang="en-US" altLang="en-US" sz="2500">
              <a:cs typeface="B Nazanin" panose="00000400000000000000" pitchFamily="2" charset="-78"/>
            </a:endParaRPr>
          </a:p>
        </p:txBody>
      </p:sp>
      <p:sp>
        <p:nvSpPr>
          <p:cNvPr id="220164"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0165" name="Object 5"/>
          <p:cNvGraphicFramePr>
            <a:graphicFrameLocks noChangeAspect="1"/>
          </p:cNvGraphicFramePr>
          <p:nvPr/>
        </p:nvGraphicFramePr>
        <p:xfrm>
          <a:off x="900113" y="2205038"/>
          <a:ext cx="4608512" cy="708025"/>
        </p:xfrm>
        <a:graphic>
          <a:graphicData uri="http://schemas.openxmlformats.org/presentationml/2006/ole">
            <mc:AlternateContent xmlns:mc="http://schemas.openxmlformats.org/markup-compatibility/2006">
              <mc:Choice xmlns:v="urn:schemas-microsoft-com:vml" Requires="v">
                <p:oleObj spid="_x0000_s220184" name="Equation" r:id="rId3" imgW="2540000" imgH="393700" progId="Equation.3">
                  <p:embed/>
                </p:oleObj>
              </mc:Choice>
              <mc:Fallback>
                <p:oleObj name="Equation" r:id="rId3" imgW="25400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205038"/>
                        <a:ext cx="4608512"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66" name="Rectangle 6"/>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0167"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0168" name="Object 8"/>
          <p:cNvGraphicFramePr>
            <a:graphicFrameLocks noChangeAspect="1"/>
          </p:cNvGraphicFramePr>
          <p:nvPr/>
        </p:nvGraphicFramePr>
        <p:xfrm>
          <a:off x="827088" y="4076700"/>
          <a:ext cx="4464050" cy="681038"/>
        </p:xfrm>
        <a:graphic>
          <a:graphicData uri="http://schemas.openxmlformats.org/presentationml/2006/ole">
            <mc:AlternateContent xmlns:mc="http://schemas.openxmlformats.org/markup-compatibility/2006">
              <mc:Choice xmlns:v="urn:schemas-microsoft-com:vml" Requires="v">
                <p:oleObj spid="_x0000_s220185" name="Equation" r:id="rId5" imgW="2819400" imgH="431800" progId="Equation.3">
                  <p:embed/>
                </p:oleObj>
              </mc:Choice>
              <mc:Fallback>
                <p:oleObj name="Equation" r:id="rId5" imgW="2819400" imgH="431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076700"/>
                        <a:ext cx="446405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69" name="Rectangle 9"/>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0170" name="Rectangle 10"/>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0171" name="Object 11"/>
          <p:cNvGraphicFramePr>
            <a:graphicFrameLocks noChangeAspect="1"/>
          </p:cNvGraphicFramePr>
          <p:nvPr/>
        </p:nvGraphicFramePr>
        <p:xfrm>
          <a:off x="755650" y="4868863"/>
          <a:ext cx="6840538" cy="598487"/>
        </p:xfrm>
        <a:graphic>
          <a:graphicData uri="http://schemas.openxmlformats.org/presentationml/2006/ole">
            <mc:AlternateContent xmlns:mc="http://schemas.openxmlformats.org/markup-compatibility/2006">
              <mc:Choice xmlns:v="urn:schemas-microsoft-com:vml" Requires="v">
                <p:oleObj spid="_x0000_s220186" name="Equation" r:id="rId7" imgW="4254500" imgH="431800" progId="Equation.3">
                  <p:embed/>
                </p:oleObj>
              </mc:Choice>
              <mc:Fallback>
                <p:oleObj name="Equation" r:id="rId7" imgW="4254500" imgH="431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4868863"/>
                        <a:ext cx="6840538"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72" name="Rectangle 12"/>
          <p:cNvSpPr>
            <a:spLocks noChangeArrowheads="1"/>
          </p:cNvSpPr>
          <p:nvPr/>
        </p:nvSpPr>
        <p:spPr bwMode="auto">
          <a:xfrm>
            <a:off x="0" y="359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0173" name="Rectangle 13"/>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0174" name="Object 14"/>
          <p:cNvGraphicFramePr>
            <a:graphicFrameLocks noChangeAspect="1"/>
          </p:cNvGraphicFramePr>
          <p:nvPr/>
        </p:nvGraphicFramePr>
        <p:xfrm>
          <a:off x="684213" y="5516563"/>
          <a:ext cx="6911975" cy="563562"/>
        </p:xfrm>
        <a:graphic>
          <a:graphicData uri="http://schemas.openxmlformats.org/presentationml/2006/ole">
            <mc:AlternateContent xmlns:mc="http://schemas.openxmlformats.org/markup-compatibility/2006">
              <mc:Choice xmlns:v="urn:schemas-microsoft-com:vml" Requires="v">
                <p:oleObj spid="_x0000_s220187" name="Equation" r:id="rId9" imgW="4241800" imgH="419100" progId="Equation.3">
                  <p:embed/>
                </p:oleObj>
              </mc:Choice>
              <mc:Fallback>
                <p:oleObj name="Equation" r:id="rId9" imgW="4241800" imgH="4191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516563"/>
                        <a:ext cx="691197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0175" name="Rectangle 15"/>
          <p:cNvSpPr>
            <a:spLocks noChangeArrowheads="1"/>
          </p:cNvSpPr>
          <p:nvPr/>
        </p:nvSpPr>
        <p:spPr bwMode="auto">
          <a:xfrm>
            <a:off x="0" y="359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diamond(in)">
                                      <p:cBhvr>
                                        <p:cTn id="7" dur="2000"/>
                                        <p:tgtEl>
                                          <p:spTgt spid="220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5"/>
                                        </p:tgtEl>
                                        <p:attrNameLst>
                                          <p:attrName>style.visibility</p:attrName>
                                        </p:attrNameLst>
                                      </p:cBhvr>
                                      <p:to>
                                        <p:strVal val="visible"/>
                                      </p:to>
                                    </p:set>
                                    <p:animEffect transition="in" filter="blinds(horizontal)">
                                      <p:cBhvr>
                                        <p:cTn id="12" dur="500"/>
                                        <p:tgtEl>
                                          <p:spTgt spid="22016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0163">
                                            <p:txEl>
                                              <p:pRg st="0" end="0"/>
                                            </p:txEl>
                                          </p:spTgt>
                                        </p:tgtEl>
                                        <p:attrNameLst>
                                          <p:attrName>style.visibility</p:attrName>
                                        </p:attrNameLst>
                                      </p:cBhvr>
                                      <p:to>
                                        <p:strVal val="visible"/>
                                      </p:to>
                                    </p:set>
                                    <p:animEffect transition="in" filter="blinds(horizontal)">
                                      <p:cBhvr>
                                        <p:cTn id="15" dur="500"/>
                                        <p:tgtEl>
                                          <p:spTgt spid="2201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0163">
                                            <p:txEl>
                                              <p:pRg st="2" end="2"/>
                                            </p:txEl>
                                          </p:spTgt>
                                        </p:tgtEl>
                                        <p:attrNameLst>
                                          <p:attrName>style.visibility</p:attrName>
                                        </p:attrNameLst>
                                      </p:cBhvr>
                                      <p:to>
                                        <p:strVal val="visible"/>
                                      </p:to>
                                    </p:set>
                                    <p:animEffect transition="in" filter="blinds(horizontal)">
                                      <p:cBhvr>
                                        <p:cTn id="20" dur="500"/>
                                        <p:tgtEl>
                                          <p:spTgt spid="22016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0163">
                                            <p:txEl>
                                              <p:pRg st="3" end="3"/>
                                            </p:txEl>
                                          </p:spTgt>
                                        </p:tgtEl>
                                        <p:attrNameLst>
                                          <p:attrName>style.visibility</p:attrName>
                                        </p:attrNameLst>
                                      </p:cBhvr>
                                      <p:to>
                                        <p:strVal val="visible"/>
                                      </p:to>
                                    </p:set>
                                    <p:animEffect transition="in" filter="blinds(horizontal)">
                                      <p:cBhvr>
                                        <p:cTn id="25" dur="500"/>
                                        <p:tgtEl>
                                          <p:spTgt spid="220163">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0168"/>
                                        </p:tgtEl>
                                        <p:attrNameLst>
                                          <p:attrName>style.visibility</p:attrName>
                                        </p:attrNameLst>
                                      </p:cBhvr>
                                      <p:to>
                                        <p:strVal val="visible"/>
                                      </p:to>
                                    </p:set>
                                    <p:animEffect transition="in" filter="blinds(horizontal)">
                                      <p:cBhvr>
                                        <p:cTn id="28" dur="500"/>
                                        <p:tgtEl>
                                          <p:spTgt spid="220168"/>
                                        </p:tgtEl>
                                      </p:cBhvr>
                                    </p:animEffect>
                                  </p:childTnLst>
                                </p:cTn>
                              </p:par>
                              <p:par>
                                <p:cTn id="29" presetID="3" presetClass="entr" presetSubtype="10" fill="hold" nodeType="withEffect">
                                  <p:stCondLst>
                                    <p:cond delay="0"/>
                                  </p:stCondLst>
                                  <p:childTnLst>
                                    <p:set>
                                      <p:cBhvr>
                                        <p:cTn id="30" dur="1" fill="hold">
                                          <p:stCondLst>
                                            <p:cond delay="0"/>
                                          </p:stCondLst>
                                        </p:cTn>
                                        <p:tgtEl>
                                          <p:spTgt spid="220171"/>
                                        </p:tgtEl>
                                        <p:attrNameLst>
                                          <p:attrName>style.visibility</p:attrName>
                                        </p:attrNameLst>
                                      </p:cBhvr>
                                      <p:to>
                                        <p:strVal val="visible"/>
                                      </p:to>
                                    </p:set>
                                    <p:animEffect transition="in" filter="blinds(horizontal)">
                                      <p:cBhvr>
                                        <p:cTn id="31" dur="500"/>
                                        <p:tgtEl>
                                          <p:spTgt spid="220171"/>
                                        </p:tgtEl>
                                      </p:cBhvr>
                                    </p:animEffect>
                                  </p:childTnLst>
                                </p:cTn>
                              </p:par>
                              <p:par>
                                <p:cTn id="32" presetID="3" presetClass="entr" presetSubtype="10" fill="hold" nodeType="withEffect">
                                  <p:stCondLst>
                                    <p:cond delay="0"/>
                                  </p:stCondLst>
                                  <p:childTnLst>
                                    <p:set>
                                      <p:cBhvr>
                                        <p:cTn id="33" dur="1" fill="hold">
                                          <p:stCondLst>
                                            <p:cond delay="0"/>
                                          </p:stCondLst>
                                        </p:cTn>
                                        <p:tgtEl>
                                          <p:spTgt spid="220174"/>
                                        </p:tgtEl>
                                        <p:attrNameLst>
                                          <p:attrName>style.visibility</p:attrName>
                                        </p:attrNameLst>
                                      </p:cBhvr>
                                      <p:to>
                                        <p:strVal val="visible"/>
                                      </p:to>
                                    </p:set>
                                    <p:animEffect transition="in" filter="blinds(horizontal)">
                                      <p:cBhvr>
                                        <p:cTn id="34" dur="500"/>
                                        <p:tgtEl>
                                          <p:spTgt spid="220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P spid="22016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776663" y="273050"/>
            <a:ext cx="4905375" cy="1143000"/>
          </a:xfrm>
        </p:spPr>
        <p:txBody>
          <a:bodyPr>
            <a:normAutofit/>
          </a:bodyPr>
          <a:lstStyle/>
          <a:p>
            <a:pPr algn="r"/>
            <a:r>
              <a:rPr lang="fa-IR" altLang="en-US">
                <a:cs typeface="B Titr" panose="00000700000000000000" pitchFamily="2" charset="-78"/>
              </a:rPr>
              <a:t>1-2  </a:t>
            </a:r>
            <a:r>
              <a:rPr lang="ar-SA" altLang="en-US">
                <a:cs typeface="B Titr" panose="00000700000000000000" pitchFamily="2" charset="-78"/>
              </a:rPr>
              <a:t>تابع احتمال برنولي</a:t>
            </a:r>
            <a:r>
              <a:rPr lang="en-US" altLang="en-US">
                <a:cs typeface="B Titr" panose="00000700000000000000" pitchFamily="2" charset="-78"/>
              </a:rPr>
              <a:t> </a:t>
            </a:r>
          </a:p>
        </p:txBody>
      </p:sp>
      <p:sp>
        <p:nvSpPr>
          <p:cNvPr id="221187" name="Rectangle 3"/>
          <p:cNvSpPr>
            <a:spLocks noGrp="1" noChangeArrowheads="1"/>
          </p:cNvSpPr>
          <p:nvPr>
            <p:ph idx="1"/>
          </p:nvPr>
        </p:nvSpPr>
        <p:spPr/>
        <p:txBody>
          <a:bodyPr>
            <a:normAutofit fontScale="92500" lnSpcReduction="10000"/>
          </a:bodyPr>
          <a:lstStyle/>
          <a:p>
            <a:pPr>
              <a:buFont typeface="Wingdings" panose="05000000000000000000" pitchFamily="2" charset="2"/>
              <a:buNone/>
            </a:pPr>
            <a:r>
              <a:rPr lang="ar-SA" altLang="en-US" sz="2500">
                <a:cs typeface="B Nazanin" panose="00000400000000000000" pitchFamily="2" charset="-78"/>
              </a:rPr>
              <a:t>متغير تصادفي </a:t>
            </a:r>
            <a:r>
              <a:rPr lang="en-US" altLang="en-US" sz="2500">
                <a:cs typeface="B Nazanin" panose="00000400000000000000" pitchFamily="2" charset="-78"/>
              </a:rPr>
              <a:t>X</a:t>
            </a:r>
            <a:r>
              <a:rPr lang="fa-IR" altLang="en-US" sz="2500">
                <a:cs typeface="B Nazanin" panose="00000400000000000000" pitchFamily="2" charset="-78"/>
              </a:rPr>
              <a:t> </a:t>
            </a:r>
            <a:r>
              <a:rPr lang="ar-SA" altLang="en-US" sz="2500">
                <a:cs typeface="B Nazanin" panose="00000400000000000000" pitchFamily="2" charset="-78"/>
              </a:rPr>
              <a:t>داراي تابع احتمال برنولي با پارامتر (شانس)</a:t>
            </a:r>
            <a:r>
              <a:rPr lang="fa-IR" altLang="en-US" sz="2500">
                <a:cs typeface="B Nazanin" panose="00000400000000000000" pitchFamily="2" charset="-78"/>
              </a:rPr>
              <a:t> </a:t>
            </a:r>
            <a:r>
              <a:rPr lang="en-US" altLang="en-US" sz="2500" i="1">
                <a:cs typeface="B Nazanin" panose="00000400000000000000" pitchFamily="2" charset="-78"/>
              </a:rPr>
              <a:t>P</a:t>
            </a:r>
            <a:r>
              <a:rPr lang="ar-SA" altLang="en-US" sz="2500">
                <a:cs typeface="B Nazanin" panose="00000400000000000000" pitchFamily="2" charset="-78"/>
              </a:rPr>
              <a:t>است اگر تابع چگالي احتمال آن به صورت زير باشد. </a:t>
            </a:r>
            <a:endParaRPr lang="en-US" altLang="en-US" sz="2500">
              <a:cs typeface="B Nazanin" panose="00000400000000000000" pitchFamily="2" charset="-78"/>
            </a:endParaRPr>
          </a:p>
          <a:p>
            <a:pPr>
              <a:buFont typeface="Wingdings" panose="05000000000000000000" pitchFamily="2" charset="2"/>
              <a:buNone/>
            </a:pPr>
            <a:endParaRPr lang="en-US" altLang="en-US" sz="2500">
              <a:cs typeface="B Nazanin" panose="00000400000000000000" pitchFamily="2" charset="-78"/>
            </a:endParaRPr>
          </a:p>
          <a:p>
            <a:pPr>
              <a:buFont typeface="Wingdings" panose="05000000000000000000" pitchFamily="2" charset="2"/>
              <a:buNone/>
            </a:pPr>
            <a:endParaRPr lang="en-US" altLang="en-US" sz="2500">
              <a:cs typeface="B Nazanin" panose="00000400000000000000" pitchFamily="2" charset="-78"/>
            </a:endParaRPr>
          </a:p>
          <a:p>
            <a:pPr>
              <a:buFont typeface="Wingdings" panose="05000000000000000000" pitchFamily="2" charset="2"/>
              <a:buNone/>
            </a:pPr>
            <a:r>
              <a:rPr lang="ar-SA" altLang="en-US" sz="2500">
                <a:cs typeface="B Nazanin" panose="00000400000000000000" pitchFamily="2" charset="-78"/>
              </a:rPr>
              <a:t>الگو: جعبه اي شامل صفحه كليدهايي از نوع دست دوم و نو با نسبت هاي</a:t>
            </a:r>
            <a:r>
              <a:rPr lang="fa-IR" altLang="en-US" sz="2500">
                <a:cs typeface="B Nazanin" panose="00000400000000000000" pitchFamily="2" charset="-78"/>
              </a:rPr>
              <a:t>  </a:t>
            </a:r>
            <a:r>
              <a:rPr lang="en-US" altLang="en-US" sz="2500" i="1">
                <a:cs typeface="B Nazanin" panose="00000400000000000000" pitchFamily="2" charset="-78"/>
              </a:rPr>
              <a:t>P</a:t>
            </a:r>
            <a:r>
              <a:rPr lang="ar-SA" altLang="en-US" sz="2500">
                <a:cs typeface="B Nazanin" panose="00000400000000000000" pitchFamily="2" charset="-78"/>
              </a:rPr>
              <a:t>-1 و </a:t>
            </a:r>
            <a:r>
              <a:rPr lang="en-US" altLang="en-US" sz="2500" i="1">
                <a:cs typeface="B Nazanin" panose="00000400000000000000" pitchFamily="2" charset="-78"/>
              </a:rPr>
              <a:t>P</a:t>
            </a:r>
            <a:r>
              <a:rPr lang="fa-IR" altLang="en-US" sz="2500">
                <a:cs typeface="B Nazanin" panose="00000400000000000000" pitchFamily="2" charset="-78"/>
              </a:rPr>
              <a:t> </a:t>
            </a:r>
            <a:r>
              <a:rPr lang="ar-SA" altLang="en-US" sz="2500">
                <a:cs typeface="B Nazanin" panose="00000400000000000000" pitchFamily="2" charset="-78"/>
              </a:rPr>
              <a:t>است. يك صفحه كليد به تصادف از جعبه خارج كنيم و اگر متغير </a:t>
            </a:r>
            <a:r>
              <a:rPr lang="en-US" altLang="en-US" sz="2500">
                <a:cs typeface="B Nazanin" panose="00000400000000000000" pitchFamily="2" charset="-78"/>
              </a:rPr>
              <a:t>X</a:t>
            </a:r>
            <a:r>
              <a:rPr lang="fa-IR" altLang="en-US" sz="2500">
                <a:cs typeface="B Nazanin" panose="00000400000000000000" pitchFamily="2" charset="-78"/>
              </a:rPr>
              <a:t> </a:t>
            </a:r>
            <a:r>
              <a:rPr lang="ar-SA" altLang="en-US" sz="2500">
                <a:cs typeface="B Nazanin" panose="00000400000000000000" pitchFamily="2" charset="-78"/>
              </a:rPr>
              <a:t>را به صورت زير تعريف كنيم: </a:t>
            </a:r>
            <a:endParaRPr lang="en-US" altLang="en-US" sz="2500">
              <a:cs typeface="B Nazanin" panose="00000400000000000000" pitchFamily="2" charset="-78"/>
            </a:endParaRPr>
          </a:p>
          <a:p>
            <a:pPr>
              <a:buFont typeface="Wingdings" panose="05000000000000000000" pitchFamily="2" charset="2"/>
              <a:buNone/>
            </a:pPr>
            <a:endParaRPr lang="en-US" altLang="en-US" sz="2500">
              <a:cs typeface="B Nazanin" panose="00000400000000000000" pitchFamily="2" charset="-78"/>
            </a:endParaRPr>
          </a:p>
          <a:p>
            <a:pPr>
              <a:buFont typeface="Wingdings" panose="05000000000000000000" pitchFamily="2" charset="2"/>
              <a:buNone/>
            </a:pPr>
            <a:endParaRPr lang="en-US" altLang="en-US" sz="2500">
              <a:cs typeface="B Nazanin" panose="00000400000000000000" pitchFamily="2" charset="-78"/>
            </a:endParaRPr>
          </a:p>
          <a:p>
            <a:pPr>
              <a:buFont typeface="Wingdings" panose="05000000000000000000" pitchFamily="2" charset="2"/>
              <a:buNone/>
            </a:pPr>
            <a:r>
              <a:rPr lang="ar-SA" altLang="en-US" sz="2500">
                <a:cs typeface="B Nazanin" panose="00000400000000000000" pitchFamily="2" charset="-78"/>
              </a:rPr>
              <a:t>آنگاه </a:t>
            </a:r>
            <a:r>
              <a:rPr lang="en-US" altLang="en-US" sz="2500">
                <a:cs typeface="B Nazanin" panose="00000400000000000000" pitchFamily="2" charset="-78"/>
              </a:rPr>
              <a:t>X</a:t>
            </a:r>
            <a:r>
              <a:rPr lang="fa-IR" altLang="en-US" sz="2500">
                <a:cs typeface="B Nazanin" panose="00000400000000000000" pitchFamily="2" charset="-78"/>
              </a:rPr>
              <a:t> </a:t>
            </a:r>
            <a:r>
              <a:rPr lang="ar-SA" altLang="en-US" sz="2500">
                <a:cs typeface="B Nazanin" panose="00000400000000000000" pitchFamily="2" charset="-78"/>
              </a:rPr>
              <a:t>داراي تابع برنولي است.</a:t>
            </a:r>
            <a:endParaRPr lang="fa-IR" altLang="en-US" sz="2500">
              <a:cs typeface="B Nazanin" panose="00000400000000000000" pitchFamily="2" charset="-78"/>
            </a:endParaRPr>
          </a:p>
          <a:p>
            <a:pPr>
              <a:buFont typeface="Wingdings" panose="05000000000000000000" pitchFamily="2" charset="2"/>
              <a:buNone/>
            </a:pPr>
            <a:endParaRPr lang="en-US" altLang="en-US" sz="2500">
              <a:cs typeface="B Nazanin" panose="00000400000000000000" pitchFamily="2" charset="-78"/>
            </a:endParaRPr>
          </a:p>
        </p:txBody>
      </p:sp>
      <p:sp>
        <p:nvSpPr>
          <p:cNvPr id="221188" name="Rectangle 4"/>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1189" name="Object 5"/>
          <p:cNvGraphicFramePr>
            <a:graphicFrameLocks noChangeAspect="1"/>
          </p:cNvGraphicFramePr>
          <p:nvPr/>
        </p:nvGraphicFramePr>
        <p:xfrm>
          <a:off x="827088" y="2492375"/>
          <a:ext cx="6192837" cy="533400"/>
        </p:xfrm>
        <a:graphic>
          <a:graphicData uri="http://schemas.openxmlformats.org/presentationml/2006/ole">
            <mc:AlternateContent xmlns:mc="http://schemas.openxmlformats.org/markup-compatibility/2006">
              <mc:Choice xmlns:v="urn:schemas-microsoft-com:vml" Requires="v">
                <p:oleObj spid="_x0000_s221199" name="Equation" r:id="rId3" imgW="2654300" imgH="228600" progId="Equation.3">
                  <p:embed/>
                </p:oleObj>
              </mc:Choice>
              <mc:Fallback>
                <p:oleObj name="Equation" r:id="rId3" imgW="26543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92375"/>
                        <a:ext cx="61928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190" name="Rectangle 6"/>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1191" name="Rectangle 7"/>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1192" name="Object 8"/>
          <p:cNvGraphicFramePr>
            <a:graphicFrameLocks noChangeAspect="1"/>
          </p:cNvGraphicFramePr>
          <p:nvPr/>
        </p:nvGraphicFramePr>
        <p:xfrm>
          <a:off x="1042988" y="4581525"/>
          <a:ext cx="1089025" cy="1368425"/>
        </p:xfrm>
        <a:graphic>
          <a:graphicData uri="http://schemas.openxmlformats.org/presentationml/2006/ole">
            <mc:AlternateContent xmlns:mc="http://schemas.openxmlformats.org/markup-compatibility/2006">
              <mc:Choice xmlns:v="urn:schemas-microsoft-com:vml" Requires="v">
                <p:oleObj spid="_x0000_s221200" name="Equation" r:id="rId5" imgW="482391" imgH="609336" progId="Equation.3">
                  <p:embed/>
                </p:oleObj>
              </mc:Choice>
              <mc:Fallback>
                <p:oleObj name="Equation" r:id="rId5" imgW="482391" imgH="609336"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581525"/>
                        <a:ext cx="1089025"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193" name="Rectangle 9"/>
          <p:cNvSpPr>
            <a:spLocks noChangeArrowheads="1"/>
          </p:cNvSpPr>
          <p:nvPr/>
        </p:nvSpPr>
        <p:spPr bwMode="auto">
          <a:xfrm>
            <a:off x="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1194" name="Text Box 10"/>
          <p:cNvSpPr txBox="1">
            <a:spLocks noChangeArrowheads="1"/>
          </p:cNvSpPr>
          <p:nvPr/>
        </p:nvSpPr>
        <p:spPr bwMode="auto">
          <a:xfrm>
            <a:off x="2268538" y="4724400"/>
            <a:ext cx="3095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rtl="0" eaLnBrk="0" hangingPunct="0"/>
            <a:r>
              <a:rPr lang="ar-SA" altLang="zh-CN">
                <a:latin typeface="Times New Roman" panose="02020603050405020304" pitchFamily="18" charset="0"/>
                <a:ea typeface="SimSun" panose="02010600030101010101" pitchFamily="2" charset="-122"/>
                <a:cs typeface="B Badr" panose="00000400000000000000" pitchFamily="2" charset="-78"/>
              </a:rPr>
              <a:t>اگر صفحه كليد خارج شده دست دوم باشد</a:t>
            </a:r>
            <a:r>
              <a:rPr lang="en-US" altLang="zh-CN">
                <a:latin typeface="Times New Roman" panose="02020603050405020304" pitchFamily="18" charset="0"/>
                <a:ea typeface="SimSun" panose="02010600030101010101" pitchFamily="2" charset="-122"/>
                <a:cs typeface="B Badr" panose="00000400000000000000" pitchFamily="2" charset="-78"/>
              </a:rPr>
              <a:t> </a:t>
            </a:r>
          </a:p>
          <a:p>
            <a:pPr algn="l" rtl="0" eaLnBrk="0" hangingPunct="0"/>
            <a:endParaRPr lang="en-US" altLang="zh-CN">
              <a:latin typeface="Times New Roman" panose="02020603050405020304" pitchFamily="18" charset="0"/>
              <a:ea typeface="SimSun" panose="02010600030101010101" pitchFamily="2" charset="-122"/>
              <a:cs typeface="B Badr" panose="00000400000000000000" pitchFamily="2" charset="-78"/>
            </a:endParaRPr>
          </a:p>
          <a:p>
            <a:pPr algn="l" rtl="0" eaLnBrk="0" hangingPunct="0"/>
            <a:endParaRPr lang="en-US" altLang="zh-CN">
              <a:latin typeface="Times New Roman" panose="02020603050405020304" pitchFamily="18" charset="0"/>
              <a:ea typeface="SimSun" panose="02010600030101010101" pitchFamily="2" charset="-122"/>
              <a:cs typeface="B Badr" panose="00000400000000000000" pitchFamily="2" charset="-78"/>
            </a:endParaRPr>
          </a:p>
          <a:p>
            <a:pPr algn="l" rtl="0" eaLnBrk="0" hangingPunct="0"/>
            <a:r>
              <a:rPr lang="ar-SA" altLang="zh-CN">
                <a:latin typeface="Times New Roman" panose="02020603050405020304" pitchFamily="18" charset="0"/>
                <a:ea typeface="SimSun" panose="02010600030101010101" pitchFamily="2" charset="-122"/>
                <a:cs typeface="B Badr" panose="00000400000000000000" pitchFamily="2" charset="-78"/>
              </a:rPr>
              <a:t>اگر صفحه كليد خارج شده نو باشد</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p:cTn id="7" dur="500" fill="hold"/>
                                        <p:tgtEl>
                                          <p:spTgt spid="221186"/>
                                        </p:tgtEl>
                                        <p:attrNameLst>
                                          <p:attrName>ppt_w</p:attrName>
                                        </p:attrNameLst>
                                      </p:cBhvr>
                                      <p:tavLst>
                                        <p:tav tm="0">
                                          <p:val>
                                            <p:fltVal val="0"/>
                                          </p:val>
                                        </p:tav>
                                        <p:tav tm="100000">
                                          <p:val>
                                            <p:strVal val="#ppt_w"/>
                                          </p:val>
                                        </p:tav>
                                      </p:tavLst>
                                    </p:anim>
                                    <p:anim calcmode="lin" valueType="num">
                                      <p:cBhvr>
                                        <p:cTn id="8" dur="500" fill="hold"/>
                                        <p:tgtEl>
                                          <p:spTgt spid="221186"/>
                                        </p:tgtEl>
                                        <p:attrNameLst>
                                          <p:attrName>ppt_h</p:attrName>
                                        </p:attrNameLst>
                                      </p:cBhvr>
                                      <p:tavLst>
                                        <p:tav tm="0">
                                          <p:val>
                                            <p:fltVal val="0"/>
                                          </p:val>
                                        </p:tav>
                                        <p:tav tm="100000">
                                          <p:val>
                                            <p:strVal val="#ppt_h"/>
                                          </p:val>
                                        </p:tav>
                                      </p:tavLst>
                                    </p:anim>
                                    <p:anim calcmode="lin" valueType="num">
                                      <p:cBhvr>
                                        <p:cTn id="9" dur="500" fill="hold"/>
                                        <p:tgtEl>
                                          <p:spTgt spid="221186"/>
                                        </p:tgtEl>
                                        <p:attrNameLst>
                                          <p:attrName>style.rotation</p:attrName>
                                        </p:attrNameLst>
                                      </p:cBhvr>
                                      <p:tavLst>
                                        <p:tav tm="0">
                                          <p:val>
                                            <p:fltVal val="360"/>
                                          </p:val>
                                        </p:tav>
                                        <p:tav tm="100000">
                                          <p:val>
                                            <p:fltVal val="0"/>
                                          </p:val>
                                        </p:tav>
                                      </p:tavLst>
                                    </p:anim>
                                    <p:animEffect transition="in" filter="fade">
                                      <p:cBhvr>
                                        <p:cTn id="10" dur="500"/>
                                        <p:tgtEl>
                                          <p:spTgt spid="2211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21189"/>
                                        </p:tgtEl>
                                        <p:attrNameLst>
                                          <p:attrName>style.visibility</p:attrName>
                                        </p:attrNameLst>
                                      </p:cBhvr>
                                      <p:to>
                                        <p:strVal val="visible"/>
                                      </p:to>
                                    </p:set>
                                    <p:animEffect transition="in" filter="blinds(horizontal)">
                                      <p:cBhvr>
                                        <p:cTn id="15" dur="500"/>
                                        <p:tgtEl>
                                          <p:spTgt spid="22118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1187">
                                            <p:txEl>
                                              <p:pRg st="0" end="0"/>
                                            </p:txEl>
                                          </p:spTgt>
                                        </p:tgtEl>
                                        <p:attrNameLst>
                                          <p:attrName>style.visibility</p:attrName>
                                        </p:attrNameLst>
                                      </p:cBhvr>
                                      <p:to>
                                        <p:strVal val="visible"/>
                                      </p:to>
                                    </p:set>
                                    <p:animEffect transition="in" filter="blinds(horizontal)">
                                      <p:cBhvr>
                                        <p:cTn id="18" dur="500"/>
                                        <p:tgtEl>
                                          <p:spTgt spid="22118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1187">
                                            <p:txEl>
                                              <p:pRg st="3" end="3"/>
                                            </p:txEl>
                                          </p:spTgt>
                                        </p:tgtEl>
                                        <p:attrNameLst>
                                          <p:attrName>style.visibility</p:attrName>
                                        </p:attrNameLst>
                                      </p:cBhvr>
                                      <p:to>
                                        <p:strVal val="visible"/>
                                      </p:to>
                                    </p:set>
                                    <p:animEffect transition="in" filter="blinds(horizontal)">
                                      <p:cBhvr>
                                        <p:cTn id="23" dur="500"/>
                                        <p:tgtEl>
                                          <p:spTgt spid="22118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1187">
                                            <p:txEl>
                                              <p:pRg st="6" end="6"/>
                                            </p:txEl>
                                          </p:spTgt>
                                        </p:tgtEl>
                                        <p:attrNameLst>
                                          <p:attrName>style.visibility</p:attrName>
                                        </p:attrNameLst>
                                      </p:cBhvr>
                                      <p:to>
                                        <p:strVal val="visible"/>
                                      </p:to>
                                    </p:set>
                                    <p:animEffect transition="in" filter="blinds(horizontal)">
                                      <p:cBhvr>
                                        <p:cTn id="28" dur="500"/>
                                        <p:tgtEl>
                                          <p:spTgt spid="221187">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1194"/>
                                        </p:tgtEl>
                                        <p:attrNameLst>
                                          <p:attrName>style.visibility</p:attrName>
                                        </p:attrNameLst>
                                      </p:cBhvr>
                                      <p:to>
                                        <p:strVal val="visible"/>
                                      </p:to>
                                    </p:set>
                                    <p:animEffect transition="in" filter="blinds(horizontal)">
                                      <p:cBhvr>
                                        <p:cTn id="31" dur="500"/>
                                        <p:tgtEl>
                                          <p:spTgt spid="221194"/>
                                        </p:tgtEl>
                                      </p:cBhvr>
                                    </p:animEffect>
                                  </p:childTnLst>
                                </p:cTn>
                              </p:par>
                              <p:par>
                                <p:cTn id="32" presetID="3" presetClass="entr" presetSubtype="10" fill="hold" nodeType="withEffect">
                                  <p:stCondLst>
                                    <p:cond delay="0"/>
                                  </p:stCondLst>
                                  <p:childTnLst>
                                    <p:set>
                                      <p:cBhvr>
                                        <p:cTn id="33" dur="1" fill="hold">
                                          <p:stCondLst>
                                            <p:cond delay="0"/>
                                          </p:stCondLst>
                                        </p:cTn>
                                        <p:tgtEl>
                                          <p:spTgt spid="221192"/>
                                        </p:tgtEl>
                                        <p:attrNameLst>
                                          <p:attrName>style.visibility</p:attrName>
                                        </p:attrNameLst>
                                      </p:cBhvr>
                                      <p:to>
                                        <p:strVal val="visible"/>
                                      </p:to>
                                    </p:set>
                                    <p:animEffect transition="in" filter="blinds(horizontal)">
                                      <p:cBhvr>
                                        <p:cTn id="34" dur="500"/>
                                        <p:tgtEl>
                                          <p:spTgt spid="22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7" grpId="0" build="p"/>
      <p:bldP spid="22119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7" name="WordArt 7"/>
          <p:cNvSpPr>
            <a:spLocks noChangeArrowheads="1" noChangeShapeType="1" noTextEdit="1"/>
          </p:cNvSpPr>
          <p:nvPr/>
        </p:nvSpPr>
        <p:spPr bwMode="auto">
          <a:xfrm>
            <a:off x="3635375" y="2924175"/>
            <a:ext cx="5218113" cy="1150938"/>
          </a:xfrm>
          <a:prstGeom prst="rect">
            <a:avLst/>
          </a:prstGeom>
        </p:spPr>
        <p:txBody>
          <a:bodyPr wrap="none" fromWordArt="1">
            <a:prstTxWarp prst="textPlain">
              <a:avLst>
                <a:gd name="adj" fmla="val 50000"/>
              </a:avLst>
            </a:prstTxWarp>
          </a:bodyPr>
          <a:lstStyle/>
          <a:p>
            <a:pPr algn="ctr"/>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Homa" panose="00000400000000000000" pitchFamily="2" charset="-78"/>
              </a:rPr>
              <a:t>شاخص هاي گرايش مركزي:</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Homa" panose="00000400000000000000" pitchFamily="2" charset="-78"/>
            </a:endParaRPr>
          </a:p>
        </p:txBody>
      </p:sp>
      <p:sp>
        <p:nvSpPr>
          <p:cNvPr id="35848" name="WordArt 8"/>
          <p:cNvSpPr>
            <a:spLocks noChangeArrowheads="1" noChangeShapeType="1" noTextEdit="1"/>
          </p:cNvSpPr>
          <p:nvPr/>
        </p:nvSpPr>
        <p:spPr bwMode="auto">
          <a:xfrm>
            <a:off x="1042988" y="1484313"/>
            <a:ext cx="2187575" cy="4464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a-IR" sz="3600" kern="10">
                <a:solidFill>
                  <a:srgbClr val="FFFF00"/>
                </a:solidFill>
                <a:effectLst>
                  <a:outerShdw dist="35921" dir="2700000" algn="ctr" rotWithShape="0">
                    <a:srgbClr val="C0C0C0">
                      <a:alpha val="80000"/>
                    </a:srgbClr>
                  </a:outerShdw>
                </a:effectLst>
                <a:cs typeface="B Titr" panose="00000700000000000000" pitchFamily="2" charset="-78"/>
              </a:rPr>
              <a:t>1-ميانگين</a:t>
            </a:r>
          </a:p>
          <a:p>
            <a:r>
              <a:rPr lang="fa-IR" sz="3600" kern="10">
                <a:solidFill>
                  <a:srgbClr val="FFFF00"/>
                </a:solidFill>
                <a:effectLst>
                  <a:outerShdw dist="35921" dir="2700000" algn="ctr" rotWithShape="0">
                    <a:srgbClr val="C0C0C0">
                      <a:alpha val="80000"/>
                    </a:srgbClr>
                  </a:outerShdw>
                </a:effectLst>
                <a:cs typeface="B Titr" panose="00000700000000000000" pitchFamily="2" charset="-78"/>
              </a:rPr>
              <a:t>2- ميانه</a:t>
            </a:r>
          </a:p>
          <a:p>
            <a:r>
              <a:rPr lang="fa-IR" sz="3600" kern="10">
                <a:solidFill>
                  <a:srgbClr val="FFFF00"/>
                </a:solidFill>
                <a:effectLst>
                  <a:outerShdw dist="35921" dir="2700000" algn="ctr" rotWithShape="0">
                    <a:srgbClr val="C0C0C0">
                      <a:alpha val="80000"/>
                    </a:srgbClr>
                  </a:outerShdw>
                </a:effectLst>
                <a:cs typeface="B Titr" panose="00000700000000000000" pitchFamily="2" charset="-78"/>
              </a:rPr>
              <a:t>3- نما</a:t>
            </a:r>
          </a:p>
          <a:p>
            <a:r>
              <a:rPr lang="fa-IR" sz="3600" kern="10">
                <a:solidFill>
                  <a:srgbClr val="FFFF00"/>
                </a:solidFill>
                <a:effectLst>
                  <a:outerShdw dist="35921" dir="2700000" algn="ctr" rotWithShape="0">
                    <a:srgbClr val="C0C0C0">
                      <a:alpha val="80000"/>
                    </a:srgbClr>
                  </a:outerShdw>
                </a:effectLst>
                <a:cs typeface="B Titr" panose="00000700000000000000" pitchFamily="2" charset="-78"/>
              </a:rPr>
              <a:t>4- چاركها</a:t>
            </a:r>
            <a:endParaRPr lang="en-US" sz="3600" kern="10">
              <a:solidFill>
                <a:srgbClr val="FFFF00"/>
              </a:solidFill>
              <a:effectLst>
                <a:outerShdw dist="35921" dir="2700000" algn="ctr" rotWithShape="0">
                  <a:srgbClr val="C0C0C0">
                    <a:alpha val="80000"/>
                  </a:srgbClr>
                </a:outerShdw>
              </a:effectLst>
              <a:cs typeface="B Titr" panose="00000700000000000000"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linds(horizontal)">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5848"/>
                                        </p:tgtEl>
                                        <p:attrNameLst>
                                          <p:attrName>style.visibility</p:attrName>
                                        </p:attrNameLst>
                                      </p:cBhvr>
                                      <p:to>
                                        <p:strVal val="visible"/>
                                      </p:to>
                                    </p:set>
                                    <p:anim to="" calcmode="lin" valueType="num">
                                      <p:cBhvr>
                                        <p:cTn id="12" dur="1" fill="hold"/>
                                        <p:tgtEl>
                                          <p:spTgt spid="358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992563" y="273050"/>
            <a:ext cx="4689475" cy="1143000"/>
          </a:xfrm>
        </p:spPr>
        <p:txBody>
          <a:bodyPr/>
          <a:lstStyle/>
          <a:p>
            <a:pPr algn="r"/>
            <a:r>
              <a:rPr lang="fa-IR" altLang="en-US" sz="3600">
                <a:cs typeface="B Titr" panose="00000700000000000000" pitchFamily="2" charset="-78"/>
              </a:rPr>
              <a:t>1-3 </a:t>
            </a:r>
            <a:r>
              <a:rPr lang="ar-SA" altLang="en-US" sz="3600">
                <a:cs typeface="B Titr" panose="00000700000000000000" pitchFamily="2" charset="-78"/>
              </a:rPr>
              <a:t>تابع احتمال دو جمله</a:t>
            </a:r>
            <a:r>
              <a:rPr lang="fa-IR" altLang="en-US" sz="3600">
                <a:cs typeface="B Titr" panose="00000700000000000000" pitchFamily="2" charset="-78"/>
              </a:rPr>
              <a:t> </a:t>
            </a:r>
            <a:r>
              <a:rPr lang="ar-SA" altLang="en-US" sz="3600">
                <a:cs typeface="B Titr" panose="00000700000000000000" pitchFamily="2" charset="-78"/>
              </a:rPr>
              <a:t>اي</a:t>
            </a:r>
            <a:endParaRPr lang="en-US" altLang="en-US" sz="3600">
              <a:cs typeface="B Titr" panose="00000700000000000000" pitchFamily="2" charset="-78"/>
            </a:endParaRPr>
          </a:p>
        </p:txBody>
      </p:sp>
      <p:sp>
        <p:nvSpPr>
          <p:cNvPr id="222211" name="Rectangle 3"/>
          <p:cNvSpPr>
            <a:spLocks noGrp="1" noChangeArrowheads="1"/>
          </p:cNvSpPr>
          <p:nvPr>
            <p:ph idx="1"/>
          </p:nvPr>
        </p:nvSpPr>
        <p:spPr>
          <a:xfrm>
            <a:off x="457200" y="1600200"/>
            <a:ext cx="8362950" cy="4530725"/>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احتمال دوجمله</a:t>
            </a:r>
            <a:r>
              <a:rPr lang="fa-IR" altLang="en-US" sz="2600">
                <a:cs typeface="B Nazanin" panose="00000400000000000000" pitchFamily="2" charset="-78"/>
              </a:rPr>
              <a:t> </a:t>
            </a:r>
            <a:r>
              <a:rPr lang="ar-SA" altLang="en-US" sz="2600">
                <a:cs typeface="B Nazanin" panose="00000400000000000000" pitchFamily="2" charset="-78"/>
              </a:rPr>
              <a:t>اي با پارامترها </a:t>
            </a:r>
            <a:r>
              <a:rPr lang="en-US" altLang="en-US" sz="2600" i="1">
                <a:cs typeface="B Nazanin" panose="00000400000000000000" pitchFamily="2" charset="-78"/>
              </a:rPr>
              <a:t>n</a:t>
            </a:r>
            <a:r>
              <a:rPr lang="fa-IR" altLang="en-US" sz="2600">
                <a:cs typeface="B Nazanin" panose="00000400000000000000" pitchFamily="2" charset="-78"/>
              </a:rPr>
              <a:t> </a:t>
            </a:r>
            <a:r>
              <a:rPr lang="ar-SA" altLang="en-US" sz="2600">
                <a:cs typeface="B Nazanin" panose="00000400000000000000" pitchFamily="2" charset="-78"/>
              </a:rPr>
              <a:t>و </a:t>
            </a:r>
            <a:r>
              <a:rPr lang="en-US" altLang="en-US" sz="2600" i="1">
                <a:cs typeface="B Nazanin" panose="00000400000000000000" pitchFamily="2" charset="-78"/>
              </a:rPr>
              <a:t>p</a:t>
            </a:r>
            <a:r>
              <a:rPr lang="fa-IR" altLang="en-US" sz="2600">
                <a:cs typeface="B Nazanin" panose="00000400000000000000" pitchFamily="2" charset="-78"/>
              </a:rPr>
              <a:t> </a:t>
            </a:r>
            <a:r>
              <a:rPr lang="ar-SA" altLang="en-US" sz="2600">
                <a:cs typeface="B Nazanin" panose="00000400000000000000" pitchFamily="2" charset="-78"/>
              </a:rPr>
              <a:t>است. اگر تابع احتمال آن به صورت زير باشد.</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r>
              <a:rPr lang="ar-SA" altLang="en-US" sz="2600">
                <a:cs typeface="B Nazanin" panose="00000400000000000000" pitchFamily="2" charset="-78"/>
              </a:rPr>
              <a:t>الگو: جعبه</a:t>
            </a:r>
            <a:r>
              <a:rPr lang="en-US" altLang="en-US" sz="2600">
                <a:cs typeface="B Nazanin" panose="00000400000000000000" pitchFamily="2" charset="-78"/>
              </a:rPr>
              <a:t> </a:t>
            </a:r>
            <a:r>
              <a:rPr lang="ar-SA" altLang="en-US" sz="2600">
                <a:cs typeface="B Nazanin" panose="00000400000000000000" pitchFamily="2" charset="-78"/>
              </a:rPr>
              <a:t>اي شامل صفحه كليدهاي از نوع دست دوم و نو با نسبت</a:t>
            </a:r>
            <a:r>
              <a:rPr lang="en-US" altLang="en-US" sz="2600">
                <a:cs typeface="B Nazanin" panose="00000400000000000000" pitchFamily="2" charset="-78"/>
              </a:rPr>
              <a:t> </a:t>
            </a:r>
            <a:r>
              <a:rPr lang="ar-SA" altLang="en-US" sz="2600">
                <a:cs typeface="B Nazanin" panose="00000400000000000000" pitchFamily="2" charset="-78"/>
              </a:rPr>
              <a:t>هاي</a:t>
            </a:r>
            <a:r>
              <a:rPr lang="en-US" altLang="en-US" sz="2600" i="1">
                <a:cs typeface="B Nazanin" panose="00000400000000000000" pitchFamily="2" charset="-78"/>
              </a:rPr>
              <a:t>p</a:t>
            </a:r>
            <a:r>
              <a:rPr lang="en-US" altLang="en-US" sz="2600">
                <a:cs typeface="B Nazanin" panose="00000400000000000000" pitchFamily="2" charset="-78"/>
              </a:rPr>
              <a:t> </a:t>
            </a:r>
            <a:r>
              <a:rPr lang="fa-IR" altLang="en-US" sz="2600">
                <a:cs typeface="B Nazanin" panose="00000400000000000000" pitchFamily="2" charset="-78"/>
              </a:rPr>
              <a:t> </a:t>
            </a:r>
            <a:r>
              <a:rPr lang="ar-SA" altLang="en-US" sz="2600">
                <a:cs typeface="B Nazanin" panose="00000400000000000000" pitchFamily="2" charset="-78"/>
              </a:rPr>
              <a:t>و </a:t>
            </a:r>
            <a:r>
              <a:rPr lang="en-US" altLang="en-US" sz="2600" i="1">
                <a:cs typeface="B Nazanin" panose="00000400000000000000" pitchFamily="2" charset="-78"/>
              </a:rPr>
              <a:t>p</a:t>
            </a:r>
            <a:r>
              <a:rPr lang="ar-SA" altLang="en-US" sz="2600" b="1">
                <a:cs typeface="B Nazanin" panose="00000400000000000000" pitchFamily="2" charset="-78"/>
              </a:rPr>
              <a:t>-</a:t>
            </a:r>
            <a:r>
              <a:rPr lang="ar-SA" altLang="en-US" sz="2600">
                <a:cs typeface="B Nazanin" panose="00000400000000000000" pitchFamily="2" charset="-78"/>
              </a:rPr>
              <a:t>1 است. از اين جعبه در شرايط يكسان و به تصادف </a:t>
            </a:r>
            <a:r>
              <a:rPr lang="en-US" altLang="en-US" sz="2600" i="1">
                <a:cs typeface="B Nazanin" panose="00000400000000000000" pitchFamily="2" charset="-78"/>
              </a:rPr>
              <a:t>n</a:t>
            </a:r>
            <a:r>
              <a:rPr lang="fa-IR" altLang="en-US" sz="2600">
                <a:cs typeface="B Nazanin" panose="00000400000000000000" pitchFamily="2" charset="-78"/>
              </a:rPr>
              <a:t> </a:t>
            </a:r>
            <a:r>
              <a:rPr lang="ar-SA" altLang="en-US" sz="2600">
                <a:cs typeface="B Nazanin" panose="00000400000000000000" pitchFamily="2" charset="-78"/>
              </a:rPr>
              <a:t>صفحه كليد يكي يكي و با جايگذاري خارج مي</a:t>
            </a:r>
            <a:r>
              <a:rPr lang="en-US" altLang="en-US" sz="2600">
                <a:cs typeface="B Nazanin" panose="00000400000000000000" pitchFamily="2" charset="-78"/>
              </a:rPr>
              <a:t> </a:t>
            </a:r>
            <a:r>
              <a:rPr lang="ar-SA" altLang="en-US" sz="2600">
                <a:cs typeface="B Nazanin" panose="00000400000000000000" pitchFamily="2" charset="-78"/>
              </a:rPr>
              <a:t>كنيم و اگر تعريف كنيم</a:t>
            </a:r>
            <a:endParaRPr lang="fa-IR" altLang="en-US" sz="2600">
              <a:cs typeface="B Nazanin" panose="00000400000000000000" pitchFamily="2" charset="-78"/>
            </a:endParaRPr>
          </a:p>
          <a:p>
            <a:pPr>
              <a:buFont typeface="Wingdings" panose="05000000000000000000" pitchFamily="2" charset="2"/>
              <a:buNone/>
            </a:pP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 تعداد صفحه كليدهاي نو خارج شده آنگاه </a:t>
            </a:r>
            <a:r>
              <a:rPr lang="en-US" altLang="en-US" sz="2600">
                <a:cs typeface="B Nazanin" panose="00000400000000000000" pitchFamily="2" charset="-78"/>
              </a:rPr>
              <a:t>X</a:t>
            </a:r>
            <a:r>
              <a:rPr lang="ar-SA" altLang="en-US" sz="2600">
                <a:cs typeface="B Nazanin" panose="00000400000000000000" pitchFamily="2" charset="-78"/>
              </a:rPr>
              <a:t>داراي توزيع دوجمله</a:t>
            </a:r>
            <a:r>
              <a:rPr lang="en-US" altLang="en-US" sz="2600">
                <a:cs typeface="B Nazanin" panose="00000400000000000000" pitchFamily="2" charset="-78"/>
              </a:rPr>
              <a:t> </a:t>
            </a:r>
            <a:r>
              <a:rPr lang="ar-SA" altLang="en-US" sz="2600">
                <a:cs typeface="B Nazanin" panose="00000400000000000000" pitchFamily="2" charset="-78"/>
              </a:rPr>
              <a:t>اي است. </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p:txBody>
      </p:sp>
      <p:sp>
        <p:nvSpPr>
          <p:cNvPr id="222212"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2213" name="Object 5"/>
          <p:cNvGraphicFramePr>
            <a:graphicFrameLocks noChangeAspect="1"/>
          </p:cNvGraphicFramePr>
          <p:nvPr/>
        </p:nvGraphicFramePr>
        <p:xfrm>
          <a:off x="684213" y="2276475"/>
          <a:ext cx="6480175" cy="873125"/>
        </p:xfrm>
        <a:graphic>
          <a:graphicData uri="http://schemas.openxmlformats.org/presentationml/2006/ole">
            <mc:AlternateContent xmlns:mc="http://schemas.openxmlformats.org/markup-compatibility/2006">
              <mc:Choice xmlns:v="urn:schemas-microsoft-com:vml" Requires="v">
                <p:oleObj spid="_x0000_s222217" name="Equation" r:id="rId3" imgW="3390900" imgH="457200" progId="Equation.3">
                  <p:embed/>
                </p:oleObj>
              </mc:Choice>
              <mc:Fallback>
                <p:oleObj name="Equation" r:id="rId3" imgW="33909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76475"/>
                        <a:ext cx="648017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214" name="Rectangle 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500" fill="hold"/>
                                        <p:tgtEl>
                                          <p:spTgt spid="222210"/>
                                        </p:tgtEl>
                                        <p:attrNameLst>
                                          <p:attrName>ppt_w</p:attrName>
                                        </p:attrNameLst>
                                      </p:cBhvr>
                                      <p:tavLst>
                                        <p:tav tm="0">
                                          <p:val>
                                            <p:fltVal val="0"/>
                                          </p:val>
                                        </p:tav>
                                        <p:tav tm="100000">
                                          <p:val>
                                            <p:strVal val="#ppt_w"/>
                                          </p:val>
                                        </p:tav>
                                      </p:tavLst>
                                    </p:anim>
                                    <p:anim calcmode="lin" valueType="num">
                                      <p:cBhvr>
                                        <p:cTn id="8" dur="500" fill="hold"/>
                                        <p:tgtEl>
                                          <p:spTgt spid="222210"/>
                                        </p:tgtEl>
                                        <p:attrNameLst>
                                          <p:attrName>ppt_h</p:attrName>
                                        </p:attrNameLst>
                                      </p:cBhvr>
                                      <p:tavLst>
                                        <p:tav tm="0">
                                          <p:val>
                                            <p:fltVal val="0"/>
                                          </p:val>
                                        </p:tav>
                                        <p:tav tm="100000">
                                          <p:val>
                                            <p:strVal val="#ppt_h"/>
                                          </p:val>
                                        </p:tav>
                                      </p:tavLst>
                                    </p:anim>
                                    <p:anim calcmode="lin" valueType="num">
                                      <p:cBhvr>
                                        <p:cTn id="9" dur="500" fill="hold"/>
                                        <p:tgtEl>
                                          <p:spTgt spid="222210"/>
                                        </p:tgtEl>
                                        <p:attrNameLst>
                                          <p:attrName>style.rotation</p:attrName>
                                        </p:attrNameLst>
                                      </p:cBhvr>
                                      <p:tavLst>
                                        <p:tav tm="0">
                                          <p:val>
                                            <p:fltVal val="360"/>
                                          </p:val>
                                        </p:tav>
                                        <p:tav tm="100000">
                                          <p:val>
                                            <p:fltVal val="0"/>
                                          </p:val>
                                        </p:tav>
                                      </p:tavLst>
                                    </p:anim>
                                    <p:animEffect transition="in" filter="fade">
                                      <p:cBhvr>
                                        <p:cTn id="10" dur="500"/>
                                        <p:tgtEl>
                                          <p:spTgt spid="2222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2211">
                                            <p:txEl>
                                              <p:pRg st="0" end="0"/>
                                            </p:txEl>
                                          </p:spTgt>
                                        </p:tgtEl>
                                        <p:attrNameLst>
                                          <p:attrName>style.visibility</p:attrName>
                                        </p:attrNameLst>
                                      </p:cBhvr>
                                      <p:to>
                                        <p:strVal val="visible"/>
                                      </p:to>
                                    </p:set>
                                    <p:animEffect transition="in" filter="blinds(horizontal)">
                                      <p:cBhvr>
                                        <p:cTn id="15" dur="500"/>
                                        <p:tgtEl>
                                          <p:spTgt spid="22221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2211">
                                            <p:txEl>
                                              <p:pRg st="4" end="4"/>
                                            </p:txEl>
                                          </p:spTgt>
                                        </p:tgtEl>
                                        <p:attrNameLst>
                                          <p:attrName>style.visibility</p:attrName>
                                        </p:attrNameLst>
                                      </p:cBhvr>
                                      <p:to>
                                        <p:strVal val="visible"/>
                                      </p:to>
                                    </p:set>
                                    <p:animEffect transition="in" filter="blinds(horizontal)">
                                      <p:cBhvr>
                                        <p:cTn id="20" dur="500"/>
                                        <p:tgtEl>
                                          <p:spTgt spid="22221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2211">
                                            <p:txEl>
                                              <p:pRg st="5" end="5"/>
                                            </p:txEl>
                                          </p:spTgt>
                                        </p:tgtEl>
                                        <p:attrNameLst>
                                          <p:attrName>style.visibility</p:attrName>
                                        </p:attrNameLst>
                                      </p:cBhvr>
                                      <p:to>
                                        <p:strVal val="visible"/>
                                      </p:to>
                                    </p:set>
                                    <p:animEffect transition="in" filter="blinds(horizontal)">
                                      <p:cBhvr>
                                        <p:cTn id="25" dur="500"/>
                                        <p:tgtEl>
                                          <p:spTgt spid="222211">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22213"/>
                                        </p:tgtEl>
                                        <p:attrNameLst>
                                          <p:attrName>style.visibility</p:attrName>
                                        </p:attrNameLst>
                                      </p:cBhvr>
                                      <p:to>
                                        <p:strVal val="visible"/>
                                      </p:to>
                                    </p:set>
                                    <p:animEffect transition="in" filter="blinds(horizontal)">
                                      <p:cBhvr>
                                        <p:cTn id="28" dur="500"/>
                                        <p:tgtEl>
                                          <p:spTgt spid="22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552700" y="471488"/>
            <a:ext cx="6129338" cy="944562"/>
          </a:xfrm>
        </p:spPr>
        <p:txBody>
          <a:bodyPr/>
          <a:lstStyle/>
          <a:p>
            <a:pPr algn="r"/>
            <a:r>
              <a:rPr lang="fa-IR" altLang="en-US" sz="3800" b="1">
                <a:solidFill>
                  <a:srgbClr val="990000"/>
                </a:solidFill>
                <a:cs typeface="B Titr" panose="00000700000000000000" pitchFamily="2" charset="-78"/>
              </a:rPr>
              <a:t>1-3-1 </a:t>
            </a:r>
            <a:r>
              <a:rPr lang="ar-SA" altLang="en-US" sz="3800" b="1">
                <a:solidFill>
                  <a:srgbClr val="990000"/>
                </a:solidFill>
                <a:cs typeface="B Titr" panose="00000700000000000000" pitchFamily="2" charset="-78"/>
              </a:rPr>
              <a:t>ويژگيهاي توزيع دو جمله</a:t>
            </a:r>
            <a:r>
              <a:rPr lang="fa-IR" altLang="en-US" sz="3800" b="1">
                <a:solidFill>
                  <a:srgbClr val="990000"/>
                </a:solidFill>
                <a:cs typeface="B Titr" panose="00000700000000000000" pitchFamily="2" charset="-78"/>
              </a:rPr>
              <a:t> </a:t>
            </a:r>
            <a:r>
              <a:rPr lang="ar-SA" altLang="en-US" sz="3800" b="1">
                <a:solidFill>
                  <a:srgbClr val="990000"/>
                </a:solidFill>
                <a:cs typeface="B Titr" panose="00000700000000000000" pitchFamily="2" charset="-78"/>
              </a:rPr>
              <a:t>اي</a:t>
            </a:r>
            <a:r>
              <a:rPr lang="en-US" altLang="en-US" sz="3800" b="1">
                <a:solidFill>
                  <a:srgbClr val="990000"/>
                </a:solidFill>
                <a:cs typeface="B Titr" panose="00000700000000000000" pitchFamily="2" charset="-78"/>
              </a:rPr>
              <a:t> </a:t>
            </a:r>
          </a:p>
        </p:txBody>
      </p:sp>
      <p:sp>
        <p:nvSpPr>
          <p:cNvPr id="223235" name="Rectangle 3"/>
          <p:cNvSpPr>
            <a:spLocks noGrp="1" noChangeArrowheads="1"/>
          </p:cNvSpPr>
          <p:nvPr>
            <p:ph idx="1"/>
          </p:nvPr>
        </p:nvSpPr>
        <p:spPr>
          <a:xfrm>
            <a:off x="323850" y="1600200"/>
            <a:ext cx="8569325" cy="4530725"/>
          </a:xfrm>
        </p:spPr>
        <p:txBody>
          <a:bodyPr>
            <a:normAutofit fontScale="92500"/>
          </a:bodyPr>
          <a:lstStyle/>
          <a:p>
            <a:pPr marL="571500" indent="-571500" fontAlgn="ctr">
              <a:buFont typeface="Wingdings" panose="05000000000000000000" pitchFamily="2" charset="2"/>
              <a:buNone/>
            </a:pPr>
            <a:r>
              <a:rPr lang="fa-IR" altLang="en-US" sz="2600">
                <a:cs typeface="B Nazanin" panose="00000400000000000000" pitchFamily="2" charset="-78"/>
              </a:rPr>
              <a:t>1- 		</a:t>
            </a:r>
          </a:p>
          <a:p>
            <a:pPr marL="571500" indent="-571500" fontAlgn="ctr">
              <a:buFont typeface="Wingdings" panose="05000000000000000000" pitchFamily="2" charset="2"/>
              <a:buNone/>
            </a:pPr>
            <a:r>
              <a:rPr lang="fa-IR" altLang="en-US" sz="2600">
                <a:cs typeface="B Nazanin" panose="00000400000000000000" pitchFamily="2" charset="-78"/>
              </a:rPr>
              <a:t>	</a:t>
            </a:r>
          </a:p>
          <a:p>
            <a:pPr marL="571500" indent="-571500" fontAlgn="ctr">
              <a:buFont typeface="Wingdings" panose="05000000000000000000" pitchFamily="2" charset="2"/>
              <a:buNone/>
            </a:pPr>
            <a:r>
              <a:rPr lang="ar-SA" altLang="en-US" sz="2600">
                <a:cs typeface="B Nazanin" panose="00000400000000000000" pitchFamily="2" charset="-78"/>
              </a:rPr>
              <a:t>2- داراي نماي منحصر به فرد است.</a:t>
            </a:r>
            <a:endParaRPr lang="en-US" altLang="en-US" sz="2600">
              <a:cs typeface="B Nazanin" panose="00000400000000000000" pitchFamily="2" charset="-78"/>
            </a:endParaRPr>
          </a:p>
          <a:p>
            <a:pPr marL="571500" indent="-571500" fontAlgn="ctr">
              <a:buFont typeface="Wingdings" panose="05000000000000000000" pitchFamily="2" charset="2"/>
              <a:buNone/>
            </a:pPr>
            <a:endParaRPr lang="fa-IR" altLang="en-US" sz="2600">
              <a:cs typeface="B Nazanin" panose="00000400000000000000" pitchFamily="2" charset="-78"/>
            </a:endParaRPr>
          </a:p>
          <a:p>
            <a:pPr marL="571500" indent="-571500" fontAlgn="ctr">
              <a:buFont typeface="Wingdings" panose="05000000000000000000" pitchFamily="2" charset="2"/>
              <a:buNone/>
            </a:pPr>
            <a:r>
              <a:rPr lang="fa-IR" altLang="en-US" sz="2600">
                <a:cs typeface="B Nazanin" panose="00000400000000000000" pitchFamily="2" charset="-78"/>
              </a:rPr>
              <a:t> </a:t>
            </a:r>
            <a:r>
              <a:rPr lang="ar-SA" altLang="en-US" sz="2600">
                <a:cs typeface="B Nazanin" panose="00000400000000000000" pitchFamily="2" charset="-78"/>
              </a:rPr>
              <a:t>تابع چگالي احتمال دو جمله</a:t>
            </a:r>
            <a:r>
              <a:rPr lang="fa-IR" altLang="en-US" sz="2600">
                <a:cs typeface="B Nazanin" panose="00000400000000000000" pitchFamily="2" charset="-78"/>
              </a:rPr>
              <a:t> </a:t>
            </a:r>
            <a:r>
              <a:rPr lang="ar-SA" altLang="en-US" sz="2600">
                <a:cs typeface="B Nazanin" panose="00000400000000000000" pitchFamily="2" charset="-78"/>
              </a:rPr>
              <a:t>اي همان تابع احتمال برنولي است.</a:t>
            </a:r>
            <a:r>
              <a:rPr lang="en-US" altLang="en-US"/>
              <a:t> </a:t>
            </a:r>
            <a:r>
              <a:rPr lang="en-US" altLang="en-US" sz="2600">
                <a:cs typeface="B Nazanin" panose="00000400000000000000" pitchFamily="2" charset="-78"/>
              </a:rPr>
              <a:t>n=1</a:t>
            </a:r>
            <a:r>
              <a:rPr lang="ar-SA" altLang="en-US" sz="2600">
                <a:cs typeface="B Nazanin" panose="00000400000000000000" pitchFamily="2" charset="-78"/>
              </a:rPr>
              <a:t>3-</a:t>
            </a:r>
            <a:r>
              <a:rPr lang="fa-IR" altLang="en-US" sz="2600">
                <a:cs typeface="B Nazanin" panose="00000400000000000000" pitchFamily="2" charset="-78"/>
              </a:rPr>
              <a:t>برای </a:t>
            </a:r>
          </a:p>
          <a:p>
            <a:pPr marL="571500" indent="-571500" fontAlgn="ctr">
              <a:buFont typeface="Wingdings" panose="05000000000000000000" pitchFamily="2" charset="2"/>
              <a:buNone/>
            </a:pPr>
            <a:r>
              <a:rPr lang="fa-IR" altLang="en-US" sz="2600" i="1">
                <a:cs typeface="B Nazanin" panose="00000400000000000000" pitchFamily="2" charset="-78"/>
              </a:rPr>
              <a:t> </a:t>
            </a:r>
            <a:r>
              <a:rPr lang="fa-IR" altLang="en-US" sz="2600">
                <a:cs typeface="B Nazanin" panose="00000400000000000000" pitchFamily="2" charset="-78"/>
              </a:rPr>
              <a:t>است.</a:t>
            </a:r>
            <a:r>
              <a:rPr lang="en-US" altLang="en-US" sz="2600" i="1">
                <a:cs typeface="B Nazanin" panose="00000400000000000000" pitchFamily="2" charset="-78"/>
              </a:rPr>
              <a:t>np(1-p)</a:t>
            </a:r>
            <a:r>
              <a:rPr lang="fa-IR" altLang="en-US" sz="2600" i="1">
                <a:cs typeface="B Nazanin" panose="00000400000000000000" pitchFamily="2" charset="-78"/>
              </a:rPr>
              <a:t>  </a:t>
            </a:r>
            <a:r>
              <a:rPr lang="fa-IR" altLang="en-US" sz="2600">
                <a:cs typeface="B Nazanin" panose="00000400000000000000" pitchFamily="2" charset="-78"/>
              </a:rPr>
              <a:t>و واریانس</a:t>
            </a:r>
            <a:r>
              <a:rPr lang="fa-IR" altLang="en-US" sz="2600" i="1">
                <a:cs typeface="B Nazanin" panose="00000400000000000000" pitchFamily="2" charset="-78"/>
              </a:rPr>
              <a:t> </a:t>
            </a:r>
            <a:r>
              <a:rPr lang="en-US" altLang="en-US" sz="2600" i="1">
                <a:cs typeface="B Nazanin" panose="00000400000000000000" pitchFamily="2" charset="-78"/>
              </a:rPr>
              <a:t>np</a:t>
            </a:r>
            <a:r>
              <a:rPr lang="ar-SA" altLang="en-US" sz="2600">
                <a:cs typeface="B Nazanin" panose="00000400000000000000" pitchFamily="2" charset="-78"/>
              </a:rPr>
              <a:t>4- </a:t>
            </a:r>
            <a:r>
              <a:rPr lang="fa-IR" altLang="en-US" sz="2600">
                <a:cs typeface="B Nazanin" panose="00000400000000000000" pitchFamily="2" charset="-78"/>
              </a:rPr>
              <a:t>دارای میانگین </a:t>
            </a:r>
          </a:p>
          <a:p>
            <a:pPr marL="571500" indent="-571500" fontAlgn="ctr">
              <a:buFont typeface="Wingdings" panose="05000000000000000000" pitchFamily="2" charset="2"/>
              <a:buNone/>
            </a:pPr>
            <a:r>
              <a:rPr lang="fa-IR" altLang="en-US" sz="2600">
                <a:cs typeface="B Nazanin" panose="00000400000000000000" pitchFamily="2" charset="-78"/>
              </a:rPr>
              <a:t>5-</a:t>
            </a:r>
          </a:p>
          <a:p>
            <a:pPr marL="571500" indent="-571500" fontAlgn="ctr">
              <a:buFont typeface="Wingdings" panose="05000000000000000000" pitchFamily="2" charset="2"/>
              <a:buNone/>
            </a:pPr>
            <a:endParaRPr lang="en-US" altLang="en-US" sz="2600">
              <a:cs typeface="B Nazanin" panose="00000400000000000000" pitchFamily="2" charset="-78"/>
            </a:endParaRPr>
          </a:p>
          <a:p>
            <a:pPr marL="571500" indent="-571500" fontAlgn="ctr">
              <a:buFont typeface="Wingdings" panose="05000000000000000000" pitchFamily="2" charset="2"/>
              <a:buNone/>
            </a:pPr>
            <a:r>
              <a:rPr lang="en-US" altLang="en-US" sz="2600">
                <a:cs typeface="B Nazanin" panose="00000400000000000000" pitchFamily="2" charset="-78"/>
              </a:rPr>
              <a:t>  </a:t>
            </a:r>
            <a:r>
              <a:rPr lang="fa-IR" altLang="en-US" sz="2600">
                <a:cs typeface="B Nazanin" panose="00000400000000000000" pitchFamily="2" charset="-78"/>
              </a:rPr>
              <a:t> را محاسبه کرد</a:t>
            </a:r>
            <a:r>
              <a:rPr lang="en-US" altLang="en-US" sz="2600">
                <a:cs typeface="B Nazanin" panose="00000400000000000000" pitchFamily="2" charset="-78"/>
              </a:rPr>
              <a:t>F(x)</a:t>
            </a:r>
            <a:r>
              <a:rPr lang="fa-IR" altLang="en-US" sz="2600">
                <a:cs typeface="B Nazanin" panose="00000400000000000000" pitchFamily="2" charset="-78"/>
              </a:rPr>
              <a:t> می توان از جدول ضمیمه 1 مقدار </a:t>
            </a:r>
            <a:r>
              <a:rPr lang="en-US" altLang="en-US" sz="2600">
                <a:cs typeface="B Nazanin" panose="00000400000000000000" pitchFamily="2" charset="-78"/>
              </a:rPr>
              <a:t>p </a:t>
            </a:r>
            <a:r>
              <a:rPr lang="fa-IR" altLang="en-US" sz="2600">
                <a:cs typeface="B Nazanin" panose="00000400000000000000" pitchFamily="2" charset="-78"/>
              </a:rPr>
              <a:t> و</a:t>
            </a:r>
            <a:r>
              <a:rPr lang="en-US" altLang="en-US" sz="2600">
                <a:cs typeface="B Nazanin" panose="00000400000000000000" pitchFamily="2" charset="-78"/>
              </a:rPr>
              <a:t>n</a:t>
            </a:r>
            <a:r>
              <a:rPr lang="ar-SA" altLang="en-US" sz="2600">
                <a:cs typeface="B Nazanin" panose="00000400000000000000" pitchFamily="2" charset="-78"/>
              </a:rPr>
              <a:t>6- براي مقادير مختلف</a:t>
            </a:r>
            <a:r>
              <a:rPr lang="en-US" altLang="en-US" sz="2600">
                <a:cs typeface="B Nazanin" panose="00000400000000000000" pitchFamily="2" charset="-78"/>
              </a:rPr>
              <a:t> </a:t>
            </a:r>
          </a:p>
        </p:txBody>
      </p:sp>
      <p:sp>
        <p:nvSpPr>
          <p:cNvPr id="2232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3237" name="Object 5"/>
          <p:cNvGraphicFramePr>
            <a:graphicFrameLocks noChangeAspect="1"/>
          </p:cNvGraphicFramePr>
          <p:nvPr/>
        </p:nvGraphicFramePr>
        <p:xfrm>
          <a:off x="682625" y="1389063"/>
          <a:ext cx="5113338" cy="960437"/>
        </p:xfrm>
        <a:graphic>
          <a:graphicData uri="http://schemas.openxmlformats.org/presentationml/2006/ole">
            <mc:AlternateContent xmlns:mc="http://schemas.openxmlformats.org/markup-compatibility/2006">
              <mc:Choice xmlns:v="urn:schemas-microsoft-com:vml" Requires="v">
                <p:oleObj spid="_x0000_s223246" name="Equation" r:id="rId3" imgW="2438400" imgH="457200" progId="Equation.3">
                  <p:embed/>
                </p:oleObj>
              </mc:Choice>
              <mc:Fallback>
                <p:oleObj name="Equation" r:id="rId3" imgW="24384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389063"/>
                        <a:ext cx="5113338"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38"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323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3240" name="Object 8"/>
          <p:cNvGraphicFramePr>
            <a:graphicFrameLocks noChangeAspect="1"/>
          </p:cNvGraphicFramePr>
          <p:nvPr/>
        </p:nvGraphicFramePr>
        <p:xfrm>
          <a:off x="755650" y="4365625"/>
          <a:ext cx="5545138" cy="896938"/>
        </p:xfrm>
        <a:graphic>
          <a:graphicData uri="http://schemas.openxmlformats.org/presentationml/2006/ole">
            <mc:AlternateContent xmlns:mc="http://schemas.openxmlformats.org/markup-compatibility/2006">
              <mc:Choice xmlns:v="urn:schemas-microsoft-com:vml" Requires="v">
                <p:oleObj spid="_x0000_s223247" name="Equation" r:id="rId5" imgW="2946400" imgH="495300" progId="Equation.3">
                  <p:embed/>
                </p:oleObj>
              </mc:Choice>
              <mc:Fallback>
                <p:oleObj name="Equation" r:id="rId5" imgW="2946400" imgH="4953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365625"/>
                        <a:ext cx="5545138"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3241" name="Rectangle 9"/>
          <p:cNvSpPr>
            <a:spLocks noChangeArrowheads="1"/>
          </p:cNvSpPr>
          <p:nvPr/>
        </p:nvSpPr>
        <p:spPr bwMode="auto">
          <a:xfrm>
            <a:off x="0" y="49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 decel="50000" fill="hold">
                                          <p:stCondLst>
                                            <p:cond delay="0"/>
                                          </p:stCondLst>
                                        </p:cTn>
                                        <p:tgtEl>
                                          <p:spTgt spid="2232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32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3234"/>
                                        </p:tgtEl>
                                        <p:attrNameLst>
                                          <p:attrName>ppt_w</p:attrName>
                                        </p:attrNameLst>
                                      </p:cBhvr>
                                      <p:tavLst>
                                        <p:tav tm="0">
                                          <p:val>
                                            <p:strVal val="#ppt_w*.05"/>
                                          </p:val>
                                        </p:tav>
                                        <p:tav tm="100000">
                                          <p:val>
                                            <p:strVal val="#ppt_w"/>
                                          </p:val>
                                        </p:tav>
                                      </p:tavLst>
                                    </p:anim>
                                    <p:anim calcmode="lin" valueType="num">
                                      <p:cBhvr>
                                        <p:cTn id="10" dur="1000" fill="hold"/>
                                        <p:tgtEl>
                                          <p:spTgt spid="2232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32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32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32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32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23237"/>
                                        </p:tgtEl>
                                        <p:attrNameLst>
                                          <p:attrName>style.visibility</p:attrName>
                                        </p:attrNameLst>
                                      </p:cBhvr>
                                      <p:to>
                                        <p:strVal val="visible"/>
                                      </p:to>
                                    </p:set>
                                    <p:anim calcmode="lin" valueType="num">
                                      <p:cBhvr>
                                        <p:cTn id="19" dur="500" decel="50000" fill="hold">
                                          <p:stCondLst>
                                            <p:cond delay="0"/>
                                          </p:stCondLst>
                                        </p:cTn>
                                        <p:tgtEl>
                                          <p:spTgt spid="22323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2323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23237"/>
                                        </p:tgtEl>
                                        <p:attrNameLst>
                                          <p:attrName>ppt_w</p:attrName>
                                        </p:attrNameLst>
                                      </p:cBhvr>
                                      <p:tavLst>
                                        <p:tav tm="0">
                                          <p:val>
                                            <p:strVal val="#ppt_w*.05"/>
                                          </p:val>
                                        </p:tav>
                                        <p:tav tm="100000">
                                          <p:val>
                                            <p:strVal val="#ppt_w"/>
                                          </p:val>
                                        </p:tav>
                                      </p:tavLst>
                                    </p:anim>
                                    <p:anim calcmode="lin" valueType="num">
                                      <p:cBhvr>
                                        <p:cTn id="22" dur="1000" fill="hold"/>
                                        <p:tgtEl>
                                          <p:spTgt spid="22323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2323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2323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2323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232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23240"/>
                                        </p:tgtEl>
                                        <p:attrNameLst>
                                          <p:attrName>style.visibility</p:attrName>
                                        </p:attrNameLst>
                                      </p:cBhvr>
                                      <p:to>
                                        <p:strVal val="visible"/>
                                      </p:to>
                                    </p:set>
                                    <p:animEffect transition="in" filter="blinds(horizontal)">
                                      <p:cBhvr>
                                        <p:cTn id="31" dur="500"/>
                                        <p:tgtEl>
                                          <p:spTgt spid="223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lgn="r"/>
            <a:r>
              <a:rPr lang="fa-IR" altLang="en-US" sz="3800" b="1">
                <a:cs typeface="B Titr" panose="00000700000000000000" pitchFamily="2" charset="-78"/>
              </a:rPr>
              <a:t>1-4 </a:t>
            </a:r>
            <a:r>
              <a:rPr lang="ar-SA" altLang="en-US" sz="3800" b="1">
                <a:cs typeface="B Titr" panose="00000700000000000000" pitchFamily="2" charset="-78"/>
              </a:rPr>
              <a:t>تابع احتمال دو جمله</a:t>
            </a:r>
            <a:r>
              <a:rPr lang="fa-IR" altLang="en-US" sz="3800" b="1">
                <a:cs typeface="B Titr" panose="00000700000000000000" pitchFamily="2" charset="-78"/>
              </a:rPr>
              <a:t> </a:t>
            </a:r>
            <a:r>
              <a:rPr lang="ar-SA" altLang="en-US" sz="3800" b="1">
                <a:cs typeface="B Titr" panose="00000700000000000000" pitchFamily="2" charset="-78"/>
              </a:rPr>
              <a:t>اي منفي (پاسكال)</a:t>
            </a:r>
            <a:r>
              <a:rPr lang="en-US" altLang="en-US" sz="3800" b="1">
                <a:cs typeface="B Titr" panose="00000700000000000000" pitchFamily="2" charset="-78"/>
              </a:rPr>
              <a:t> </a:t>
            </a:r>
          </a:p>
        </p:txBody>
      </p:sp>
      <p:sp>
        <p:nvSpPr>
          <p:cNvPr id="224259" name="Rectangle 3"/>
          <p:cNvSpPr>
            <a:spLocks noGrp="1" noChangeArrowheads="1"/>
          </p:cNvSpPr>
          <p:nvPr>
            <p:ph idx="1"/>
          </p:nvPr>
        </p:nvSpPr>
        <p:spPr/>
        <p:txBody>
          <a:bodyPr>
            <a:normAutofit/>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احتمال دو جمله</a:t>
            </a:r>
            <a:r>
              <a:rPr lang="fa-IR" altLang="en-US" sz="2600">
                <a:cs typeface="B Nazanin" panose="00000400000000000000" pitchFamily="2" charset="-78"/>
              </a:rPr>
              <a:t> </a:t>
            </a:r>
            <a:r>
              <a:rPr lang="ar-SA" altLang="en-US" sz="2600">
                <a:cs typeface="B Nazanin" panose="00000400000000000000" pitchFamily="2" charset="-78"/>
              </a:rPr>
              <a:t>اي منفي با پارامتر </a:t>
            </a:r>
            <a:r>
              <a:rPr lang="en-US" altLang="en-US" sz="2600">
                <a:cs typeface="B Nazanin" panose="00000400000000000000" pitchFamily="2" charset="-78"/>
              </a:rPr>
              <a:t>r</a:t>
            </a:r>
            <a:r>
              <a:rPr lang="fa-IR" altLang="en-US" sz="2600">
                <a:cs typeface="B Nazanin" panose="00000400000000000000" pitchFamily="2" charset="-78"/>
              </a:rPr>
              <a:t> </a:t>
            </a:r>
            <a:r>
              <a:rPr lang="ar-SA" altLang="en-US" sz="2600">
                <a:cs typeface="B Nazanin" panose="00000400000000000000" pitchFamily="2" charset="-78"/>
              </a:rPr>
              <a:t>و </a:t>
            </a:r>
            <a:r>
              <a:rPr lang="en-US" altLang="en-US" sz="2600">
                <a:cs typeface="B Nazanin" panose="00000400000000000000" pitchFamily="2" charset="-78"/>
              </a:rPr>
              <a:t>p</a:t>
            </a:r>
            <a:r>
              <a:rPr lang="fa-IR" altLang="en-US" sz="2600">
                <a:cs typeface="B Nazanin" panose="00000400000000000000" pitchFamily="2" charset="-78"/>
              </a:rPr>
              <a:t> </a:t>
            </a:r>
            <a:r>
              <a:rPr lang="ar-SA" altLang="en-US" sz="2600">
                <a:cs typeface="B Nazanin" panose="00000400000000000000" pitchFamily="2" charset="-78"/>
              </a:rPr>
              <a:t>است اگر تابع احتمال آن به صورت زير باشد. </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r>
              <a:rPr lang="fa-IR" altLang="en-US">
                <a:solidFill>
                  <a:srgbClr val="990000"/>
                </a:solidFill>
                <a:cs typeface="B Titr" panose="00000700000000000000" pitchFamily="2" charset="-78"/>
              </a:rPr>
              <a:t>1-4-1 </a:t>
            </a:r>
            <a:r>
              <a:rPr lang="ar-SA" altLang="en-US">
                <a:solidFill>
                  <a:srgbClr val="990000"/>
                </a:solidFill>
                <a:cs typeface="B Titr" panose="00000700000000000000" pitchFamily="2" charset="-78"/>
              </a:rPr>
              <a:t>ويژگيهاي توزيع دو جمله</a:t>
            </a:r>
            <a:r>
              <a:rPr lang="en-US" altLang="en-US">
                <a:solidFill>
                  <a:srgbClr val="990000"/>
                </a:solidFill>
                <a:cs typeface="B Titr" panose="00000700000000000000" pitchFamily="2" charset="-78"/>
              </a:rPr>
              <a:t> </a:t>
            </a:r>
            <a:r>
              <a:rPr lang="ar-SA" altLang="en-US">
                <a:solidFill>
                  <a:srgbClr val="990000"/>
                </a:solidFill>
                <a:cs typeface="B Titr" panose="00000700000000000000" pitchFamily="2" charset="-78"/>
              </a:rPr>
              <a:t>اي منفي</a:t>
            </a:r>
            <a:endParaRPr lang="fa-IR" altLang="en-US">
              <a:solidFill>
                <a:srgbClr val="990000"/>
              </a:solidFill>
              <a:cs typeface="B Titr" panose="00000700000000000000" pitchFamily="2" charset="-78"/>
            </a:endParaRPr>
          </a:p>
          <a:p>
            <a:pPr>
              <a:buFont typeface="Wingdings" panose="05000000000000000000" pitchFamily="2" charset="2"/>
              <a:buNone/>
            </a:pPr>
            <a:endParaRPr lang="fa-IR" altLang="en-US" sz="1300">
              <a:solidFill>
                <a:schemeClr val="tx2"/>
              </a:solidFill>
            </a:endParaRPr>
          </a:p>
          <a:p>
            <a:pPr>
              <a:buFont typeface="Wingdings" panose="05000000000000000000" pitchFamily="2" charset="2"/>
              <a:buNone/>
            </a:pPr>
            <a:r>
              <a:rPr lang="ar-SA" altLang="en-US">
                <a:solidFill>
                  <a:schemeClr val="tx2"/>
                </a:solidFill>
              </a:rPr>
              <a:t> </a:t>
            </a:r>
            <a:r>
              <a:rPr lang="fa-IR" altLang="en-US"/>
              <a:t>1-</a:t>
            </a:r>
          </a:p>
          <a:p>
            <a:pPr>
              <a:buFont typeface="Wingdings" panose="05000000000000000000" pitchFamily="2" charset="2"/>
              <a:buNone/>
            </a:pPr>
            <a:endParaRPr lang="fa-IR" altLang="en-US"/>
          </a:p>
          <a:p>
            <a:pPr>
              <a:buFont typeface="Wingdings" panose="05000000000000000000" pitchFamily="2" charset="2"/>
              <a:buNone/>
            </a:pPr>
            <a:r>
              <a:rPr lang="fa-IR" altLang="en-US" sz="2600">
                <a:cs typeface="B Nazanin" panose="00000400000000000000" pitchFamily="2" charset="-78"/>
              </a:rPr>
              <a:t>2-دارای میانگین               و واریانس                 است. </a:t>
            </a:r>
            <a:r>
              <a:rPr lang="fa-IR" altLang="en-US"/>
              <a:t> </a:t>
            </a:r>
            <a:endParaRPr lang="en-US" altLang="en-US"/>
          </a:p>
        </p:txBody>
      </p:sp>
      <p:sp>
        <p:nvSpPr>
          <p:cNvPr id="224260"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1" name="Object 5"/>
          <p:cNvGraphicFramePr>
            <a:graphicFrameLocks noChangeAspect="1"/>
          </p:cNvGraphicFramePr>
          <p:nvPr/>
        </p:nvGraphicFramePr>
        <p:xfrm>
          <a:off x="827088" y="2349500"/>
          <a:ext cx="7058025" cy="846138"/>
        </p:xfrm>
        <a:graphic>
          <a:graphicData uri="http://schemas.openxmlformats.org/presentationml/2006/ole">
            <mc:AlternateContent xmlns:mc="http://schemas.openxmlformats.org/markup-compatibility/2006">
              <mc:Choice xmlns:v="urn:schemas-microsoft-com:vml" Requires="v">
                <p:oleObj spid="_x0000_s224278" name="Equation" r:id="rId3" imgW="3810000" imgH="457200" progId="Equation.3">
                  <p:embed/>
                </p:oleObj>
              </mc:Choice>
              <mc:Fallback>
                <p:oleObj name="Equation" r:id="rId3" imgW="38100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349500"/>
                        <a:ext cx="7058025"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62" name="Rectangle 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4263" name="Rectangle 7"/>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4" name="Object 8"/>
          <p:cNvGraphicFramePr>
            <a:graphicFrameLocks noChangeAspect="1"/>
          </p:cNvGraphicFramePr>
          <p:nvPr/>
        </p:nvGraphicFramePr>
        <p:xfrm>
          <a:off x="684213" y="3933825"/>
          <a:ext cx="7345362" cy="865188"/>
        </p:xfrm>
        <a:graphic>
          <a:graphicData uri="http://schemas.openxmlformats.org/presentationml/2006/ole">
            <mc:AlternateContent xmlns:mc="http://schemas.openxmlformats.org/markup-compatibility/2006">
              <mc:Choice xmlns:v="urn:schemas-microsoft-com:vml" Requires="v">
                <p:oleObj spid="_x0000_s224279" name="Equation" r:id="rId5" imgW="3911600" imgH="457200" progId="Equation.3">
                  <p:embed/>
                </p:oleObj>
              </mc:Choice>
              <mc:Fallback>
                <p:oleObj name="Equation" r:id="rId5" imgW="39116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933825"/>
                        <a:ext cx="7345362"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6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6" name="Object 10"/>
          <p:cNvGraphicFramePr>
            <a:graphicFrameLocks noChangeAspect="1"/>
          </p:cNvGraphicFramePr>
          <p:nvPr/>
        </p:nvGraphicFramePr>
        <p:xfrm>
          <a:off x="6084888" y="5175250"/>
          <a:ext cx="892175" cy="701675"/>
        </p:xfrm>
        <a:graphic>
          <a:graphicData uri="http://schemas.openxmlformats.org/presentationml/2006/ole">
            <mc:AlternateContent xmlns:mc="http://schemas.openxmlformats.org/markup-compatibility/2006">
              <mc:Choice xmlns:v="urn:schemas-microsoft-com:vml" Requires="v">
                <p:oleObj spid="_x0000_s224280" name="Equation" r:id="rId7" imgW="533169" imgH="418918" progId="Equation.3">
                  <p:embed/>
                </p:oleObj>
              </mc:Choice>
              <mc:Fallback>
                <p:oleObj name="Equation" r:id="rId7" imgW="533169" imgH="418918"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888" y="5175250"/>
                        <a:ext cx="89217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267" name="Rectangle 11"/>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4268" name="Rectangle 12"/>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4269" name="Object 13"/>
          <p:cNvGraphicFramePr>
            <a:graphicFrameLocks noChangeAspect="1"/>
          </p:cNvGraphicFramePr>
          <p:nvPr/>
        </p:nvGraphicFramePr>
        <p:xfrm>
          <a:off x="4067175" y="5213350"/>
          <a:ext cx="893763" cy="703263"/>
        </p:xfrm>
        <a:graphic>
          <a:graphicData uri="http://schemas.openxmlformats.org/presentationml/2006/ole">
            <mc:AlternateContent xmlns:mc="http://schemas.openxmlformats.org/markup-compatibility/2006">
              <mc:Choice xmlns:v="urn:schemas-microsoft-com:vml" Requires="v">
                <p:oleObj spid="_x0000_s224281" name="Equation" r:id="rId9" imgW="533169" imgH="418918" progId="Equation.3">
                  <p:embed/>
                </p:oleObj>
              </mc:Choice>
              <mc:Fallback>
                <p:oleObj name="Equation" r:id="rId9" imgW="533169" imgH="418918"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175" y="5213350"/>
                        <a:ext cx="893763"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p:cTn id="7" dur="500" fill="hold"/>
                                        <p:tgtEl>
                                          <p:spTgt spid="224258"/>
                                        </p:tgtEl>
                                        <p:attrNameLst>
                                          <p:attrName>ppt_w</p:attrName>
                                        </p:attrNameLst>
                                      </p:cBhvr>
                                      <p:tavLst>
                                        <p:tav tm="0">
                                          <p:val>
                                            <p:strVal val="#ppt_w*0.05"/>
                                          </p:val>
                                        </p:tav>
                                        <p:tav tm="100000">
                                          <p:val>
                                            <p:strVal val="#ppt_w"/>
                                          </p:val>
                                        </p:tav>
                                      </p:tavLst>
                                    </p:anim>
                                    <p:anim calcmode="lin" valueType="num">
                                      <p:cBhvr>
                                        <p:cTn id="8" dur="500" fill="hold"/>
                                        <p:tgtEl>
                                          <p:spTgt spid="224258"/>
                                        </p:tgtEl>
                                        <p:attrNameLst>
                                          <p:attrName>ppt_h</p:attrName>
                                        </p:attrNameLst>
                                      </p:cBhvr>
                                      <p:tavLst>
                                        <p:tav tm="0">
                                          <p:val>
                                            <p:strVal val="#ppt_h"/>
                                          </p:val>
                                        </p:tav>
                                        <p:tav tm="100000">
                                          <p:val>
                                            <p:strVal val="#ppt_h"/>
                                          </p:val>
                                        </p:tav>
                                      </p:tavLst>
                                    </p:anim>
                                    <p:anim calcmode="lin" valueType="num">
                                      <p:cBhvr>
                                        <p:cTn id="9" dur="500" fill="hold"/>
                                        <p:tgtEl>
                                          <p:spTgt spid="224258"/>
                                        </p:tgtEl>
                                        <p:attrNameLst>
                                          <p:attrName>ppt_x</p:attrName>
                                        </p:attrNameLst>
                                      </p:cBhvr>
                                      <p:tavLst>
                                        <p:tav tm="0">
                                          <p:val>
                                            <p:strVal val="#ppt_x-.2"/>
                                          </p:val>
                                        </p:tav>
                                        <p:tav tm="100000">
                                          <p:val>
                                            <p:strVal val="#ppt_x"/>
                                          </p:val>
                                        </p:tav>
                                      </p:tavLst>
                                    </p:anim>
                                    <p:anim calcmode="lin" valueType="num">
                                      <p:cBhvr>
                                        <p:cTn id="10" dur="500" fill="hold"/>
                                        <p:tgtEl>
                                          <p:spTgt spid="224258"/>
                                        </p:tgtEl>
                                        <p:attrNameLst>
                                          <p:attrName>ppt_y</p:attrName>
                                        </p:attrNameLst>
                                      </p:cBhvr>
                                      <p:tavLst>
                                        <p:tav tm="0">
                                          <p:val>
                                            <p:strVal val="#ppt_y"/>
                                          </p:val>
                                        </p:tav>
                                        <p:tav tm="100000">
                                          <p:val>
                                            <p:strVal val="#ppt_y"/>
                                          </p:val>
                                        </p:tav>
                                      </p:tavLst>
                                    </p:anim>
                                    <p:animEffect transition="in" filter="fade">
                                      <p:cBhvr>
                                        <p:cTn id="11" dur="500"/>
                                        <p:tgtEl>
                                          <p:spTgt spid="2242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24261"/>
                                        </p:tgtEl>
                                        <p:attrNameLst>
                                          <p:attrName>style.visibility</p:attrName>
                                        </p:attrNameLst>
                                      </p:cBhvr>
                                      <p:to>
                                        <p:strVal val="visible"/>
                                      </p:to>
                                    </p:set>
                                    <p:animEffect transition="in" filter="blinds(horizontal)">
                                      <p:cBhvr>
                                        <p:cTn id="16" dur="500"/>
                                        <p:tgtEl>
                                          <p:spTgt spid="22426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4259">
                                            <p:txEl>
                                              <p:pRg st="0" end="0"/>
                                            </p:txEl>
                                          </p:spTgt>
                                        </p:tgtEl>
                                        <p:attrNameLst>
                                          <p:attrName>style.visibility</p:attrName>
                                        </p:attrNameLst>
                                      </p:cBhvr>
                                      <p:to>
                                        <p:strVal val="visible"/>
                                      </p:to>
                                    </p:set>
                                    <p:animEffect transition="in" filter="blinds(horizontal)">
                                      <p:cBhvr>
                                        <p:cTn id="19" dur="500"/>
                                        <p:tgtEl>
                                          <p:spTgt spid="22425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24259">
                                            <p:txEl>
                                              <p:pRg st="3" end="3"/>
                                            </p:txEl>
                                          </p:spTgt>
                                        </p:tgtEl>
                                        <p:attrNameLst>
                                          <p:attrName>style.visibility</p:attrName>
                                        </p:attrNameLst>
                                      </p:cBhvr>
                                      <p:to>
                                        <p:strVal val="visible"/>
                                      </p:to>
                                    </p:set>
                                    <p:animEffect transition="in" filter="blinds(horizontal)">
                                      <p:cBhvr>
                                        <p:cTn id="24" dur="500"/>
                                        <p:tgtEl>
                                          <p:spTgt spid="22425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24259">
                                            <p:txEl>
                                              <p:pRg st="5" end="5"/>
                                            </p:txEl>
                                          </p:spTgt>
                                        </p:tgtEl>
                                        <p:attrNameLst>
                                          <p:attrName>style.visibility</p:attrName>
                                        </p:attrNameLst>
                                      </p:cBhvr>
                                      <p:to>
                                        <p:strVal val="visible"/>
                                      </p:to>
                                    </p:set>
                                    <p:animEffect transition="in" filter="blinds(horizontal)">
                                      <p:cBhvr>
                                        <p:cTn id="29" dur="500"/>
                                        <p:tgtEl>
                                          <p:spTgt spid="224259">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4259">
                                            <p:txEl>
                                              <p:pRg st="7" end="7"/>
                                            </p:txEl>
                                          </p:spTgt>
                                        </p:tgtEl>
                                        <p:attrNameLst>
                                          <p:attrName>style.visibility</p:attrName>
                                        </p:attrNameLst>
                                      </p:cBhvr>
                                      <p:to>
                                        <p:strVal val="visible"/>
                                      </p:to>
                                    </p:set>
                                    <p:animEffect transition="in" filter="blinds(horizontal)">
                                      <p:cBhvr>
                                        <p:cTn id="34" dur="500"/>
                                        <p:tgtEl>
                                          <p:spTgt spid="224259">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24264"/>
                                        </p:tgtEl>
                                        <p:attrNameLst>
                                          <p:attrName>style.visibility</p:attrName>
                                        </p:attrNameLst>
                                      </p:cBhvr>
                                      <p:to>
                                        <p:strVal val="visible"/>
                                      </p:to>
                                    </p:set>
                                    <p:animEffect transition="in" filter="blinds(horizontal)">
                                      <p:cBhvr>
                                        <p:cTn id="37" dur="500"/>
                                        <p:tgtEl>
                                          <p:spTgt spid="224264"/>
                                        </p:tgtEl>
                                      </p:cBhvr>
                                    </p:animEffect>
                                  </p:childTnLst>
                                </p:cTn>
                              </p:par>
                              <p:par>
                                <p:cTn id="38" presetID="3" presetClass="entr" presetSubtype="10" fill="hold" nodeType="withEffect">
                                  <p:stCondLst>
                                    <p:cond delay="0"/>
                                  </p:stCondLst>
                                  <p:childTnLst>
                                    <p:set>
                                      <p:cBhvr>
                                        <p:cTn id="39" dur="1" fill="hold">
                                          <p:stCondLst>
                                            <p:cond delay="0"/>
                                          </p:stCondLst>
                                        </p:cTn>
                                        <p:tgtEl>
                                          <p:spTgt spid="224266"/>
                                        </p:tgtEl>
                                        <p:attrNameLst>
                                          <p:attrName>style.visibility</p:attrName>
                                        </p:attrNameLst>
                                      </p:cBhvr>
                                      <p:to>
                                        <p:strVal val="visible"/>
                                      </p:to>
                                    </p:set>
                                    <p:animEffect transition="in" filter="blinds(horizontal)">
                                      <p:cBhvr>
                                        <p:cTn id="40" dur="500"/>
                                        <p:tgtEl>
                                          <p:spTgt spid="224266"/>
                                        </p:tgtEl>
                                      </p:cBhvr>
                                    </p:animEffect>
                                  </p:childTnLst>
                                </p:cTn>
                              </p:par>
                              <p:par>
                                <p:cTn id="41" presetID="3" presetClass="entr" presetSubtype="10" fill="hold" nodeType="withEffect">
                                  <p:stCondLst>
                                    <p:cond delay="0"/>
                                  </p:stCondLst>
                                  <p:childTnLst>
                                    <p:set>
                                      <p:cBhvr>
                                        <p:cTn id="42" dur="1" fill="hold">
                                          <p:stCondLst>
                                            <p:cond delay="0"/>
                                          </p:stCondLst>
                                        </p:cTn>
                                        <p:tgtEl>
                                          <p:spTgt spid="224269"/>
                                        </p:tgtEl>
                                        <p:attrNameLst>
                                          <p:attrName>style.visibility</p:attrName>
                                        </p:attrNameLst>
                                      </p:cBhvr>
                                      <p:to>
                                        <p:strVal val="visible"/>
                                      </p:to>
                                    </p:set>
                                    <p:animEffect transition="in" filter="blinds(horizontal)">
                                      <p:cBhvr>
                                        <p:cTn id="43" dur="500"/>
                                        <p:tgtEl>
                                          <p:spTgt spid="224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5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424363" y="400050"/>
            <a:ext cx="4257675" cy="1016000"/>
          </a:xfrm>
        </p:spPr>
        <p:txBody>
          <a:bodyPr/>
          <a:lstStyle/>
          <a:p>
            <a:pPr algn="r"/>
            <a:r>
              <a:rPr lang="fa-IR" altLang="en-US" sz="3800">
                <a:cs typeface="B Titr" panose="00000700000000000000" pitchFamily="2" charset="-78"/>
              </a:rPr>
              <a:t>1-5 </a:t>
            </a:r>
            <a:r>
              <a:rPr lang="ar-SA" altLang="en-US" sz="3800">
                <a:cs typeface="B Titr" panose="00000700000000000000" pitchFamily="2" charset="-78"/>
              </a:rPr>
              <a:t>تابع احتمال هندسي </a:t>
            </a:r>
            <a:endParaRPr lang="en-US" altLang="en-US" sz="3800">
              <a:cs typeface="B Titr" panose="00000700000000000000" pitchFamily="2" charset="-78"/>
            </a:endParaRPr>
          </a:p>
        </p:txBody>
      </p:sp>
      <p:sp>
        <p:nvSpPr>
          <p:cNvPr id="225283" name="Rectangle 3"/>
          <p:cNvSpPr>
            <a:spLocks noGrp="1" noChangeArrowheads="1"/>
          </p:cNvSpPr>
          <p:nvPr>
            <p:ph idx="1"/>
          </p:nvPr>
        </p:nvSpPr>
        <p:spPr>
          <a:xfrm>
            <a:off x="455613" y="1598613"/>
            <a:ext cx="8226425" cy="1530350"/>
          </a:xfrm>
        </p:spPr>
        <p:txBody>
          <a:bodyPr/>
          <a:lstStyle/>
          <a:p>
            <a:pPr>
              <a:buFont typeface="Wingdings" panose="05000000000000000000" pitchFamily="2" charset="2"/>
              <a:buNone/>
            </a:pPr>
            <a:r>
              <a:rPr lang="ar-SA" altLang="en-US" sz="3000">
                <a:cs typeface="B Nazanin" panose="00000400000000000000" pitchFamily="2" charset="-78"/>
              </a:rPr>
              <a:t>متغير تصادفي </a:t>
            </a:r>
            <a:r>
              <a:rPr lang="en-US" altLang="en-US" sz="3000">
                <a:cs typeface="B Nazanin" panose="00000400000000000000" pitchFamily="2" charset="-78"/>
              </a:rPr>
              <a:t>X</a:t>
            </a:r>
            <a:r>
              <a:rPr lang="fa-IR" altLang="en-US" sz="3000">
                <a:cs typeface="B Nazanin" panose="00000400000000000000" pitchFamily="2" charset="-78"/>
              </a:rPr>
              <a:t> </a:t>
            </a:r>
            <a:r>
              <a:rPr lang="ar-SA" altLang="en-US" sz="3000">
                <a:cs typeface="B Nazanin" panose="00000400000000000000" pitchFamily="2" charset="-78"/>
              </a:rPr>
              <a:t>داراي تابع احتمال هندسي با پارامتر </a:t>
            </a:r>
            <a:r>
              <a:rPr lang="en-US" altLang="en-US" sz="3000" i="1">
                <a:cs typeface="B Nazanin" panose="00000400000000000000" pitchFamily="2" charset="-78"/>
              </a:rPr>
              <a:t>p</a:t>
            </a:r>
            <a:r>
              <a:rPr lang="fa-IR" altLang="en-US" sz="3000">
                <a:cs typeface="B Nazanin" panose="00000400000000000000" pitchFamily="2" charset="-78"/>
              </a:rPr>
              <a:t> </a:t>
            </a:r>
            <a:r>
              <a:rPr lang="ar-SA" altLang="en-US" sz="3000">
                <a:cs typeface="B Nazanin" panose="00000400000000000000" pitchFamily="2" charset="-78"/>
              </a:rPr>
              <a:t>است اگر تابع احتمال آن به صورت زير باشد. </a:t>
            </a:r>
            <a:endParaRPr lang="en-US" altLang="en-US" sz="3000">
              <a:cs typeface="B Nazanin" panose="00000400000000000000" pitchFamily="2" charset="-78"/>
            </a:endParaRPr>
          </a:p>
          <a:p>
            <a:pPr>
              <a:buFont typeface="Wingdings" panose="05000000000000000000" pitchFamily="2" charset="2"/>
              <a:buNone/>
            </a:pPr>
            <a:endParaRPr lang="en-US" altLang="en-US" sz="3000">
              <a:cs typeface="B Nazanin" panose="00000400000000000000" pitchFamily="2" charset="-78"/>
            </a:endParaRPr>
          </a:p>
          <a:p>
            <a:pPr>
              <a:buFont typeface="Wingdings" panose="05000000000000000000" pitchFamily="2" charset="2"/>
              <a:buNone/>
            </a:pPr>
            <a:endParaRPr lang="en-US" altLang="en-US" sz="3000">
              <a:cs typeface="B Nazanin" panose="00000400000000000000" pitchFamily="2" charset="-78"/>
            </a:endParaRPr>
          </a:p>
          <a:p>
            <a:pPr>
              <a:buFont typeface="Wingdings" panose="05000000000000000000" pitchFamily="2" charset="2"/>
              <a:buNone/>
            </a:pPr>
            <a:endParaRPr lang="en-US" altLang="en-US" sz="3000">
              <a:cs typeface="B Nazanin" panose="00000400000000000000" pitchFamily="2" charset="-78"/>
            </a:endParaRPr>
          </a:p>
        </p:txBody>
      </p:sp>
      <p:sp>
        <p:nvSpPr>
          <p:cNvPr id="225284" name="Rectangle 4"/>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285" name="Object 5"/>
          <p:cNvGraphicFramePr>
            <a:graphicFrameLocks noChangeAspect="1"/>
          </p:cNvGraphicFramePr>
          <p:nvPr/>
        </p:nvGraphicFramePr>
        <p:xfrm>
          <a:off x="827088" y="2349500"/>
          <a:ext cx="5905500" cy="444500"/>
        </p:xfrm>
        <a:graphic>
          <a:graphicData uri="http://schemas.openxmlformats.org/presentationml/2006/ole">
            <mc:AlternateContent xmlns:mc="http://schemas.openxmlformats.org/markup-compatibility/2006">
              <mc:Choice xmlns:v="urn:schemas-microsoft-com:vml" Requires="v">
                <p:oleObj spid="_x0000_s225309" name="Equation" r:id="rId3" imgW="3035300" imgH="228600" progId="Equation.3">
                  <p:embed/>
                </p:oleObj>
              </mc:Choice>
              <mc:Fallback>
                <p:oleObj name="Equation" r:id="rId3" imgW="30353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349500"/>
                        <a:ext cx="59055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287" name="Object 7"/>
          <p:cNvGraphicFramePr>
            <a:graphicFrameLocks noChangeAspect="1"/>
          </p:cNvGraphicFramePr>
          <p:nvPr/>
        </p:nvGraphicFramePr>
        <p:xfrm>
          <a:off x="755650" y="3644900"/>
          <a:ext cx="3840163" cy="404813"/>
        </p:xfrm>
        <a:graphic>
          <a:graphicData uri="http://schemas.openxmlformats.org/presentationml/2006/ole">
            <mc:AlternateContent xmlns:mc="http://schemas.openxmlformats.org/markup-compatibility/2006">
              <mc:Choice xmlns:v="urn:schemas-microsoft-com:vml" Requires="v">
                <p:oleObj spid="_x0000_s225310" name="Equation" r:id="rId5" imgW="1892300" imgH="203200" progId="Equation.3">
                  <p:embed/>
                </p:oleObj>
              </mc:Choice>
              <mc:Fallback>
                <p:oleObj name="Equation" r:id="rId5" imgW="1892300" imgH="203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644900"/>
                        <a:ext cx="3840163"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8" name="Rectangle 8"/>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289"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290" name="Object 10"/>
          <p:cNvGraphicFramePr>
            <a:graphicFrameLocks noChangeAspect="1"/>
          </p:cNvGraphicFramePr>
          <p:nvPr/>
        </p:nvGraphicFramePr>
        <p:xfrm>
          <a:off x="5981700" y="4292600"/>
          <a:ext cx="606425" cy="720725"/>
        </p:xfrm>
        <a:graphic>
          <a:graphicData uri="http://schemas.openxmlformats.org/presentationml/2006/ole">
            <mc:AlternateContent xmlns:mc="http://schemas.openxmlformats.org/markup-compatibility/2006">
              <mc:Choice xmlns:v="urn:schemas-microsoft-com:vml" Requires="v">
                <p:oleObj spid="_x0000_s225311" name="Equation" r:id="rId7" imgW="355446" imgH="418918" progId="Equation.3">
                  <p:embed/>
                </p:oleObj>
              </mc:Choice>
              <mc:Fallback>
                <p:oleObj name="Equation" r:id="rId7" imgW="355446" imgH="418918"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700" y="4292600"/>
                        <a:ext cx="60642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1" name="Rectangle 11"/>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292" name="Object 12"/>
          <p:cNvGraphicFramePr>
            <a:graphicFrameLocks noChangeAspect="1"/>
          </p:cNvGraphicFramePr>
          <p:nvPr/>
        </p:nvGraphicFramePr>
        <p:xfrm>
          <a:off x="5013325" y="4292600"/>
          <a:ext cx="638175" cy="720725"/>
        </p:xfrm>
        <a:graphic>
          <a:graphicData uri="http://schemas.openxmlformats.org/presentationml/2006/ole">
            <mc:AlternateContent xmlns:mc="http://schemas.openxmlformats.org/markup-compatibility/2006">
              <mc:Choice xmlns:v="urn:schemas-microsoft-com:vml" Requires="v">
                <p:oleObj spid="_x0000_s225312" name="Equation" r:id="rId9" imgW="368300" imgH="419100" progId="Equation.3">
                  <p:embed/>
                </p:oleObj>
              </mc:Choice>
              <mc:Fallback>
                <p:oleObj name="Equation" r:id="rId9" imgW="368300" imgH="4191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3325" y="4292600"/>
                        <a:ext cx="6381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3" name="Rectangle 13"/>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29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295" name="Object 15"/>
          <p:cNvGraphicFramePr>
            <a:graphicFrameLocks noChangeAspect="1"/>
          </p:cNvGraphicFramePr>
          <p:nvPr/>
        </p:nvGraphicFramePr>
        <p:xfrm>
          <a:off x="755650" y="4941888"/>
          <a:ext cx="1871663" cy="757237"/>
        </p:xfrm>
        <a:graphic>
          <a:graphicData uri="http://schemas.openxmlformats.org/presentationml/2006/ole">
            <mc:AlternateContent xmlns:mc="http://schemas.openxmlformats.org/markup-compatibility/2006">
              <mc:Choice xmlns:v="urn:schemas-microsoft-com:vml" Requires="v">
                <p:oleObj spid="_x0000_s225313" name="Equation" r:id="rId11" imgW="1054100" imgH="431800" progId="Equation.3">
                  <p:embed/>
                </p:oleObj>
              </mc:Choice>
              <mc:Fallback>
                <p:oleObj name="Equation" r:id="rId11" imgW="1054100" imgH="4318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 y="4941888"/>
                        <a:ext cx="1871663"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6" name="Rectangle 16"/>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5297" name="Rectangle 17"/>
          <p:cNvSpPr>
            <a:spLocks noChangeArrowheads="1"/>
          </p:cNvSpPr>
          <p:nvPr/>
        </p:nvSpPr>
        <p:spPr bwMode="auto">
          <a:xfrm>
            <a:off x="4500563" y="2997200"/>
            <a:ext cx="42275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20000"/>
              </a:spcBef>
              <a:buClr>
                <a:schemeClr val="accent1"/>
              </a:buClr>
              <a:buSzPct val="65000"/>
              <a:buFont typeface="Wingdings" panose="05000000000000000000" pitchFamily="2" charset="2"/>
              <a:buNone/>
            </a:pPr>
            <a:r>
              <a:rPr lang="fa-IR" altLang="en-US" sz="2800" b="1">
                <a:solidFill>
                  <a:srgbClr val="990000"/>
                </a:solidFill>
                <a:cs typeface="B Titr" panose="00000700000000000000" pitchFamily="2" charset="-78"/>
              </a:rPr>
              <a:t>1-5-1 </a:t>
            </a:r>
            <a:r>
              <a:rPr lang="ar-SA" altLang="en-US" sz="2800" b="1">
                <a:solidFill>
                  <a:srgbClr val="990000"/>
                </a:solidFill>
                <a:cs typeface="B Titr" panose="00000700000000000000" pitchFamily="2" charset="-78"/>
              </a:rPr>
              <a:t>ويژگيهاي توزيع هندسي</a:t>
            </a:r>
            <a:r>
              <a:rPr lang="ar-SA" altLang="en-US" sz="2800">
                <a:cs typeface="B Titr" panose="00000700000000000000" pitchFamily="2" charset="-78"/>
              </a:rPr>
              <a:t> </a:t>
            </a:r>
            <a:endParaRPr lang="fa-IR" altLang="en-US" sz="2800">
              <a:cs typeface="B Titr" panose="00000700000000000000" pitchFamily="2" charset="-78"/>
            </a:endParaRPr>
          </a:p>
        </p:txBody>
      </p:sp>
      <p:sp>
        <p:nvSpPr>
          <p:cNvPr id="225298" name="Text Box 18"/>
          <p:cNvSpPr txBox="1">
            <a:spLocks noChangeArrowheads="1"/>
          </p:cNvSpPr>
          <p:nvPr/>
        </p:nvSpPr>
        <p:spPr bwMode="auto">
          <a:xfrm>
            <a:off x="611188" y="3644900"/>
            <a:ext cx="7920037"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sz="2400">
                <a:cs typeface="B Nazanin" panose="00000400000000000000" pitchFamily="2" charset="-78"/>
              </a:rPr>
              <a:t>1- اين توزيع فاقد حافظه است يعني </a:t>
            </a:r>
            <a:endParaRPr lang="fa-IR" altLang="en-US" sz="2400">
              <a:cs typeface="B Nazanin" panose="00000400000000000000" pitchFamily="2" charset="-78"/>
            </a:endParaRPr>
          </a:p>
          <a:p>
            <a:endParaRPr lang="fa-IR" altLang="en-US" sz="2400">
              <a:cs typeface="B Nazanin" panose="00000400000000000000" pitchFamily="2" charset="-78"/>
            </a:endParaRPr>
          </a:p>
          <a:p>
            <a:r>
              <a:rPr lang="ar-SA" altLang="en-US" sz="2400">
                <a:cs typeface="B Nazanin" panose="00000400000000000000" pitchFamily="2" charset="-78"/>
              </a:rPr>
              <a:t>2- داراي ميانگين </a:t>
            </a:r>
            <a:r>
              <a:rPr lang="fa-IR" altLang="en-US" sz="2400">
                <a:cs typeface="B Nazanin" panose="00000400000000000000" pitchFamily="2" charset="-78"/>
              </a:rPr>
              <a:t>           </a:t>
            </a:r>
            <a:r>
              <a:rPr lang="ar-SA" altLang="en-US" sz="2400">
                <a:cs typeface="B Nazanin" panose="00000400000000000000" pitchFamily="2" charset="-78"/>
              </a:rPr>
              <a:t>و</a:t>
            </a:r>
            <a:r>
              <a:rPr lang="fa-IR" altLang="en-US" sz="2400">
                <a:cs typeface="B Nazanin" panose="00000400000000000000" pitchFamily="2" charset="-78"/>
              </a:rPr>
              <a:t>           </a:t>
            </a:r>
            <a:r>
              <a:rPr lang="ar-SA" altLang="en-US" sz="2400">
                <a:cs typeface="B Nazanin" panose="00000400000000000000" pitchFamily="2" charset="-78"/>
              </a:rPr>
              <a:t> واريانس </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endParaRPr lang="fa-IR" altLang="en-US" sz="2400">
              <a:cs typeface="B Nazanin" panose="00000400000000000000" pitchFamily="2" charset="-78"/>
            </a:endParaRPr>
          </a:p>
          <a:p>
            <a:r>
              <a:rPr lang="fa-IR" altLang="en-US" sz="2400">
                <a:cs typeface="B Nazanin" panose="00000400000000000000" pitchFamily="2" charset="-78"/>
              </a:rPr>
              <a:t>3-</a:t>
            </a:r>
            <a:endParaRPr lang="en-US" altLang="en-US" sz="2400">
              <a:cs typeface="B Nazanin" panose="00000400000000000000" pitchFamily="2" charset="-78"/>
            </a:endParaRPr>
          </a:p>
          <a:p>
            <a:pPr>
              <a:spcBef>
                <a:spcPct val="50000"/>
              </a:spcBef>
            </a:pPr>
            <a:endParaRPr lang="en-US" altLang="en-US" sz="240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p:cTn id="7" dur="500" fill="hold"/>
                                        <p:tgtEl>
                                          <p:spTgt spid="225282"/>
                                        </p:tgtEl>
                                        <p:attrNameLst>
                                          <p:attrName>ppt_w</p:attrName>
                                        </p:attrNameLst>
                                      </p:cBhvr>
                                      <p:tavLst>
                                        <p:tav tm="0">
                                          <p:val>
                                            <p:strVal val="#ppt_w*0.05"/>
                                          </p:val>
                                        </p:tav>
                                        <p:tav tm="100000">
                                          <p:val>
                                            <p:strVal val="#ppt_w"/>
                                          </p:val>
                                        </p:tav>
                                      </p:tavLst>
                                    </p:anim>
                                    <p:anim calcmode="lin" valueType="num">
                                      <p:cBhvr>
                                        <p:cTn id="8" dur="500" fill="hold"/>
                                        <p:tgtEl>
                                          <p:spTgt spid="225282"/>
                                        </p:tgtEl>
                                        <p:attrNameLst>
                                          <p:attrName>ppt_h</p:attrName>
                                        </p:attrNameLst>
                                      </p:cBhvr>
                                      <p:tavLst>
                                        <p:tav tm="0">
                                          <p:val>
                                            <p:strVal val="#ppt_h"/>
                                          </p:val>
                                        </p:tav>
                                        <p:tav tm="100000">
                                          <p:val>
                                            <p:strVal val="#ppt_h"/>
                                          </p:val>
                                        </p:tav>
                                      </p:tavLst>
                                    </p:anim>
                                    <p:anim calcmode="lin" valueType="num">
                                      <p:cBhvr>
                                        <p:cTn id="9" dur="500" fill="hold"/>
                                        <p:tgtEl>
                                          <p:spTgt spid="225282"/>
                                        </p:tgtEl>
                                        <p:attrNameLst>
                                          <p:attrName>ppt_x</p:attrName>
                                        </p:attrNameLst>
                                      </p:cBhvr>
                                      <p:tavLst>
                                        <p:tav tm="0">
                                          <p:val>
                                            <p:strVal val="#ppt_x-.2"/>
                                          </p:val>
                                        </p:tav>
                                        <p:tav tm="100000">
                                          <p:val>
                                            <p:strVal val="#ppt_x"/>
                                          </p:val>
                                        </p:tav>
                                      </p:tavLst>
                                    </p:anim>
                                    <p:anim calcmode="lin" valueType="num">
                                      <p:cBhvr>
                                        <p:cTn id="10" dur="500" fill="hold"/>
                                        <p:tgtEl>
                                          <p:spTgt spid="225282"/>
                                        </p:tgtEl>
                                        <p:attrNameLst>
                                          <p:attrName>ppt_y</p:attrName>
                                        </p:attrNameLst>
                                      </p:cBhvr>
                                      <p:tavLst>
                                        <p:tav tm="0">
                                          <p:val>
                                            <p:strVal val="#ppt_y"/>
                                          </p:val>
                                        </p:tav>
                                        <p:tav tm="100000">
                                          <p:val>
                                            <p:strVal val="#ppt_y"/>
                                          </p:val>
                                        </p:tav>
                                      </p:tavLst>
                                    </p:anim>
                                    <p:animEffect transition="in" filter="fade">
                                      <p:cBhvr>
                                        <p:cTn id="11" dur="500"/>
                                        <p:tgtEl>
                                          <p:spTgt spid="2252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225283">
                                            <p:txEl>
                                              <p:pRg st="0" end="0"/>
                                            </p:txEl>
                                          </p:spTgt>
                                        </p:tgtEl>
                                        <p:attrNameLst>
                                          <p:attrName>style.visibility</p:attrName>
                                        </p:attrNameLst>
                                      </p:cBhvr>
                                      <p:to>
                                        <p:strVal val="visible"/>
                                      </p:to>
                                    </p:set>
                                    <p:anim calcmode="lin" valueType="num">
                                      <p:cBhvr>
                                        <p:cTn id="16" dur="500" decel="50000" fill="hold">
                                          <p:stCondLst>
                                            <p:cond delay="0"/>
                                          </p:stCondLst>
                                        </p:cTn>
                                        <p:tgtEl>
                                          <p:spTgt spid="22528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2528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2528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22528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2528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2528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2528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25283">
                                            <p:txEl>
                                              <p:pRg st="0" end="0"/>
                                            </p:txEl>
                                          </p:spTgt>
                                        </p:tgtEl>
                                      </p:cBhvr>
                                    </p:animEffect>
                                  </p:childTnLst>
                                </p:cTn>
                              </p:par>
                              <p:par>
                                <p:cTn id="24" presetID="25" presetClass="entr" presetSubtype="0" fill="hold" nodeType="withEffect">
                                  <p:stCondLst>
                                    <p:cond delay="0"/>
                                  </p:stCondLst>
                                  <p:childTnLst>
                                    <p:set>
                                      <p:cBhvr>
                                        <p:cTn id="25" dur="1" fill="hold">
                                          <p:stCondLst>
                                            <p:cond delay="0"/>
                                          </p:stCondLst>
                                        </p:cTn>
                                        <p:tgtEl>
                                          <p:spTgt spid="225285"/>
                                        </p:tgtEl>
                                        <p:attrNameLst>
                                          <p:attrName>style.visibility</p:attrName>
                                        </p:attrNameLst>
                                      </p:cBhvr>
                                      <p:to>
                                        <p:strVal val="visible"/>
                                      </p:to>
                                    </p:set>
                                    <p:anim calcmode="lin" valueType="num">
                                      <p:cBhvr>
                                        <p:cTn id="26" dur="500" decel="50000" fill="hold">
                                          <p:stCondLst>
                                            <p:cond delay="0"/>
                                          </p:stCondLst>
                                        </p:cTn>
                                        <p:tgtEl>
                                          <p:spTgt spid="225285"/>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25285"/>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25285"/>
                                        </p:tgtEl>
                                        <p:attrNameLst>
                                          <p:attrName>ppt_w</p:attrName>
                                        </p:attrNameLst>
                                      </p:cBhvr>
                                      <p:tavLst>
                                        <p:tav tm="0">
                                          <p:val>
                                            <p:strVal val="#ppt_w*.05"/>
                                          </p:val>
                                        </p:tav>
                                        <p:tav tm="100000">
                                          <p:val>
                                            <p:strVal val="#ppt_w"/>
                                          </p:val>
                                        </p:tav>
                                      </p:tavLst>
                                    </p:anim>
                                    <p:anim calcmode="lin" valueType="num">
                                      <p:cBhvr>
                                        <p:cTn id="29" dur="1000" fill="hold"/>
                                        <p:tgtEl>
                                          <p:spTgt spid="225285"/>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25285"/>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25285"/>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25285"/>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2528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225297"/>
                                        </p:tgtEl>
                                        <p:attrNameLst>
                                          <p:attrName>style.visibility</p:attrName>
                                        </p:attrNameLst>
                                      </p:cBhvr>
                                      <p:to>
                                        <p:strVal val="visible"/>
                                      </p:to>
                                    </p:set>
                                    <p:anim calcmode="lin" valueType="num">
                                      <p:cBhvr>
                                        <p:cTn id="38" dur="500" fill="hold"/>
                                        <p:tgtEl>
                                          <p:spTgt spid="225297"/>
                                        </p:tgtEl>
                                        <p:attrNameLst>
                                          <p:attrName>ppt_w</p:attrName>
                                        </p:attrNameLst>
                                      </p:cBhvr>
                                      <p:tavLst>
                                        <p:tav tm="0">
                                          <p:val>
                                            <p:fltVal val="0"/>
                                          </p:val>
                                        </p:tav>
                                        <p:tav tm="100000">
                                          <p:val>
                                            <p:strVal val="#ppt_w"/>
                                          </p:val>
                                        </p:tav>
                                      </p:tavLst>
                                    </p:anim>
                                    <p:anim calcmode="lin" valueType="num">
                                      <p:cBhvr>
                                        <p:cTn id="39" dur="500" fill="hold"/>
                                        <p:tgtEl>
                                          <p:spTgt spid="225297"/>
                                        </p:tgtEl>
                                        <p:attrNameLst>
                                          <p:attrName>ppt_h</p:attrName>
                                        </p:attrNameLst>
                                      </p:cBhvr>
                                      <p:tavLst>
                                        <p:tav tm="0">
                                          <p:val>
                                            <p:fltVal val="0"/>
                                          </p:val>
                                        </p:tav>
                                        <p:tav tm="100000">
                                          <p:val>
                                            <p:strVal val="#ppt_h"/>
                                          </p:val>
                                        </p:tav>
                                      </p:tavLst>
                                    </p:anim>
                                    <p:anim calcmode="lin" valueType="num">
                                      <p:cBhvr>
                                        <p:cTn id="40" dur="500" fill="hold"/>
                                        <p:tgtEl>
                                          <p:spTgt spid="225297"/>
                                        </p:tgtEl>
                                        <p:attrNameLst>
                                          <p:attrName>style.rotation</p:attrName>
                                        </p:attrNameLst>
                                      </p:cBhvr>
                                      <p:tavLst>
                                        <p:tav tm="0">
                                          <p:val>
                                            <p:fltVal val="360"/>
                                          </p:val>
                                        </p:tav>
                                        <p:tav tm="100000">
                                          <p:val>
                                            <p:fltVal val="0"/>
                                          </p:val>
                                        </p:tav>
                                      </p:tavLst>
                                    </p:anim>
                                    <p:animEffect transition="in" filter="fade">
                                      <p:cBhvr>
                                        <p:cTn id="41" dur="500"/>
                                        <p:tgtEl>
                                          <p:spTgt spid="22529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nodeType="clickEffect">
                                  <p:stCondLst>
                                    <p:cond delay="0"/>
                                  </p:stCondLst>
                                  <p:childTnLst>
                                    <p:set>
                                      <p:cBhvr>
                                        <p:cTn id="45" dur="1" fill="hold">
                                          <p:stCondLst>
                                            <p:cond delay="0"/>
                                          </p:stCondLst>
                                        </p:cTn>
                                        <p:tgtEl>
                                          <p:spTgt spid="225287"/>
                                        </p:tgtEl>
                                        <p:attrNameLst>
                                          <p:attrName>style.visibility</p:attrName>
                                        </p:attrNameLst>
                                      </p:cBhvr>
                                      <p:to>
                                        <p:strVal val="visible"/>
                                      </p:to>
                                    </p:set>
                                    <p:anim calcmode="lin" valueType="num">
                                      <p:cBhvr>
                                        <p:cTn id="46" dur="500" decel="50000" fill="hold">
                                          <p:stCondLst>
                                            <p:cond delay="0"/>
                                          </p:stCondLst>
                                        </p:cTn>
                                        <p:tgtEl>
                                          <p:spTgt spid="225287"/>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25287"/>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25287"/>
                                        </p:tgtEl>
                                        <p:attrNameLst>
                                          <p:attrName>ppt_w</p:attrName>
                                        </p:attrNameLst>
                                      </p:cBhvr>
                                      <p:tavLst>
                                        <p:tav tm="0">
                                          <p:val>
                                            <p:strVal val="#ppt_w*.05"/>
                                          </p:val>
                                        </p:tav>
                                        <p:tav tm="100000">
                                          <p:val>
                                            <p:strVal val="#ppt_w"/>
                                          </p:val>
                                        </p:tav>
                                      </p:tavLst>
                                    </p:anim>
                                    <p:anim calcmode="lin" valueType="num">
                                      <p:cBhvr>
                                        <p:cTn id="49" dur="1000" fill="hold"/>
                                        <p:tgtEl>
                                          <p:spTgt spid="225287"/>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25287"/>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25287"/>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25287"/>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25287"/>
                                        </p:tgtEl>
                                      </p:cBhvr>
                                    </p:animEffect>
                                  </p:childTnLst>
                                </p:cTn>
                              </p:par>
                              <p:par>
                                <p:cTn id="54" presetID="25" presetClass="entr" presetSubtype="0" fill="hold" nodeType="withEffect">
                                  <p:stCondLst>
                                    <p:cond delay="0"/>
                                  </p:stCondLst>
                                  <p:childTnLst>
                                    <p:set>
                                      <p:cBhvr>
                                        <p:cTn id="55" dur="1" fill="hold">
                                          <p:stCondLst>
                                            <p:cond delay="0"/>
                                          </p:stCondLst>
                                        </p:cTn>
                                        <p:tgtEl>
                                          <p:spTgt spid="225292"/>
                                        </p:tgtEl>
                                        <p:attrNameLst>
                                          <p:attrName>style.visibility</p:attrName>
                                        </p:attrNameLst>
                                      </p:cBhvr>
                                      <p:to>
                                        <p:strVal val="visible"/>
                                      </p:to>
                                    </p:set>
                                    <p:anim calcmode="lin" valueType="num">
                                      <p:cBhvr>
                                        <p:cTn id="56" dur="500" decel="50000" fill="hold">
                                          <p:stCondLst>
                                            <p:cond delay="0"/>
                                          </p:stCondLst>
                                        </p:cTn>
                                        <p:tgtEl>
                                          <p:spTgt spid="225292"/>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25292"/>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25292"/>
                                        </p:tgtEl>
                                        <p:attrNameLst>
                                          <p:attrName>ppt_w</p:attrName>
                                        </p:attrNameLst>
                                      </p:cBhvr>
                                      <p:tavLst>
                                        <p:tav tm="0">
                                          <p:val>
                                            <p:strVal val="#ppt_w*.05"/>
                                          </p:val>
                                        </p:tav>
                                        <p:tav tm="100000">
                                          <p:val>
                                            <p:strVal val="#ppt_w"/>
                                          </p:val>
                                        </p:tav>
                                      </p:tavLst>
                                    </p:anim>
                                    <p:anim calcmode="lin" valueType="num">
                                      <p:cBhvr>
                                        <p:cTn id="59" dur="1000" fill="hold"/>
                                        <p:tgtEl>
                                          <p:spTgt spid="225292"/>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25292"/>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25292"/>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25292"/>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25292"/>
                                        </p:tgtEl>
                                      </p:cBhvr>
                                    </p:animEffect>
                                  </p:childTnLst>
                                </p:cTn>
                              </p:par>
                              <p:par>
                                <p:cTn id="64" presetID="25" presetClass="entr" presetSubtype="0" fill="hold" nodeType="withEffect">
                                  <p:stCondLst>
                                    <p:cond delay="0"/>
                                  </p:stCondLst>
                                  <p:childTnLst>
                                    <p:set>
                                      <p:cBhvr>
                                        <p:cTn id="65" dur="1" fill="hold">
                                          <p:stCondLst>
                                            <p:cond delay="0"/>
                                          </p:stCondLst>
                                        </p:cTn>
                                        <p:tgtEl>
                                          <p:spTgt spid="225290"/>
                                        </p:tgtEl>
                                        <p:attrNameLst>
                                          <p:attrName>style.visibility</p:attrName>
                                        </p:attrNameLst>
                                      </p:cBhvr>
                                      <p:to>
                                        <p:strVal val="visible"/>
                                      </p:to>
                                    </p:set>
                                    <p:anim calcmode="lin" valueType="num">
                                      <p:cBhvr>
                                        <p:cTn id="66" dur="500" decel="50000" fill="hold">
                                          <p:stCondLst>
                                            <p:cond delay="0"/>
                                          </p:stCondLst>
                                        </p:cTn>
                                        <p:tgtEl>
                                          <p:spTgt spid="225290"/>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25290"/>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25290"/>
                                        </p:tgtEl>
                                        <p:attrNameLst>
                                          <p:attrName>ppt_w</p:attrName>
                                        </p:attrNameLst>
                                      </p:cBhvr>
                                      <p:tavLst>
                                        <p:tav tm="0">
                                          <p:val>
                                            <p:strVal val="#ppt_w*.05"/>
                                          </p:val>
                                        </p:tav>
                                        <p:tav tm="100000">
                                          <p:val>
                                            <p:strVal val="#ppt_w"/>
                                          </p:val>
                                        </p:tav>
                                      </p:tavLst>
                                    </p:anim>
                                    <p:anim calcmode="lin" valueType="num">
                                      <p:cBhvr>
                                        <p:cTn id="69" dur="1000" fill="hold"/>
                                        <p:tgtEl>
                                          <p:spTgt spid="225290"/>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25290"/>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25290"/>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25290"/>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25290"/>
                                        </p:tgtEl>
                                      </p:cBhvr>
                                    </p:animEffect>
                                  </p:childTnLst>
                                </p:cTn>
                              </p:par>
                              <p:par>
                                <p:cTn id="74" presetID="25" presetClass="entr" presetSubtype="0" fill="hold" nodeType="withEffect">
                                  <p:stCondLst>
                                    <p:cond delay="0"/>
                                  </p:stCondLst>
                                  <p:childTnLst>
                                    <p:set>
                                      <p:cBhvr>
                                        <p:cTn id="75" dur="1" fill="hold">
                                          <p:stCondLst>
                                            <p:cond delay="0"/>
                                          </p:stCondLst>
                                        </p:cTn>
                                        <p:tgtEl>
                                          <p:spTgt spid="225295"/>
                                        </p:tgtEl>
                                        <p:attrNameLst>
                                          <p:attrName>style.visibility</p:attrName>
                                        </p:attrNameLst>
                                      </p:cBhvr>
                                      <p:to>
                                        <p:strVal val="visible"/>
                                      </p:to>
                                    </p:set>
                                    <p:anim calcmode="lin" valueType="num">
                                      <p:cBhvr>
                                        <p:cTn id="76" dur="500" decel="50000" fill="hold">
                                          <p:stCondLst>
                                            <p:cond delay="0"/>
                                          </p:stCondLst>
                                        </p:cTn>
                                        <p:tgtEl>
                                          <p:spTgt spid="22529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2529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25295"/>
                                        </p:tgtEl>
                                        <p:attrNameLst>
                                          <p:attrName>ppt_w</p:attrName>
                                        </p:attrNameLst>
                                      </p:cBhvr>
                                      <p:tavLst>
                                        <p:tav tm="0">
                                          <p:val>
                                            <p:strVal val="#ppt_w*.05"/>
                                          </p:val>
                                        </p:tav>
                                        <p:tav tm="100000">
                                          <p:val>
                                            <p:strVal val="#ppt_w"/>
                                          </p:val>
                                        </p:tav>
                                      </p:tavLst>
                                    </p:anim>
                                    <p:anim calcmode="lin" valueType="num">
                                      <p:cBhvr>
                                        <p:cTn id="79" dur="1000" fill="hold"/>
                                        <p:tgtEl>
                                          <p:spTgt spid="22529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2529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2529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2529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25295"/>
                                        </p:tgtEl>
                                      </p:cBhvr>
                                    </p:animEffect>
                                  </p:childTnLst>
                                </p:cTn>
                              </p:par>
                              <p:par>
                                <p:cTn id="84" presetID="25" presetClass="entr" presetSubtype="0" fill="hold" grpId="0" nodeType="withEffect">
                                  <p:stCondLst>
                                    <p:cond delay="0"/>
                                  </p:stCondLst>
                                  <p:childTnLst>
                                    <p:set>
                                      <p:cBhvr>
                                        <p:cTn id="85" dur="1" fill="hold">
                                          <p:stCondLst>
                                            <p:cond delay="0"/>
                                          </p:stCondLst>
                                        </p:cTn>
                                        <p:tgtEl>
                                          <p:spTgt spid="225298"/>
                                        </p:tgtEl>
                                        <p:attrNameLst>
                                          <p:attrName>style.visibility</p:attrName>
                                        </p:attrNameLst>
                                      </p:cBhvr>
                                      <p:to>
                                        <p:strVal val="visible"/>
                                      </p:to>
                                    </p:set>
                                    <p:anim calcmode="lin" valueType="num">
                                      <p:cBhvr>
                                        <p:cTn id="86" dur="500" decel="50000" fill="hold">
                                          <p:stCondLst>
                                            <p:cond delay="0"/>
                                          </p:stCondLst>
                                        </p:cTn>
                                        <p:tgtEl>
                                          <p:spTgt spid="225298"/>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225298"/>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225298"/>
                                        </p:tgtEl>
                                        <p:attrNameLst>
                                          <p:attrName>ppt_w</p:attrName>
                                        </p:attrNameLst>
                                      </p:cBhvr>
                                      <p:tavLst>
                                        <p:tav tm="0">
                                          <p:val>
                                            <p:strVal val="#ppt_w*.05"/>
                                          </p:val>
                                        </p:tav>
                                        <p:tav tm="100000">
                                          <p:val>
                                            <p:strVal val="#ppt_w"/>
                                          </p:val>
                                        </p:tav>
                                      </p:tavLst>
                                    </p:anim>
                                    <p:anim calcmode="lin" valueType="num">
                                      <p:cBhvr>
                                        <p:cTn id="89" dur="1000" fill="hold"/>
                                        <p:tgtEl>
                                          <p:spTgt spid="225298"/>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225298"/>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225298"/>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225298"/>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22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3" grpId="0" build="p"/>
      <p:bldP spid="225297" grpId="0"/>
      <p:bldP spid="22529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3708400" y="620713"/>
            <a:ext cx="4989513" cy="779462"/>
          </a:xfrm>
        </p:spPr>
        <p:txBody>
          <a:bodyPr/>
          <a:lstStyle/>
          <a:p>
            <a:pPr algn="r"/>
            <a:r>
              <a:rPr lang="fa-IR" altLang="en-US" sz="3800">
                <a:cs typeface="B Titr" panose="00000700000000000000" pitchFamily="2" charset="-78"/>
              </a:rPr>
              <a:t>1-6 </a:t>
            </a:r>
            <a:r>
              <a:rPr lang="ar-SA" altLang="en-US" sz="3800">
                <a:cs typeface="B Titr" panose="00000700000000000000" pitchFamily="2" charset="-78"/>
              </a:rPr>
              <a:t>تابع احتمال فوق هندسي </a:t>
            </a:r>
            <a:endParaRPr lang="en-US" altLang="en-US" sz="3800">
              <a:cs typeface="B Titr" panose="00000700000000000000" pitchFamily="2" charset="-78"/>
            </a:endParaRPr>
          </a:p>
        </p:txBody>
      </p:sp>
      <p:sp>
        <p:nvSpPr>
          <p:cNvPr id="226307" name="Rectangle 3"/>
          <p:cNvSpPr>
            <a:spLocks noGrp="1" noChangeArrowheads="1"/>
          </p:cNvSpPr>
          <p:nvPr>
            <p:ph idx="1"/>
          </p:nvPr>
        </p:nvSpPr>
        <p:spPr/>
        <p:txBody>
          <a:bodyPr>
            <a:normAutofit fontScale="92500" lnSpcReduction="20000"/>
          </a:bodyPr>
          <a:lstStyle/>
          <a:p>
            <a:pPr>
              <a:buFont typeface="Wingdings" panose="05000000000000000000" pitchFamily="2" charset="2"/>
              <a:buNone/>
            </a:pPr>
            <a:r>
              <a:rPr lang="ar-SA" altLang="en-US" sz="2600">
                <a:cs typeface="B Nazanin" panose="00000400000000000000" pitchFamily="2" charset="-78"/>
              </a:rPr>
              <a:t>متغير تصادفي </a:t>
            </a:r>
            <a:r>
              <a:rPr lang="fa-IR" altLang="en-US" sz="2600">
                <a:cs typeface="B Nazanin" panose="00000400000000000000" pitchFamily="2" charset="-78"/>
              </a:rPr>
              <a:t>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احتمال فوق هندسي با پارامترهاي </a:t>
            </a:r>
            <a:r>
              <a:rPr lang="en-US" altLang="en-US" sz="2600" i="1">
                <a:cs typeface="B Nazanin" panose="00000400000000000000" pitchFamily="2" charset="-78"/>
              </a:rPr>
              <a:t>N</a:t>
            </a:r>
            <a:r>
              <a:rPr lang="ar-SA" altLang="en-US" sz="2600" i="1">
                <a:cs typeface="B Nazanin" panose="00000400000000000000" pitchFamily="2" charset="-78"/>
              </a:rPr>
              <a:t>،</a:t>
            </a:r>
            <a:r>
              <a:rPr lang="en-US" altLang="en-US" sz="2600" i="1">
                <a:cs typeface="B Nazanin" panose="00000400000000000000" pitchFamily="2" charset="-78"/>
              </a:rPr>
              <a:t>k</a:t>
            </a:r>
            <a:r>
              <a:rPr lang="ar-SA" altLang="en-US" sz="2600" i="1">
                <a:cs typeface="B Nazanin" panose="00000400000000000000" pitchFamily="2" charset="-78"/>
              </a:rPr>
              <a:t>و</a:t>
            </a:r>
            <a:r>
              <a:rPr lang="en-US" altLang="en-US" sz="2600" i="1">
                <a:cs typeface="B Nazanin" panose="00000400000000000000" pitchFamily="2" charset="-78"/>
              </a:rPr>
              <a:t>n</a:t>
            </a:r>
            <a:r>
              <a:rPr lang="ar-SA" altLang="en-US" sz="2600" i="1">
                <a:cs typeface="B Nazanin" panose="00000400000000000000" pitchFamily="2" charset="-78"/>
              </a:rPr>
              <a:t> </a:t>
            </a:r>
            <a:r>
              <a:rPr lang="fa-IR" altLang="en-US" sz="2600">
                <a:cs typeface="B Nazanin" panose="00000400000000000000" pitchFamily="2" charset="-78"/>
              </a:rPr>
              <a:t> </a:t>
            </a:r>
            <a:r>
              <a:rPr lang="ar-SA" altLang="en-US" sz="2600">
                <a:cs typeface="B Nazanin" panose="00000400000000000000" pitchFamily="2" charset="-78"/>
              </a:rPr>
              <a:t>است اگر تابع احتمال آن به صورت زير باشد. </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r>
              <a:rPr lang="fa-IR" altLang="en-US">
                <a:solidFill>
                  <a:srgbClr val="990000"/>
                </a:solidFill>
                <a:cs typeface="B Titr" panose="00000700000000000000" pitchFamily="2" charset="-78"/>
              </a:rPr>
              <a:t>1-6-1 </a:t>
            </a:r>
            <a:r>
              <a:rPr lang="ar-SA" altLang="en-US">
                <a:solidFill>
                  <a:srgbClr val="990000"/>
                </a:solidFill>
                <a:cs typeface="B Titr" panose="00000700000000000000" pitchFamily="2" charset="-78"/>
              </a:rPr>
              <a:t>ويژگيهاي توزيع فوق هندسي</a:t>
            </a:r>
            <a:r>
              <a:rPr lang="ar-SA" altLang="en-US">
                <a:cs typeface="B Titr" panose="00000700000000000000" pitchFamily="2" charset="-78"/>
              </a:rPr>
              <a:t> </a:t>
            </a:r>
            <a:endParaRPr lang="fa-IR" altLang="en-US">
              <a:cs typeface="B Titr" panose="00000700000000000000" pitchFamily="2" charset="-78"/>
            </a:endParaRPr>
          </a:p>
          <a:p>
            <a:pPr>
              <a:buFont typeface="Wingdings" panose="05000000000000000000" pitchFamily="2" charset="2"/>
              <a:buNone/>
            </a:pPr>
            <a:r>
              <a:rPr lang="fa-IR" altLang="en-US" sz="2600">
                <a:cs typeface="B Titr" panose="00000700000000000000" pitchFamily="2" charset="-78"/>
              </a:rPr>
              <a:t>1-</a:t>
            </a:r>
          </a:p>
          <a:p>
            <a:pPr>
              <a:buFont typeface="Wingdings" panose="05000000000000000000" pitchFamily="2" charset="2"/>
              <a:buNone/>
            </a:pPr>
            <a:endParaRPr lang="fa-IR" altLang="en-US" sz="2600">
              <a:cs typeface="B Titr" panose="00000700000000000000" pitchFamily="2" charset="-78"/>
            </a:endParaRPr>
          </a:p>
          <a:p>
            <a:pPr>
              <a:buFont typeface="Wingdings" panose="05000000000000000000" pitchFamily="2" charset="2"/>
              <a:buNone/>
            </a:pPr>
            <a:r>
              <a:rPr lang="fa-IR" altLang="en-US" sz="2600">
                <a:cs typeface="B Titr" panose="00000700000000000000" pitchFamily="2" charset="-78"/>
              </a:rPr>
              <a:t>2-</a:t>
            </a:r>
            <a:r>
              <a:rPr lang="fa-IR" altLang="en-US"/>
              <a:t> </a:t>
            </a:r>
            <a:r>
              <a:rPr lang="en-US" altLang="en-US" sz="2600"/>
              <a:t>N</a:t>
            </a:r>
            <a:r>
              <a:rPr lang="ar-SA" altLang="en-US" sz="2600">
                <a:cs typeface="B Nazanin" panose="00000400000000000000" pitchFamily="2" charset="-78"/>
              </a:rPr>
              <a:t>يك عدد صحيح مثبت، </a:t>
            </a:r>
            <a:r>
              <a:rPr lang="en-US" altLang="en-US" sz="2600">
                <a:cs typeface="B Nazanin" panose="00000400000000000000" pitchFamily="2" charset="-78"/>
              </a:rPr>
              <a:t>k</a:t>
            </a:r>
            <a:r>
              <a:rPr lang="fa-IR" altLang="en-US" sz="2600">
                <a:cs typeface="B Nazanin" panose="00000400000000000000" pitchFamily="2" charset="-78"/>
              </a:rPr>
              <a:t> </a:t>
            </a:r>
            <a:r>
              <a:rPr lang="ar-SA" altLang="en-US" sz="2600">
                <a:cs typeface="B Nazanin" panose="00000400000000000000" pitchFamily="2" charset="-78"/>
              </a:rPr>
              <a:t>يك عدد صحيح نامنفي</a:t>
            </a:r>
            <a:r>
              <a:rPr lang="fa-IR" altLang="en-US" sz="2600">
                <a:cs typeface="B Nazanin" panose="00000400000000000000" pitchFamily="2" charset="-78"/>
              </a:rPr>
              <a:t> </a:t>
            </a:r>
            <a:r>
              <a:rPr lang="en-US" altLang="en-US" sz="2600">
                <a:cs typeface="B Nazanin" panose="00000400000000000000" pitchFamily="2" charset="-78"/>
              </a:rPr>
              <a:t>(k≤N)</a:t>
            </a:r>
            <a:r>
              <a:rPr lang="ar-SA" altLang="en-US" sz="2600">
                <a:cs typeface="B Nazanin" panose="00000400000000000000" pitchFamily="2" charset="-78"/>
              </a:rPr>
              <a:t>و </a:t>
            </a:r>
            <a:r>
              <a:rPr lang="en-US" altLang="en-US" sz="2600">
                <a:cs typeface="B Nazanin" panose="00000400000000000000" pitchFamily="2" charset="-78"/>
              </a:rPr>
              <a:t>n</a:t>
            </a:r>
            <a:r>
              <a:rPr lang="fa-IR" altLang="en-US" sz="2600">
                <a:cs typeface="B Nazanin" panose="00000400000000000000" pitchFamily="2" charset="-78"/>
              </a:rPr>
              <a:t> </a:t>
            </a:r>
            <a:r>
              <a:rPr lang="ar-SA" altLang="en-US" sz="2600">
                <a:cs typeface="B Nazanin" panose="00000400000000000000" pitchFamily="2" charset="-78"/>
              </a:rPr>
              <a:t>يك عدد نامنفي و حداكثر برابر با </a:t>
            </a:r>
            <a:r>
              <a:rPr lang="en-US" altLang="en-US" sz="2600">
                <a:cs typeface="B Nazanin" panose="00000400000000000000" pitchFamily="2" charset="-78"/>
              </a:rPr>
              <a:t>N</a:t>
            </a:r>
            <a:r>
              <a:rPr lang="fa-IR" altLang="en-US" sz="2600">
                <a:cs typeface="B Nazanin" panose="00000400000000000000" pitchFamily="2" charset="-78"/>
              </a:rPr>
              <a:t> </a:t>
            </a:r>
            <a:r>
              <a:rPr lang="ar-SA" altLang="en-US" sz="2600">
                <a:cs typeface="B Nazanin" panose="00000400000000000000" pitchFamily="2" charset="-78"/>
              </a:rPr>
              <a:t>است. </a:t>
            </a:r>
            <a:endParaRPr lang="fa-IR" altLang="en-US" sz="2600">
              <a:cs typeface="B Nazanin" panose="00000400000000000000" pitchFamily="2" charset="-78"/>
            </a:endParaRPr>
          </a:p>
          <a:p>
            <a:pPr>
              <a:buFont typeface="Wingdings" panose="05000000000000000000" pitchFamily="2" charset="2"/>
              <a:buNone/>
            </a:pPr>
            <a:r>
              <a:rPr lang="fa-IR" altLang="en-US" sz="2600">
                <a:cs typeface="B Titr" panose="00000700000000000000" pitchFamily="2" charset="-78"/>
              </a:rPr>
              <a:t>3-</a:t>
            </a:r>
            <a:r>
              <a:rPr lang="ar-SA" altLang="en-US" sz="2600">
                <a:cs typeface="B Nazanin" panose="00000400000000000000" pitchFamily="2" charset="-78"/>
              </a:rPr>
              <a:t>داراي ميانگين</a:t>
            </a:r>
            <a:r>
              <a:rPr lang="en-US" altLang="en-US" sz="2600">
                <a:cs typeface="B Nazanin" panose="00000400000000000000" pitchFamily="2" charset="-78"/>
              </a:rPr>
              <a:t>    </a:t>
            </a:r>
            <a:r>
              <a:rPr lang="ar-SA" altLang="en-US" sz="2600">
                <a:cs typeface="B Nazanin" panose="00000400000000000000" pitchFamily="2" charset="-78"/>
              </a:rPr>
              <a:t> </a:t>
            </a:r>
            <a:r>
              <a:rPr lang="fa-IR" altLang="en-US" sz="2600">
                <a:cs typeface="B Nazanin" panose="00000400000000000000" pitchFamily="2" charset="-78"/>
              </a:rPr>
              <a:t> </a:t>
            </a:r>
            <a:r>
              <a:rPr lang="ar-SA" altLang="en-US" sz="2600">
                <a:cs typeface="B Nazanin" panose="00000400000000000000" pitchFamily="2" charset="-78"/>
              </a:rPr>
              <a:t>و واريانس</a:t>
            </a:r>
            <a:r>
              <a:rPr lang="en-US" altLang="en-US" sz="2600">
                <a:cs typeface="B Nazanin" panose="00000400000000000000" pitchFamily="2" charset="-78"/>
              </a:rPr>
              <a:t>                             </a:t>
            </a:r>
            <a:r>
              <a:rPr lang="fa-IR" altLang="en-US" sz="2600">
                <a:cs typeface="B Nazanin" panose="00000400000000000000" pitchFamily="2" charset="-78"/>
              </a:rPr>
              <a:t> </a:t>
            </a:r>
            <a:r>
              <a:rPr lang="ar-SA" altLang="en-US" sz="2600">
                <a:cs typeface="B Nazanin" panose="00000400000000000000" pitchFamily="2" charset="-78"/>
              </a:rPr>
              <a:t>است. </a:t>
            </a:r>
            <a:endParaRPr lang="en-US" altLang="en-US" sz="2600">
              <a:cs typeface="B Nazanin" panose="00000400000000000000" pitchFamily="2" charset="-78"/>
            </a:endParaRPr>
          </a:p>
        </p:txBody>
      </p:sp>
      <p:sp>
        <p:nvSpPr>
          <p:cNvPr id="2263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6309" name="Object 5"/>
          <p:cNvGraphicFramePr>
            <a:graphicFrameLocks noChangeAspect="1"/>
          </p:cNvGraphicFramePr>
          <p:nvPr/>
        </p:nvGraphicFramePr>
        <p:xfrm>
          <a:off x="611188" y="2060575"/>
          <a:ext cx="6769100" cy="1592263"/>
        </p:xfrm>
        <a:graphic>
          <a:graphicData uri="http://schemas.openxmlformats.org/presentationml/2006/ole">
            <mc:AlternateContent xmlns:mc="http://schemas.openxmlformats.org/markup-compatibility/2006">
              <mc:Choice xmlns:v="urn:schemas-microsoft-com:vml" Requires="v">
                <p:oleObj spid="_x0000_s226326" name="Equation" r:id="rId3" imgW="3886200" imgH="914400" progId="Equation.3">
                  <p:embed/>
                </p:oleObj>
              </mc:Choice>
              <mc:Fallback>
                <p:oleObj name="Equation" r:id="rId3" imgW="3886200" imgH="914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060575"/>
                        <a:ext cx="6769100" cy="159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0" name="Rectangle 6"/>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63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6312" name="Object 8"/>
          <p:cNvGraphicFramePr>
            <a:graphicFrameLocks noChangeAspect="1"/>
          </p:cNvGraphicFramePr>
          <p:nvPr/>
        </p:nvGraphicFramePr>
        <p:xfrm>
          <a:off x="684213" y="3644900"/>
          <a:ext cx="2592387" cy="796925"/>
        </p:xfrm>
        <a:graphic>
          <a:graphicData uri="http://schemas.openxmlformats.org/presentationml/2006/ole">
            <mc:AlternateContent xmlns:mc="http://schemas.openxmlformats.org/markup-compatibility/2006">
              <mc:Choice xmlns:v="urn:schemas-microsoft-com:vml" Requires="v">
                <p:oleObj spid="_x0000_s226327" name="Equation" r:id="rId5" imgW="1485900" imgH="457200" progId="Equation.3">
                  <p:embed/>
                </p:oleObj>
              </mc:Choice>
              <mc:Fallback>
                <p:oleObj name="Equation" r:id="rId5" imgW="14859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644900"/>
                        <a:ext cx="2592387"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6314" name="Rectangle 10"/>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6315" name="Object 11"/>
          <p:cNvGraphicFramePr>
            <a:graphicFrameLocks noChangeAspect="1"/>
          </p:cNvGraphicFramePr>
          <p:nvPr/>
        </p:nvGraphicFramePr>
        <p:xfrm>
          <a:off x="6486525" y="5586413"/>
          <a:ext cx="373063" cy="622300"/>
        </p:xfrm>
        <a:graphic>
          <a:graphicData uri="http://schemas.openxmlformats.org/presentationml/2006/ole">
            <mc:AlternateContent xmlns:mc="http://schemas.openxmlformats.org/markup-compatibility/2006">
              <mc:Choice xmlns:v="urn:schemas-microsoft-com:vml" Requires="v">
                <p:oleObj spid="_x0000_s226328" name="Equation" r:id="rId7" imgW="203112" imgH="330057" progId="Equation.3">
                  <p:embed/>
                </p:oleObj>
              </mc:Choice>
              <mc:Fallback>
                <p:oleObj name="Equation" r:id="rId7" imgW="203112" imgH="330057"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6525" y="5586413"/>
                        <a:ext cx="373063"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316"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6317" name="Object 13"/>
          <p:cNvGraphicFramePr>
            <a:graphicFrameLocks noChangeAspect="1"/>
          </p:cNvGraphicFramePr>
          <p:nvPr/>
        </p:nvGraphicFramePr>
        <p:xfrm>
          <a:off x="3203575" y="5594350"/>
          <a:ext cx="2143125" cy="614363"/>
        </p:xfrm>
        <a:graphic>
          <a:graphicData uri="http://schemas.openxmlformats.org/presentationml/2006/ole">
            <mc:AlternateContent xmlns:mc="http://schemas.openxmlformats.org/markup-compatibility/2006">
              <mc:Choice xmlns:v="urn:schemas-microsoft-com:vml" Requires="v">
                <p:oleObj spid="_x0000_s226329" name="Equation" r:id="rId9" imgW="1497950" imgH="431613" progId="Equation.3">
                  <p:embed/>
                </p:oleObj>
              </mc:Choice>
              <mc:Fallback>
                <p:oleObj name="Equation" r:id="rId9" imgW="1497950" imgH="431613"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5594350"/>
                        <a:ext cx="2143125"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p:cTn id="7" dur="500" fill="hold"/>
                                        <p:tgtEl>
                                          <p:spTgt spid="226306"/>
                                        </p:tgtEl>
                                        <p:attrNameLst>
                                          <p:attrName>ppt_w</p:attrName>
                                        </p:attrNameLst>
                                      </p:cBhvr>
                                      <p:tavLst>
                                        <p:tav tm="0">
                                          <p:val>
                                            <p:fltVal val="0"/>
                                          </p:val>
                                        </p:tav>
                                        <p:tav tm="100000">
                                          <p:val>
                                            <p:strVal val="#ppt_w"/>
                                          </p:val>
                                        </p:tav>
                                      </p:tavLst>
                                    </p:anim>
                                    <p:anim calcmode="lin" valueType="num">
                                      <p:cBhvr>
                                        <p:cTn id="8" dur="500" fill="hold"/>
                                        <p:tgtEl>
                                          <p:spTgt spid="226306"/>
                                        </p:tgtEl>
                                        <p:attrNameLst>
                                          <p:attrName>ppt_h</p:attrName>
                                        </p:attrNameLst>
                                      </p:cBhvr>
                                      <p:tavLst>
                                        <p:tav tm="0">
                                          <p:val>
                                            <p:fltVal val="0"/>
                                          </p:val>
                                        </p:tav>
                                        <p:tav tm="100000">
                                          <p:val>
                                            <p:strVal val="#ppt_h"/>
                                          </p:val>
                                        </p:tav>
                                      </p:tavLst>
                                    </p:anim>
                                    <p:anim calcmode="lin" valueType="num">
                                      <p:cBhvr>
                                        <p:cTn id="9" dur="500" fill="hold"/>
                                        <p:tgtEl>
                                          <p:spTgt spid="226306"/>
                                        </p:tgtEl>
                                        <p:attrNameLst>
                                          <p:attrName>style.rotation</p:attrName>
                                        </p:attrNameLst>
                                      </p:cBhvr>
                                      <p:tavLst>
                                        <p:tav tm="0">
                                          <p:val>
                                            <p:fltVal val="360"/>
                                          </p:val>
                                        </p:tav>
                                        <p:tav tm="100000">
                                          <p:val>
                                            <p:fltVal val="0"/>
                                          </p:val>
                                        </p:tav>
                                      </p:tavLst>
                                    </p:anim>
                                    <p:animEffect transition="in" filter="fade">
                                      <p:cBhvr>
                                        <p:cTn id="10" dur="500"/>
                                        <p:tgtEl>
                                          <p:spTgt spid="2263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26309"/>
                                        </p:tgtEl>
                                        <p:attrNameLst>
                                          <p:attrName>style.visibility</p:attrName>
                                        </p:attrNameLst>
                                      </p:cBhvr>
                                      <p:to>
                                        <p:strVal val="visible"/>
                                      </p:to>
                                    </p:set>
                                    <p:animEffect transition="in" filter="blinds(horizontal)">
                                      <p:cBhvr>
                                        <p:cTn id="15" dur="500"/>
                                        <p:tgtEl>
                                          <p:spTgt spid="22630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6307">
                                            <p:txEl>
                                              <p:pRg st="0" end="0"/>
                                            </p:txEl>
                                          </p:spTgt>
                                        </p:tgtEl>
                                        <p:attrNameLst>
                                          <p:attrName>style.visibility</p:attrName>
                                        </p:attrNameLst>
                                      </p:cBhvr>
                                      <p:to>
                                        <p:strVal val="visible"/>
                                      </p:to>
                                    </p:set>
                                    <p:animEffect transition="in" filter="blinds(horizontal)">
                                      <p:cBhvr>
                                        <p:cTn id="18" dur="500"/>
                                        <p:tgtEl>
                                          <p:spTgt spid="22630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6307">
                                            <p:txEl>
                                              <p:pRg st="3" end="3"/>
                                            </p:txEl>
                                          </p:spTgt>
                                        </p:tgtEl>
                                        <p:attrNameLst>
                                          <p:attrName>style.visibility</p:attrName>
                                        </p:attrNameLst>
                                      </p:cBhvr>
                                      <p:to>
                                        <p:strVal val="visible"/>
                                      </p:to>
                                    </p:set>
                                    <p:animEffect transition="in" filter="blinds(horizontal)">
                                      <p:cBhvr>
                                        <p:cTn id="23" dur="500"/>
                                        <p:tgtEl>
                                          <p:spTgt spid="22630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6307">
                                            <p:txEl>
                                              <p:pRg st="4" end="4"/>
                                            </p:txEl>
                                          </p:spTgt>
                                        </p:tgtEl>
                                        <p:attrNameLst>
                                          <p:attrName>style.visibility</p:attrName>
                                        </p:attrNameLst>
                                      </p:cBhvr>
                                      <p:to>
                                        <p:strVal val="visible"/>
                                      </p:to>
                                    </p:set>
                                    <p:animEffect transition="in" filter="blinds(horizontal)">
                                      <p:cBhvr>
                                        <p:cTn id="28" dur="500"/>
                                        <p:tgtEl>
                                          <p:spTgt spid="22630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6307">
                                            <p:txEl>
                                              <p:pRg st="6" end="6"/>
                                            </p:txEl>
                                          </p:spTgt>
                                        </p:tgtEl>
                                        <p:attrNameLst>
                                          <p:attrName>style.visibility</p:attrName>
                                        </p:attrNameLst>
                                      </p:cBhvr>
                                      <p:to>
                                        <p:strVal val="visible"/>
                                      </p:to>
                                    </p:set>
                                    <p:animEffect transition="in" filter="blinds(horizontal)">
                                      <p:cBhvr>
                                        <p:cTn id="33" dur="500"/>
                                        <p:tgtEl>
                                          <p:spTgt spid="226307">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6307">
                                            <p:txEl>
                                              <p:pRg st="7" end="7"/>
                                            </p:txEl>
                                          </p:spTgt>
                                        </p:tgtEl>
                                        <p:attrNameLst>
                                          <p:attrName>style.visibility</p:attrName>
                                        </p:attrNameLst>
                                      </p:cBhvr>
                                      <p:to>
                                        <p:strVal val="visible"/>
                                      </p:to>
                                    </p:set>
                                    <p:animEffect transition="in" filter="blinds(horizontal)">
                                      <p:cBhvr>
                                        <p:cTn id="38" dur="500"/>
                                        <p:tgtEl>
                                          <p:spTgt spid="226307">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26312"/>
                                        </p:tgtEl>
                                        <p:attrNameLst>
                                          <p:attrName>style.visibility</p:attrName>
                                        </p:attrNameLst>
                                      </p:cBhvr>
                                      <p:to>
                                        <p:strVal val="visible"/>
                                      </p:to>
                                    </p:set>
                                    <p:animEffect transition="in" filter="blinds(horizontal)">
                                      <p:cBhvr>
                                        <p:cTn id="41" dur="500"/>
                                        <p:tgtEl>
                                          <p:spTgt spid="226312"/>
                                        </p:tgtEl>
                                      </p:cBhvr>
                                    </p:animEffect>
                                  </p:childTnLst>
                                </p:cTn>
                              </p:par>
                              <p:par>
                                <p:cTn id="42" presetID="3" presetClass="entr" presetSubtype="10" fill="hold" nodeType="withEffect">
                                  <p:stCondLst>
                                    <p:cond delay="0"/>
                                  </p:stCondLst>
                                  <p:childTnLst>
                                    <p:set>
                                      <p:cBhvr>
                                        <p:cTn id="43" dur="1" fill="hold">
                                          <p:stCondLst>
                                            <p:cond delay="0"/>
                                          </p:stCondLst>
                                        </p:cTn>
                                        <p:tgtEl>
                                          <p:spTgt spid="226317"/>
                                        </p:tgtEl>
                                        <p:attrNameLst>
                                          <p:attrName>style.visibility</p:attrName>
                                        </p:attrNameLst>
                                      </p:cBhvr>
                                      <p:to>
                                        <p:strVal val="visible"/>
                                      </p:to>
                                    </p:set>
                                    <p:animEffect transition="in" filter="blinds(horizontal)">
                                      <p:cBhvr>
                                        <p:cTn id="44" dur="500"/>
                                        <p:tgtEl>
                                          <p:spTgt spid="226317"/>
                                        </p:tgtEl>
                                      </p:cBhvr>
                                    </p:animEffect>
                                  </p:childTnLst>
                                </p:cTn>
                              </p:par>
                              <p:par>
                                <p:cTn id="45" presetID="3" presetClass="entr" presetSubtype="10" fill="hold" nodeType="withEffect">
                                  <p:stCondLst>
                                    <p:cond delay="0"/>
                                  </p:stCondLst>
                                  <p:childTnLst>
                                    <p:set>
                                      <p:cBhvr>
                                        <p:cTn id="46" dur="1" fill="hold">
                                          <p:stCondLst>
                                            <p:cond delay="0"/>
                                          </p:stCondLst>
                                        </p:cTn>
                                        <p:tgtEl>
                                          <p:spTgt spid="226315"/>
                                        </p:tgtEl>
                                        <p:attrNameLst>
                                          <p:attrName>style.visibility</p:attrName>
                                        </p:attrNameLst>
                                      </p:cBhvr>
                                      <p:to>
                                        <p:strVal val="visible"/>
                                      </p:to>
                                    </p:set>
                                    <p:animEffect transition="in" filter="blinds(horizontal)">
                                      <p:cBhvr>
                                        <p:cTn id="47" dur="500"/>
                                        <p:tgtEl>
                                          <p:spTgt spid="226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68825" y="471488"/>
            <a:ext cx="4113213" cy="944562"/>
          </a:xfrm>
        </p:spPr>
        <p:txBody>
          <a:bodyPr/>
          <a:lstStyle/>
          <a:p>
            <a:pPr algn="r"/>
            <a:r>
              <a:rPr lang="fa-IR" altLang="en-US" sz="3800">
                <a:cs typeface="B Titr" panose="00000700000000000000" pitchFamily="2" charset="-78"/>
              </a:rPr>
              <a:t>1-7 </a:t>
            </a:r>
            <a:r>
              <a:rPr lang="ar-SA" altLang="en-US" sz="3800">
                <a:cs typeface="B Titr" panose="00000700000000000000" pitchFamily="2" charset="-78"/>
              </a:rPr>
              <a:t>تابع احتمال پواسن </a:t>
            </a:r>
            <a:endParaRPr lang="en-US" altLang="en-US" sz="3800">
              <a:cs typeface="B Titr" panose="00000700000000000000" pitchFamily="2" charset="-78"/>
            </a:endParaRPr>
          </a:p>
        </p:txBody>
      </p:sp>
      <p:sp>
        <p:nvSpPr>
          <p:cNvPr id="227331" name="Rectangle 3"/>
          <p:cNvSpPr>
            <a:spLocks noGrp="1" noChangeArrowheads="1"/>
          </p:cNvSpPr>
          <p:nvPr>
            <p:ph idx="1"/>
          </p:nvPr>
        </p:nvSpPr>
        <p:spPr>
          <a:xfrm>
            <a:off x="468313" y="1268413"/>
            <a:ext cx="8229600" cy="1512887"/>
          </a:xfrm>
        </p:spPr>
        <p:txBody>
          <a:bodyPr/>
          <a:lstStyle/>
          <a:p>
            <a:pPr>
              <a:lnSpc>
                <a:spcPct val="80000"/>
              </a:lnSpc>
              <a:buFont typeface="Wingdings" panose="05000000000000000000" pitchFamily="2" charset="2"/>
              <a:buNone/>
            </a:pPr>
            <a:r>
              <a:rPr lang="ar-SA" altLang="en-US" sz="2600">
                <a:cs typeface="B Nazanin" panose="00000400000000000000" pitchFamily="2" charset="-78"/>
              </a:rPr>
              <a:t>متغير تصادفي </a:t>
            </a:r>
            <a:r>
              <a:rPr lang="en-US" altLang="en-US" sz="2600" i="1">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احتمال پواسن با پارامتر </a:t>
            </a:r>
            <a:r>
              <a:rPr lang="el-GR" altLang="en-US" sz="2600"/>
              <a:t>λ</a:t>
            </a:r>
            <a:r>
              <a:rPr lang="fa-IR" altLang="en-US" sz="2600">
                <a:cs typeface="B Nazanin" panose="00000400000000000000" pitchFamily="2" charset="-78"/>
              </a:rPr>
              <a:t> </a:t>
            </a:r>
            <a:r>
              <a:rPr lang="ar-SA" altLang="en-US" sz="2600">
                <a:cs typeface="B Nazanin" panose="00000400000000000000" pitchFamily="2" charset="-78"/>
              </a:rPr>
              <a:t>است اگر تابع احتمال آن به صورت زير باشد. </a:t>
            </a:r>
            <a:endParaRPr lang="fa-IR" altLang="en-US" sz="2600">
              <a:solidFill>
                <a:schemeClr val="tx2"/>
              </a:solidFill>
              <a:cs typeface="B Nazanin" panose="00000400000000000000" pitchFamily="2" charset="-78"/>
            </a:endParaRPr>
          </a:p>
          <a:p>
            <a:pPr>
              <a:lnSpc>
                <a:spcPct val="80000"/>
              </a:lnSpc>
              <a:buFont typeface="Wingdings" panose="05000000000000000000" pitchFamily="2" charset="2"/>
              <a:buNone/>
            </a:pPr>
            <a:r>
              <a:rPr lang="ar-SA" altLang="en-US" sz="2600">
                <a:cs typeface="B Nazanin" panose="00000400000000000000" pitchFamily="2" charset="-78"/>
              </a:rPr>
              <a:t> </a:t>
            </a:r>
            <a:endParaRPr lang="en-US" altLang="en-US" sz="2600">
              <a:cs typeface="B Nazanin" panose="00000400000000000000" pitchFamily="2" charset="-78"/>
            </a:endParaRPr>
          </a:p>
        </p:txBody>
      </p:sp>
      <p:sp>
        <p:nvSpPr>
          <p:cNvPr id="2273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7333" name="Object 5"/>
          <p:cNvGraphicFramePr>
            <a:graphicFrameLocks noChangeAspect="1"/>
          </p:cNvGraphicFramePr>
          <p:nvPr/>
        </p:nvGraphicFramePr>
        <p:xfrm>
          <a:off x="971550" y="1989138"/>
          <a:ext cx="6553200" cy="935037"/>
        </p:xfrm>
        <a:graphic>
          <a:graphicData uri="http://schemas.openxmlformats.org/presentationml/2006/ole">
            <mc:AlternateContent xmlns:mc="http://schemas.openxmlformats.org/markup-compatibility/2006">
              <mc:Choice xmlns:v="urn:schemas-microsoft-com:vml" Requires="v">
                <p:oleObj spid="_x0000_s227343" name="Equation" r:id="rId3" imgW="2933700" imgH="419100" progId="Equation.3">
                  <p:embed/>
                </p:oleObj>
              </mc:Choice>
              <mc:Fallback>
                <p:oleObj name="Equation" r:id="rId3" imgW="29337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89138"/>
                        <a:ext cx="6553200"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334" name="Rectangle 6"/>
          <p:cNvSpPr>
            <a:spLocks noChangeArrowheads="1"/>
          </p:cNvSpPr>
          <p:nvPr/>
        </p:nvSpPr>
        <p:spPr bwMode="auto">
          <a:xfrm>
            <a:off x="0" y="419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7335" name="Object 7"/>
          <p:cNvGraphicFramePr>
            <a:graphicFrameLocks noChangeAspect="1"/>
          </p:cNvGraphicFramePr>
          <p:nvPr/>
        </p:nvGraphicFramePr>
        <p:xfrm>
          <a:off x="900113" y="3500438"/>
          <a:ext cx="3240087" cy="968375"/>
        </p:xfrm>
        <a:graphic>
          <a:graphicData uri="http://schemas.openxmlformats.org/presentationml/2006/ole">
            <mc:AlternateContent xmlns:mc="http://schemas.openxmlformats.org/markup-compatibility/2006">
              <mc:Choice xmlns:v="urn:schemas-microsoft-com:vml" Requires="v">
                <p:oleObj spid="_x0000_s227344" name="Equation" r:id="rId5" imgW="1497950" imgH="444307" progId="Equation.3">
                  <p:embed/>
                </p:oleObj>
              </mc:Choice>
              <mc:Fallback>
                <p:oleObj name="Equation" r:id="rId5" imgW="1497950" imgH="444307"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500438"/>
                        <a:ext cx="3240087"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7336" name="Rectangle 8"/>
          <p:cNvSpPr>
            <a:spLocks noChangeArrowheads="1"/>
          </p:cNvSpPr>
          <p:nvPr/>
        </p:nvSpPr>
        <p:spPr bwMode="auto">
          <a:xfrm>
            <a:off x="0" y="3652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7337" name="Rectangle 9"/>
          <p:cNvSpPr>
            <a:spLocks noChangeArrowheads="1"/>
          </p:cNvSpPr>
          <p:nvPr/>
        </p:nvSpPr>
        <p:spPr bwMode="auto">
          <a:xfrm>
            <a:off x="4500563" y="3068638"/>
            <a:ext cx="4070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90000"/>
              </a:lnSpc>
              <a:spcBef>
                <a:spcPct val="20000"/>
              </a:spcBef>
              <a:buClr>
                <a:schemeClr val="accent1"/>
              </a:buClr>
              <a:buSzPct val="65000"/>
              <a:buFont typeface="Wingdings" panose="05000000000000000000" pitchFamily="2" charset="2"/>
              <a:buNone/>
            </a:pPr>
            <a:r>
              <a:rPr lang="fa-IR" altLang="en-US" sz="2800">
                <a:solidFill>
                  <a:srgbClr val="990000"/>
                </a:solidFill>
                <a:cs typeface="B Titr" panose="00000700000000000000" pitchFamily="2" charset="-78"/>
              </a:rPr>
              <a:t>1-7-1 </a:t>
            </a:r>
            <a:r>
              <a:rPr lang="ar-SA" altLang="en-US" sz="2800">
                <a:solidFill>
                  <a:srgbClr val="990000"/>
                </a:solidFill>
                <a:cs typeface="B Titr" panose="00000700000000000000" pitchFamily="2" charset="-78"/>
              </a:rPr>
              <a:t>ويژگيهاي توزيع پواسن</a:t>
            </a:r>
            <a:endParaRPr lang="fa-IR" altLang="en-US" sz="2800">
              <a:solidFill>
                <a:srgbClr val="990000"/>
              </a:solidFill>
              <a:cs typeface="B Titr" panose="00000700000000000000" pitchFamily="2" charset="-78"/>
            </a:endParaRPr>
          </a:p>
        </p:txBody>
      </p:sp>
      <p:sp>
        <p:nvSpPr>
          <p:cNvPr id="227338" name="Rectangle 10"/>
          <p:cNvSpPr>
            <a:spLocks noChangeArrowheads="1"/>
          </p:cNvSpPr>
          <p:nvPr/>
        </p:nvSpPr>
        <p:spPr bwMode="auto">
          <a:xfrm>
            <a:off x="468313" y="3789363"/>
            <a:ext cx="828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b="1">
                <a:cs typeface="B Nazanin" panose="00000400000000000000" pitchFamily="2" charset="-78"/>
              </a:rPr>
              <a:t>1- 	</a:t>
            </a:r>
            <a:r>
              <a:rPr lang="fa-IR" altLang="en-US" sz="2400">
                <a:cs typeface="B Nazanin" panose="00000400000000000000" pitchFamily="2" charset="-78"/>
              </a:rPr>
              <a:t>	</a:t>
            </a:r>
            <a:endParaRPr lang="en-US" altLang="en-US" sz="2400">
              <a:cs typeface="B Nazanin" panose="00000400000000000000" pitchFamily="2" charset="-78"/>
            </a:endParaRPr>
          </a:p>
          <a:p>
            <a:endParaRPr lang="fa-IR" altLang="en-US" sz="2400">
              <a:cs typeface="B Nazanin" panose="00000400000000000000" pitchFamily="2" charset="-78"/>
            </a:endParaRPr>
          </a:p>
          <a:p>
            <a:r>
              <a:rPr lang="ar-SA" altLang="en-US" sz="2400" b="1">
                <a:cs typeface="B Nazanin" panose="00000400000000000000" pitchFamily="2" charset="-78"/>
              </a:rPr>
              <a:t>2- </a:t>
            </a:r>
            <a:r>
              <a:rPr lang="ar-SA" altLang="en-US" sz="2400">
                <a:cs typeface="B Nazanin" panose="00000400000000000000" pitchFamily="2" charset="-78"/>
              </a:rPr>
              <a:t>داراي نماي منحصر به فرد است.</a:t>
            </a:r>
            <a:endParaRPr lang="fa-IR" altLang="en-US" sz="2400">
              <a:cs typeface="B Nazanin" panose="00000400000000000000" pitchFamily="2" charset="-78"/>
            </a:endParaRPr>
          </a:p>
          <a:p>
            <a:r>
              <a:rPr lang="ar-SA" altLang="en-US" sz="2400" b="1">
                <a:cs typeface="B Nazanin" panose="00000400000000000000" pitchFamily="2" charset="-78"/>
              </a:rPr>
              <a:t>3- </a:t>
            </a:r>
            <a:r>
              <a:rPr lang="ar-SA" altLang="en-US" sz="2400">
                <a:cs typeface="B Nazanin" panose="00000400000000000000" pitchFamily="2" charset="-78"/>
              </a:rPr>
              <a:t>داراي ميانگين </a:t>
            </a:r>
            <a:r>
              <a:rPr lang="el-GR" altLang="en-US" sz="2400"/>
              <a:t>λ</a:t>
            </a:r>
            <a:r>
              <a:rPr lang="fa-IR" altLang="en-US" sz="2400">
                <a:cs typeface="B Nazanin" panose="00000400000000000000" pitchFamily="2" charset="-78"/>
              </a:rPr>
              <a:t> </a:t>
            </a:r>
            <a:r>
              <a:rPr lang="ar-SA" altLang="en-US" sz="2400">
                <a:cs typeface="B Nazanin" panose="00000400000000000000" pitchFamily="2" charset="-78"/>
              </a:rPr>
              <a:t>و واريانس </a:t>
            </a:r>
            <a:r>
              <a:rPr lang="el-GR" altLang="en-US" sz="2400"/>
              <a:t>λ</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r>
              <a:rPr lang="ar-SA" altLang="en-US" sz="2400" b="1">
                <a:cs typeface="B Nazanin" panose="00000400000000000000" pitchFamily="2" charset="-78"/>
              </a:rPr>
              <a:t>4-</a:t>
            </a:r>
            <a:r>
              <a:rPr lang="ar-SA" altLang="en-US" sz="2400">
                <a:cs typeface="B Nazanin" panose="00000400000000000000" pitchFamily="2" charset="-78"/>
              </a:rPr>
              <a:t> براي مقادير مختلف </a:t>
            </a:r>
            <a:r>
              <a:rPr lang="el-GR" altLang="en-US" sz="2400"/>
              <a:t>λ</a:t>
            </a:r>
            <a:r>
              <a:rPr lang="fa-IR" altLang="en-US" sz="2400">
                <a:cs typeface="B Nazanin" panose="00000400000000000000" pitchFamily="2" charset="-78"/>
              </a:rPr>
              <a:t> </a:t>
            </a:r>
            <a:r>
              <a:rPr lang="ar-SA" altLang="en-US" sz="2400">
                <a:cs typeface="B Nazanin" panose="00000400000000000000" pitchFamily="2" charset="-78"/>
              </a:rPr>
              <a:t>مي توان از جدول ضميمه (2) مقدار </a:t>
            </a:r>
            <a:r>
              <a:rPr lang="en-US" altLang="en-US" sz="2400">
                <a:cs typeface="B Nazanin" panose="000004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را محاسبه كرد</a:t>
            </a:r>
            <a:endParaRPr lang="en-US" altLang="en-US" sz="240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p:cTn id="7" dur="500" fill="hold"/>
                                        <p:tgtEl>
                                          <p:spTgt spid="227330"/>
                                        </p:tgtEl>
                                        <p:attrNameLst>
                                          <p:attrName>ppt_w</p:attrName>
                                        </p:attrNameLst>
                                      </p:cBhvr>
                                      <p:tavLst>
                                        <p:tav tm="0">
                                          <p:val>
                                            <p:strVal val="#ppt_w*0.05"/>
                                          </p:val>
                                        </p:tav>
                                        <p:tav tm="100000">
                                          <p:val>
                                            <p:strVal val="#ppt_w"/>
                                          </p:val>
                                        </p:tav>
                                      </p:tavLst>
                                    </p:anim>
                                    <p:anim calcmode="lin" valueType="num">
                                      <p:cBhvr>
                                        <p:cTn id="8" dur="500" fill="hold"/>
                                        <p:tgtEl>
                                          <p:spTgt spid="227330"/>
                                        </p:tgtEl>
                                        <p:attrNameLst>
                                          <p:attrName>ppt_h</p:attrName>
                                        </p:attrNameLst>
                                      </p:cBhvr>
                                      <p:tavLst>
                                        <p:tav tm="0">
                                          <p:val>
                                            <p:strVal val="#ppt_h"/>
                                          </p:val>
                                        </p:tav>
                                        <p:tav tm="100000">
                                          <p:val>
                                            <p:strVal val="#ppt_h"/>
                                          </p:val>
                                        </p:tav>
                                      </p:tavLst>
                                    </p:anim>
                                    <p:anim calcmode="lin" valueType="num">
                                      <p:cBhvr>
                                        <p:cTn id="9" dur="500" fill="hold"/>
                                        <p:tgtEl>
                                          <p:spTgt spid="227330"/>
                                        </p:tgtEl>
                                        <p:attrNameLst>
                                          <p:attrName>ppt_x</p:attrName>
                                        </p:attrNameLst>
                                      </p:cBhvr>
                                      <p:tavLst>
                                        <p:tav tm="0">
                                          <p:val>
                                            <p:strVal val="#ppt_x-.2"/>
                                          </p:val>
                                        </p:tav>
                                        <p:tav tm="100000">
                                          <p:val>
                                            <p:strVal val="#ppt_x"/>
                                          </p:val>
                                        </p:tav>
                                      </p:tavLst>
                                    </p:anim>
                                    <p:anim calcmode="lin" valueType="num">
                                      <p:cBhvr>
                                        <p:cTn id="10" dur="500" fill="hold"/>
                                        <p:tgtEl>
                                          <p:spTgt spid="227330"/>
                                        </p:tgtEl>
                                        <p:attrNameLst>
                                          <p:attrName>ppt_y</p:attrName>
                                        </p:attrNameLst>
                                      </p:cBhvr>
                                      <p:tavLst>
                                        <p:tav tm="0">
                                          <p:val>
                                            <p:strVal val="#ppt_y"/>
                                          </p:val>
                                        </p:tav>
                                        <p:tav tm="100000">
                                          <p:val>
                                            <p:strVal val="#ppt_y"/>
                                          </p:val>
                                        </p:tav>
                                      </p:tavLst>
                                    </p:anim>
                                    <p:animEffect transition="in" filter="fade">
                                      <p:cBhvr>
                                        <p:cTn id="11" dur="500"/>
                                        <p:tgtEl>
                                          <p:spTgt spid="2273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27331">
                                            <p:txEl>
                                              <p:pRg st="0" end="0"/>
                                            </p:txEl>
                                          </p:spTgt>
                                        </p:tgtEl>
                                        <p:attrNameLst>
                                          <p:attrName>style.visibility</p:attrName>
                                        </p:attrNameLst>
                                      </p:cBhvr>
                                      <p:to>
                                        <p:strVal val="visible"/>
                                      </p:to>
                                    </p:set>
                                    <p:animEffect transition="in" filter="blinds(horizontal)">
                                      <p:cBhvr>
                                        <p:cTn id="16" dur="500"/>
                                        <p:tgtEl>
                                          <p:spTgt spid="2273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7331">
                                            <p:txEl>
                                              <p:pRg st="1" end="1"/>
                                            </p:txEl>
                                          </p:spTgt>
                                        </p:tgtEl>
                                        <p:attrNameLst>
                                          <p:attrName>style.visibility</p:attrName>
                                        </p:attrNameLst>
                                      </p:cBhvr>
                                      <p:to>
                                        <p:strVal val="visible"/>
                                      </p:to>
                                    </p:set>
                                    <p:animEffect transition="in" filter="blinds(horizontal)">
                                      <p:cBhvr>
                                        <p:cTn id="21" dur="500"/>
                                        <p:tgtEl>
                                          <p:spTgt spid="227331">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27333"/>
                                        </p:tgtEl>
                                        <p:attrNameLst>
                                          <p:attrName>style.visibility</p:attrName>
                                        </p:attrNameLst>
                                      </p:cBhvr>
                                      <p:to>
                                        <p:strVal val="visible"/>
                                      </p:to>
                                    </p:set>
                                    <p:animEffect transition="in" filter="blinds(horizontal)">
                                      <p:cBhvr>
                                        <p:cTn id="24" dur="500"/>
                                        <p:tgtEl>
                                          <p:spTgt spid="2273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27337"/>
                                        </p:tgtEl>
                                        <p:attrNameLst>
                                          <p:attrName>style.visibility</p:attrName>
                                        </p:attrNameLst>
                                      </p:cBhvr>
                                      <p:to>
                                        <p:strVal val="visible"/>
                                      </p:to>
                                    </p:set>
                                    <p:anim calcmode="lin" valueType="num">
                                      <p:cBhvr>
                                        <p:cTn id="29" dur="500" fill="hold"/>
                                        <p:tgtEl>
                                          <p:spTgt spid="227337"/>
                                        </p:tgtEl>
                                        <p:attrNameLst>
                                          <p:attrName>ppt_w</p:attrName>
                                        </p:attrNameLst>
                                      </p:cBhvr>
                                      <p:tavLst>
                                        <p:tav tm="0">
                                          <p:val>
                                            <p:fltVal val="0"/>
                                          </p:val>
                                        </p:tav>
                                        <p:tav tm="100000">
                                          <p:val>
                                            <p:strVal val="#ppt_w"/>
                                          </p:val>
                                        </p:tav>
                                      </p:tavLst>
                                    </p:anim>
                                    <p:anim calcmode="lin" valueType="num">
                                      <p:cBhvr>
                                        <p:cTn id="30" dur="500" fill="hold"/>
                                        <p:tgtEl>
                                          <p:spTgt spid="227337"/>
                                        </p:tgtEl>
                                        <p:attrNameLst>
                                          <p:attrName>ppt_h</p:attrName>
                                        </p:attrNameLst>
                                      </p:cBhvr>
                                      <p:tavLst>
                                        <p:tav tm="0">
                                          <p:val>
                                            <p:fltVal val="0"/>
                                          </p:val>
                                        </p:tav>
                                        <p:tav tm="100000">
                                          <p:val>
                                            <p:strVal val="#ppt_h"/>
                                          </p:val>
                                        </p:tav>
                                      </p:tavLst>
                                    </p:anim>
                                    <p:anim calcmode="lin" valueType="num">
                                      <p:cBhvr>
                                        <p:cTn id="31" dur="500" fill="hold"/>
                                        <p:tgtEl>
                                          <p:spTgt spid="227337"/>
                                        </p:tgtEl>
                                        <p:attrNameLst>
                                          <p:attrName>style.rotation</p:attrName>
                                        </p:attrNameLst>
                                      </p:cBhvr>
                                      <p:tavLst>
                                        <p:tav tm="0">
                                          <p:val>
                                            <p:fltVal val="360"/>
                                          </p:val>
                                        </p:tav>
                                        <p:tav tm="100000">
                                          <p:val>
                                            <p:fltVal val="0"/>
                                          </p:val>
                                        </p:tav>
                                      </p:tavLst>
                                    </p:anim>
                                    <p:animEffect transition="in" filter="fade">
                                      <p:cBhvr>
                                        <p:cTn id="32" dur="500"/>
                                        <p:tgtEl>
                                          <p:spTgt spid="2273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 calcmode="lin" valueType="num">
                                      <p:cBhvr>
                                        <p:cTn id="37" dur="500" decel="50000" fill="hold">
                                          <p:stCondLst>
                                            <p:cond delay="0"/>
                                          </p:stCondLst>
                                        </p:cTn>
                                        <p:tgtEl>
                                          <p:spTgt spid="22733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2733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27335"/>
                                        </p:tgtEl>
                                        <p:attrNameLst>
                                          <p:attrName>ppt_w</p:attrName>
                                        </p:attrNameLst>
                                      </p:cBhvr>
                                      <p:tavLst>
                                        <p:tav tm="0">
                                          <p:val>
                                            <p:strVal val="#ppt_w*.05"/>
                                          </p:val>
                                        </p:tav>
                                        <p:tav tm="100000">
                                          <p:val>
                                            <p:strVal val="#ppt_w"/>
                                          </p:val>
                                        </p:tav>
                                      </p:tavLst>
                                    </p:anim>
                                    <p:anim calcmode="lin" valueType="num">
                                      <p:cBhvr>
                                        <p:cTn id="40" dur="1000" fill="hold"/>
                                        <p:tgtEl>
                                          <p:spTgt spid="22733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2733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2733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2733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27335"/>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227338"/>
                                        </p:tgtEl>
                                        <p:attrNameLst>
                                          <p:attrName>style.visibility</p:attrName>
                                        </p:attrNameLst>
                                      </p:cBhvr>
                                      <p:to>
                                        <p:strVal val="visible"/>
                                      </p:to>
                                    </p:set>
                                    <p:anim calcmode="lin" valueType="num">
                                      <p:cBhvr>
                                        <p:cTn id="47" dur="500" decel="50000" fill="hold">
                                          <p:stCondLst>
                                            <p:cond delay="0"/>
                                          </p:stCondLst>
                                        </p:cTn>
                                        <p:tgtEl>
                                          <p:spTgt spid="22733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2733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27338"/>
                                        </p:tgtEl>
                                        <p:attrNameLst>
                                          <p:attrName>ppt_w</p:attrName>
                                        </p:attrNameLst>
                                      </p:cBhvr>
                                      <p:tavLst>
                                        <p:tav tm="0">
                                          <p:val>
                                            <p:strVal val="#ppt_w*.05"/>
                                          </p:val>
                                        </p:tav>
                                        <p:tav tm="100000">
                                          <p:val>
                                            <p:strVal val="#ppt_w"/>
                                          </p:val>
                                        </p:tav>
                                      </p:tavLst>
                                    </p:anim>
                                    <p:anim calcmode="lin" valueType="num">
                                      <p:cBhvr>
                                        <p:cTn id="50" dur="1000" fill="hold"/>
                                        <p:tgtEl>
                                          <p:spTgt spid="22733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2733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2733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2733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27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build="p"/>
      <p:bldP spid="227337" grpId="0"/>
      <p:bldP spid="22733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273425" y="471488"/>
            <a:ext cx="5408613" cy="944562"/>
          </a:xfrm>
        </p:spPr>
        <p:txBody>
          <a:bodyPr/>
          <a:lstStyle/>
          <a:p>
            <a:pPr algn="r"/>
            <a:r>
              <a:rPr lang="fa-IR" altLang="en-US" sz="3800">
                <a:cs typeface="B Titr" panose="00000700000000000000" pitchFamily="2" charset="-78"/>
              </a:rPr>
              <a:t>1-8 </a:t>
            </a:r>
            <a:r>
              <a:rPr lang="ar-SA" altLang="en-US" sz="3800">
                <a:cs typeface="B Titr" panose="00000700000000000000" pitchFamily="2" charset="-78"/>
              </a:rPr>
              <a:t>تابع احتمال سري لگاريتمي</a:t>
            </a:r>
            <a:r>
              <a:rPr lang="en-US" altLang="en-US" sz="3800">
                <a:cs typeface="B Titr" panose="00000700000000000000" pitchFamily="2" charset="-78"/>
              </a:rPr>
              <a:t> </a:t>
            </a:r>
          </a:p>
        </p:txBody>
      </p:sp>
      <p:sp>
        <p:nvSpPr>
          <p:cNvPr id="228355" name="Rectangle 3"/>
          <p:cNvSpPr>
            <a:spLocks noGrp="1" noChangeArrowheads="1"/>
          </p:cNvSpPr>
          <p:nvPr>
            <p:ph idx="1"/>
          </p:nvPr>
        </p:nvSpPr>
        <p:spPr>
          <a:xfrm>
            <a:off x="538163" y="1627188"/>
            <a:ext cx="8143875" cy="1530350"/>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احتمال سري لگاريتمي با پارامتر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است اگر تابع احتمال آن به صورت زير باشد.</a:t>
            </a:r>
            <a:r>
              <a:rPr lang="ar-SA" altLang="en-US"/>
              <a:t> </a:t>
            </a: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p:txBody>
      </p:sp>
      <p:sp>
        <p:nvSpPr>
          <p:cNvPr id="228356"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8357" name="Object 5"/>
          <p:cNvGraphicFramePr>
            <a:graphicFrameLocks noChangeAspect="1"/>
          </p:cNvGraphicFramePr>
          <p:nvPr/>
        </p:nvGraphicFramePr>
        <p:xfrm>
          <a:off x="684213" y="2273300"/>
          <a:ext cx="6335712" cy="939800"/>
        </p:xfrm>
        <a:graphic>
          <a:graphicData uri="http://schemas.openxmlformats.org/presentationml/2006/ole">
            <mc:AlternateContent xmlns:mc="http://schemas.openxmlformats.org/markup-compatibility/2006">
              <mc:Choice xmlns:v="urn:schemas-microsoft-com:vml" Requires="v">
                <p:oleObj spid="_x0000_s228367" name="Equation" r:id="rId3" imgW="3086100" imgH="457200" progId="Equation.3">
                  <p:embed/>
                </p:oleObj>
              </mc:Choice>
              <mc:Fallback>
                <p:oleObj name="Equation" r:id="rId3" imgW="30861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73300"/>
                        <a:ext cx="633571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8358" name="Rectangle 6"/>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8359" name="Rectangle 7"/>
          <p:cNvSpPr>
            <a:spLocks noChangeArrowheads="1"/>
          </p:cNvSpPr>
          <p:nvPr/>
        </p:nvSpPr>
        <p:spPr bwMode="auto">
          <a:xfrm>
            <a:off x="1763713" y="3279775"/>
            <a:ext cx="691197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r"/>
            <a:r>
              <a:rPr lang="fa-IR" altLang="en-US" sz="3800">
                <a:cs typeface="B Titr" panose="00000700000000000000" pitchFamily="2" charset="-78"/>
              </a:rPr>
              <a:t>1-9 </a:t>
            </a:r>
            <a:r>
              <a:rPr lang="ar-SA" altLang="en-US" sz="3800">
                <a:cs typeface="B Titr" panose="00000700000000000000" pitchFamily="2" charset="-78"/>
              </a:rPr>
              <a:t>تابع احتمال سري لگاريتمي ماركف</a:t>
            </a:r>
            <a:r>
              <a:rPr lang="en-US" altLang="en-US"/>
              <a:t> </a:t>
            </a:r>
          </a:p>
        </p:txBody>
      </p:sp>
      <p:sp>
        <p:nvSpPr>
          <p:cNvPr id="228360" name="Text Box 8"/>
          <p:cNvSpPr txBox="1">
            <a:spLocks noChangeArrowheads="1"/>
          </p:cNvSpPr>
          <p:nvPr/>
        </p:nvSpPr>
        <p:spPr bwMode="auto">
          <a:xfrm>
            <a:off x="611188" y="4046538"/>
            <a:ext cx="8137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متغير تصادفي </a:t>
            </a:r>
            <a:r>
              <a:rPr lang="en-US" altLang="en-US" sz="2400">
                <a:cs typeface="B Nazanin" panose="00000400000000000000" pitchFamily="2" charset="-78"/>
              </a:rPr>
              <a:t>X</a:t>
            </a:r>
            <a:r>
              <a:rPr lang="fa-IR" altLang="en-US" sz="2400">
                <a:cs typeface="B Nazanin" panose="00000400000000000000" pitchFamily="2" charset="-78"/>
              </a:rPr>
              <a:t> </a:t>
            </a:r>
            <a:r>
              <a:rPr lang="ar-SA" altLang="en-US" sz="2400">
                <a:cs typeface="B Nazanin" panose="00000400000000000000" pitchFamily="2" charset="-78"/>
              </a:rPr>
              <a:t>داراي تابع احتمال سري لگاريتمي ماركف با پارامترهاي </a:t>
            </a:r>
            <a:r>
              <a:rPr lang="en-US"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ar-SA" altLang="en-US" sz="2400">
                <a:cs typeface="B Nazanin" panose="00000400000000000000" pitchFamily="2" charset="-78"/>
              </a:rPr>
              <a:t>و </a:t>
            </a:r>
            <a:r>
              <a:rPr lang="en-US" altLang="en-US">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است اگر تابع احتمال آن به صورت زير باشد.</a:t>
            </a:r>
            <a:r>
              <a:rPr lang="en-US" altLang="en-US" sz="2400">
                <a:cs typeface="B Nazanin" panose="00000400000000000000" pitchFamily="2" charset="-78"/>
              </a:rPr>
              <a:t> </a:t>
            </a:r>
          </a:p>
        </p:txBody>
      </p:sp>
      <p:sp>
        <p:nvSpPr>
          <p:cNvPr id="228361" name="Rectangle 9"/>
          <p:cNvSpPr>
            <a:spLocks noChangeArrowheads="1"/>
          </p:cNvSpPr>
          <p:nvPr/>
        </p:nvSpPr>
        <p:spPr bwMode="auto">
          <a:xfrm>
            <a:off x="0"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8362" name="Object 10"/>
          <p:cNvGraphicFramePr>
            <a:graphicFrameLocks noChangeAspect="1"/>
          </p:cNvGraphicFramePr>
          <p:nvPr/>
        </p:nvGraphicFramePr>
        <p:xfrm>
          <a:off x="755650" y="4797425"/>
          <a:ext cx="7416800" cy="1320800"/>
        </p:xfrm>
        <a:graphic>
          <a:graphicData uri="http://schemas.openxmlformats.org/presentationml/2006/ole">
            <mc:AlternateContent xmlns:mc="http://schemas.openxmlformats.org/markup-compatibility/2006">
              <mc:Choice xmlns:v="urn:schemas-microsoft-com:vml" Requires="v">
                <p:oleObj spid="_x0000_s228368" name="Equation" r:id="rId5" imgW="4343400" imgH="685800" progId="Equation.3">
                  <p:embed/>
                </p:oleObj>
              </mc:Choice>
              <mc:Fallback>
                <p:oleObj name="Equation" r:id="rId5" imgW="4343400" imgH="6858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797425"/>
                        <a:ext cx="74168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p:cTn id="7" dur="500" fill="hold"/>
                                        <p:tgtEl>
                                          <p:spTgt spid="228354"/>
                                        </p:tgtEl>
                                        <p:attrNameLst>
                                          <p:attrName>ppt_w</p:attrName>
                                        </p:attrNameLst>
                                      </p:cBhvr>
                                      <p:tavLst>
                                        <p:tav tm="0">
                                          <p:val>
                                            <p:fltVal val="0"/>
                                          </p:val>
                                        </p:tav>
                                        <p:tav tm="100000">
                                          <p:val>
                                            <p:strVal val="#ppt_w"/>
                                          </p:val>
                                        </p:tav>
                                      </p:tavLst>
                                    </p:anim>
                                    <p:anim calcmode="lin" valueType="num">
                                      <p:cBhvr>
                                        <p:cTn id="8" dur="500" fill="hold"/>
                                        <p:tgtEl>
                                          <p:spTgt spid="228354"/>
                                        </p:tgtEl>
                                        <p:attrNameLst>
                                          <p:attrName>ppt_h</p:attrName>
                                        </p:attrNameLst>
                                      </p:cBhvr>
                                      <p:tavLst>
                                        <p:tav tm="0">
                                          <p:val>
                                            <p:fltVal val="0"/>
                                          </p:val>
                                        </p:tav>
                                        <p:tav tm="100000">
                                          <p:val>
                                            <p:strVal val="#ppt_h"/>
                                          </p:val>
                                        </p:tav>
                                      </p:tavLst>
                                    </p:anim>
                                    <p:anim calcmode="lin" valueType="num">
                                      <p:cBhvr>
                                        <p:cTn id="9" dur="500" fill="hold"/>
                                        <p:tgtEl>
                                          <p:spTgt spid="228354"/>
                                        </p:tgtEl>
                                        <p:attrNameLst>
                                          <p:attrName>style.rotation</p:attrName>
                                        </p:attrNameLst>
                                      </p:cBhvr>
                                      <p:tavLst>
                                        <p:tav tm="0">
                                          <p:val>
                                            <p:fltVal val="360"/>
                                          </p:val>
                                        </p:tav>
                                        <p:tav tm="100000">
                                          <p:val>
                                            <p:fltVal val="0"/>
                                          </p:val>
                                        </p:tav>
                                      </p:tavLst>
                                    </p:anim>
                                    <p:animEffect transition="in" filter="fade">
                                      <p:cBhvr>
                                        <p:cTn id="10" dur="500"/>
                                        <p:tgtEl>
                                          <p:spTgt spid="2283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8355">
                                            <p:txEl>
                                              <p:pRg st="0" end="0"/>
                                            </p:txEl>
                                          </p:spTgt>
                                        </p:tgtEl>
                                        <p:attrNameLst>
                                          <p:attrName>style.visibility</p:attrName>
                                        </p:attrNameLst>
                                      </p:cBhvr>
                                      <p:to>
                                        <p:strVal val="visible"/>
                                      </p:to>
                                    </p:set>
                                    <p:animEffect transition="in" filter="box(in)">
                                      <p:cBhvr>
                                        <p:cTn id="15" dur="500"/>
                                        <p:tgtEl>
                                          <p:spTgt spid="228355">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28357"/>
                                        </p:tgtEl>
                                        <p:attrNameLst>
                                          <p:attrName>style.visibility</p:attrName>
                                        </p:attrNameLst>
                                      </p:cBhvr>
                                      <p:to>
                                        <p:strVal val="visible"/>
                                      </p:to>
                                    </p:set>
                                    <p:animEffect transition="in" filter="box(in)">
                                      <p:cBhvr>
                                        <p:cTn id="18" dur="500"/>
                                        <p:tgtEl>
                                          <p:spTgt spid="2283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28359"/>
                                        </p:tgtEl>
                                        <p:attrNameLst>
                                          <p:attrName>style.visibility</p:attrName>
                                        </p:attrNameLst>
                                      </p:cBhvr>
                                      <p:to>
                                        <p:strVal val="visible"/>
                                      </p:to>
                                    </p:set>
                                    <p:anim calcmode="lin" valueType="num">
                                      <p:cBhvr>
                                        <p:cTn id="23" dur="500" fill="hold"/>
                                        <p:tgtEl>
                                          <p:spTgt spid="228359"/>
                                        </p:tgtEl>
                                        <p:attrNameLst>
                                          <p:attrName>ppt_w</p:attrName>
                                        </p:attrNameLst>
                                      </p:cBhvr>
                                      <p:tavLst>
                                        <p:tav tm="0">
                                          <p:val>
                                            <p:fltVal val="0"/>
                                          </p:val>
                                        </p:tav>
                                        <p:tav tm="100000">
                                          <p:val>
                                            <p:strVal val="#ppt_w"/>
                                          </p:val>
                                        </p:tav>
                                      </p:tavLst>
                                    </p:anim>
                                    <p:anim calcmode="lin" valueType="num">
                                      <p:cBhvr>
                                        <p:cTn id="24" dur="500" fill="hold"/>
                                        <p:tgtEl>
                                          <p:spTgt spid="228359"/>
                                        </p:tgtEl>
                                        <p:attrNameLst>
                                          <p:attrName>ppt_h</p:attrName>
                                        </p:attrNameLst>
                                      </p:cBhvr>
                                      <p:tavLst>
                                        <p:tav tm="0">
                                          <p:val>
                                            <p:fltVal val="0"/>
                                          </p:val>
                                        </p:tav>
                                        <p:tav tm="100000">
                                          <p:val>
                                            <p:strVal val="#ppt_h"/>
                                          </p:val>
                                        </p:tav>
                                      </p:tavLst>
                                    </p:anim>
                                    <p:anim calcmode="lin" valueType="num">
                                      <p:cBhvr>
                                        <p:cTn id="25" dur="500" fill="hold"/>
                                        <p:tgtEl>
                                          <p:spTgt spid="228359"/>
                                        </p:tgtEl>
                                        <p:attrNameLst>
                                          <p:attrName>style.rotation</p:attrName>
                                        </p:attrNameLst>
                                      </p:cBhvr>
                                      <p:tavLst>
                                        <p:tav tm="0">
                                          <p:val>
                                            <p:fltVal val="360"/>
                                          </p:val>
                                        </p:tav>
                                        <p:tav tm="100000">
                                          <p:val>
                                            <p:fltVal val="0"/>
                                          </p:val>
                                        </p:tav>
                                      </p:tavLst>
                                    </p:anim>
                                    <p:animEffect transition="in" filter="fade">
                                      <p:cBhvr>
                                        <p:cTn id="26" dur="500"/>
                                        <p:tgtEl>
                                          <p:spTgt spid="2283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28360"/>
                                        </p:tgtEl>
                                        <p:attrNameLst>
                                          <p:attrName>style.visibility</p:attrName>
                                        </p:attrNameLst>
                                      </p:cBhvr>
                                      <p:to>
                                        <p:strVal val="visible"/>
                                      </p:to>
                                    </p:set>
                                    <p:animEffect transition="in" filter="diamond(in)">
                                      <p:cBhvr>
                                        <p:cTn id="31" dur="2000"/>
                                        <p:tgtEl>
                                          <p:spTgt spid="228360"/>
                                        </p:tgtEl>
                                      </p:cBhvr>
                                    </p:animEffect>
                                  </p:childTnLst>
                                </p:cTn>
                              </p:par>
                              <p:par>
                                <p:cTn id="32" presetID="8" presetClass="entr" presetSubtype="16" fill="hold" nodeType="withEffect">
                                  <p:stCondLst>
                                    <p:cond delay="0"/>
                                  </p:stCondLst>
                                  <p:childTnLst>
                                    <p:set>
                                      <p:cBhvr>
                                        <p:cTn id="33" dur="1" fill="hold">
                                          <p:stCondLst>
                                            <p:cond delay="0"/>
                                          </p:stCondLst>
                                        </p:cTn>
                                        <p:tgtEl>
                                          <p:spTgt spid="228362"/>
                                        </p:tgtEl>
                                        <p:attrNameLst>
                                          <p:attrName>style.visibility</p:attrName>
                                        </p:attrNameLst>
                                      </p:cBhvr>
                                      <p:to>
                                        <p:strVal val="visible"/>
                                      </p:to>
                                    </p:set>
                                    <p:animEffect transition="in" filter="diamond(in)">
                                      <p:cBhvr>
                                        <p:cTn id="34" dur="2000"/>
                                        <p:tgtEl>
                                          <p:spTgt spid="228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5" grpId="0" build="p"/>
      <p:bldP spid="228359" grpId="0"/>
      <p:bldP spid="22836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624138" y="471488"/>
            <a:ext cx="6057900" cy="944562"/>
          </a:xfrm>
        </p:spPr>
        <p:txBody>
          <a:bodyPr/>
          <a:lstStyle/>
          <a:p>
            <a:pPr algn="r"/>
            <a:r>
              <a:rPr lang="fa-IR" altLang="en-US" sz="3300">
                <a:solidFill>
                  <a:srgbClr val="990000"/>
                </a:solidFill>
                <a:cs typeface="B Titr" panose="00000700000000000000" pitchFamily="2" charset="-78"/>
              </a:rPr>
              <a:t>1-9-1 </a:t>
            </a:r>
            <a:r>
              <a:rPr lang="ar-SA" altLang="en-US" sz="3300">
                <a:solidFill>
                  <a:srgbClr val="990000"/>
                </a:solidFill>
                <a:cs typeface="B Titr" panose="00000700000000000000" pitchFamily="2" charset="-78"/>
              </a:rPr>
              <a:t>ويژگيهاي سري لگاريتمي ماركف</a:t>
            </a:r>
            <a:r>
              <a:rPr lang="en-US" altLang="en-US" sz="3300">
                <a:solidFill>
                  <a:srgbClr val="990000"/>
                </a:solidFill>
                <a:cs typeface="B Titr" panose="00000700000000000000" pitchFamily="2" charset="-78"/>
              </a:rPr>
              <a:t> </a:t>
            </a:r>
          </a:p>
        </p:txBody>
      </p:sp>
      <p:sp>
        <p:nvSpPr>
          <p:cNvPr id="229379" name="Rectangle 3"/>
          <p:cNvSpPr>
            <a:spLocks noGrp="1" noChangeArrowheads="1"/>
          </p:cNvSpPr>
          <p:nvPr>
            <p:ph idx="1"/>
          </p:nvPr>
        </p:nvSpPr>
        <p:spPr>
          <a:xfrm>
            <a:off x="457200" y="1600200"/>
            <a:ext cx="8362950" cy="4530725"/>
          </a:xfrm>
        </p:spPr>
        <p:txBody>
          <a:bodyPr/>
          <a:lstStyle/>
          <a:p>
            <a:pPr>
              <a:buFont typeface="Wingdings" panose="05000000000000000000" pitchFamily="2" charset="2"/>
              <a:buNone/>
            </a:pPr>
            <a:r>
              <a:rPr lang="ar-SA" altLang="en-US" sz="2600">
                <a:cs typeface="B Nazanin" panose="00000400000000000000" pitchFamily="2" charset="-78"/>
              </a:rPr>
              <a:t>1- براي </a:t>
            </a:r>
            <a:r>
              <a:rPr lang="en-US" altLang="en-US" sz="2600" b="1">
                <a:cs typeface="B Nazanin" panose="00000400000000000000" pitchFamily="2" charset="-78"/>
                <a:sym typeface="Symbol" panose="05050102010706020507" pitchFamily="18" charset="2"/>
              </a:rPr>
              <a:t></a:t>
            </a:r>
            <a:r>
              <a:rPr lang="fa-IR" altLang="en-US" sz="2600" b="1">
                <a:cs typeface="B Nazanin" panose="00000400000000000000" pitchFamily="2" charset="-78"/>
              </a:rPr>
              <a:t>-1=</a:t>
            </a:r>
            <a:r>
              <a:rPr lang="en-US" altLang="en-US" sz="2600" b="1">
                <a:cs typeface="B Nazanin" panose="00000400000000000000" pitchFamily="2" charset="-78"/>
                <a:sym typeface="Symbol" panose="05050102010706020507" pitchFamily="18" charset="2"/>
              </a:rPr>
              <a:t></a:t>
            </a:r>
            <a:r>
              <a:rPr lang="fa-IR" altLang="en-US" sz="2600" b="1">
                <a:cs typeface="B Nazanin" panose="00000400000000000000" pitchFamily="2" charset="-78"/>
                <a:sym typeface="Symbol" panose="05050102010706020507" pitchFamily="18" charset="2"/>
              </a:rPr>
              <a:t> </a:t>
            </a:r>
            <a:r>
              <a:rPr lang="ar-SA" altLang="en-US" sz="2600">
                <a:cs typeface="B Nazanin" panose="00000400000000000000" pitchFamily="2" charset="-78"/>
              </a:rPr>
              <a:t>توزيع سري لگاريتمي ماركف به توزيع سري لگاريتمي تبديل مي</a:t>
            </a:r>
            <a:r>
              <a:rPr lang="fa-IR" altLang="en-US" sz="2600">
                <a:cs typeface="B Nazanin" panose="00000400000000000000" pitchFamily="2" charset="-78"/>
              </a:rPr>
              <a:t> </a:t>
            </a:r>
            <a:r>
              <a:rPr lang="ar-SA" altLang="en-US" sz="2600">
                <a:cs typeface="B Nazanin" panose="00000400000000000000" pitchFamily="2" charset="-78"/>
              </a:rPr>
              <a:t>شود.</a:t>
            </a:r>
            <a:endParaRPr lang="fa-IR" altLang="en-US" sz="2600">
              <a:cs typeface="B Nazanin" panose="00000400000000000000" pitchFamily="2" charset="-78"/>
            </a:endParaRPr>
          </a:p>
          <a:p>
            <a:pPr>
              <a:buFont typeface="Wingdings" panose="05000000000000000000" pitchFamily="2" charset="2"/>
              <a:buNone/>
            </a:pPr>
            <a:endParaRPr lang="fa-IR" altLang="en-US" sz="2600">
              <a:cs typeface="B Nazanin" panose="00000400000000000000" pitchFamily="2" charset="-78"/>
            </a:endParaRPr>
          </a:p>
          <a:p>
            <a:pPr>
              <a:buFont typeface="Wingdings" panose="05000000000000000000" pitchFamily="2" charset="2"/>
              <a:buNone/>
            </a:pPr>
            <a:r>
              <a:rPr lang="ar-SA" altLang="en-US" sz="2600">
                <a:cs typeface="B Nazanin" panose="00000400000000000000" pitchFamily="2" charset="-78"/>
              </a:rPr>
              <a:t>2- داراي ميانگين </a:t>
            </a:r>
            <a:r>
              <a:rPr lang="fa-IR" altLang="en-US" sz="2600">
                <a:cs typeface="B Nazanin" panose="00000400000000000000" pitchFamily="2" charset="-78"/>
              </a:rPr>
              <a:t>                  </a:t>
            </a:r>
            <a:r>
              <a:rPr lang="ar-SA" altLang="en-US" sz="2600">
                <a:cs typeface="B Nazanin" panose="00000400000000000000" pitchFamily="2" charset="-78"/>
              </a:rPr>
              <a:t>است. </a:t>
            </a:r>
            <a:endParaRPr lang="fa-IR" altLang="en-US" sz="2600">
              <a:cs typeface="B Nazanin" panose="00000400000000000000" pitchFamily="2" charset="-78"/>
            </a:endParaRPr>
          </a:p>
          <a:p>
            <a:pPr>
              <a:buFont typeface="Wingdings" panose="05000000000000000000" pitchFamily="2" charset="2"/>
              <a:buNone/>
            </a:pPr>
            <a:r>
              <a:rPr lang="fa-IR" altLang="en-US" sz="2600">
                <a:cs typeface="B Nazanin" panose="00000400000000000000" pitchFamily="2" charset="-78"/>
              </a:rPr>
              <a:t>مثال: </a:t>
            </a:r>
            <a:r>
              <a:rPr lang="ar-SA" altLang="en-US" sz="2600">
                <a:cs typeface="B Nazanin" panose="00000400000000000000" pitchFamily="2" charset="-78"/>
              </a:rPr>
              <a:t>طول نوبت بارندگي داراي توزيع سري لگاريتمي ماركف با 63/0=</a:t>
            </a:r>
            <a:r>
              <a:rPr lang="fa-IR" altLang="en-US" sz="2600">
                <a:cs typeface="B Nazanin" panose="00000400000000000000" pitchFamily="2" charset="-78"/>
              </a:rPr>
              <a:t> </a:t>
            </a:r>
            <a:r>
              <a:rPr lang="en-US" altLang="en-US" sz="2600">
                <a:cs typeface="B Nazanin" panose="00000400000000000000" pitchFamily="2" charset="-78"/>
                <a:sym typeface="Symbol" panose="05050102010706020507" pitchFamily="18" charset="2"/>
              </a:rPr>
              <a:t></a:t>
            </a:r>
            <a:r>
              <a:rPr lang="ar-SA" altLang="en-US" sz="2600">
                <a:cs typeface="B Nazanin" panose="00000400000000000000" pitchFamily="2" charset="-78"/>
              </a:rPr>
              <a:t>و 3/0</a:t>
            </a:r>
            <a:r>
              <a:rPr lang="en-US" altLang="en-US" sz="2600">
                <a:cs typeface="B Nazanin" panose="00000400000000000000" pitchFamily="2" charset="-78"/>
              </a:rPr>
              <a:t> </a:t>
            </a:r>
            <a:r>
              <a:rPr lang="fa-IR" altLang="en-US" sz="2600">
                <a:cs typeface="B Nazanin" panose="00000400000000000000" pitchFamily="2" charset="-78"/>
              </a:rPr>
              <a:t>=</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است مطلوبست:</a:t>
            </a:r>
            <a:endParaRPr lang="fa-IR" altLang="en-US" sz="2600">
              <a:cs typeface="B Nazanin" panose="00000400000000000000" pitchFamily="2" charset="-78"/>
            </a:endParaRPr>
          </a:p>
          <a:p>
            <a:pPr>
              <a:buFont typeface="Wingdings" panose="05000000000000000000" pitchFamily="2" charset="2"/>
              <a:buNone/>
            </a:pPr>
            <a:r>
              <a:rPr lang="ar-SA" altLang="en-US" sz="2600">
                <a:cs typeface="B Nazanin" panose="00000400000000000000" pitchFamily="2" charset="-78"/>
              </a:rPr>
              <a:t>الف- احتمال اينكه طول نوبت بارندگي برابر با 1 باشد. </a:t>
            </a:r>
            <a:endParaRPr lang="fa-IR" altLang="en-US" sz="2600">
              <a:cs typeface="B Nazanin" panose="00000400000000000000" pitchFamily="2" charset="-78"/>
            </a:endParaRPr>
          </a:p>
          <a:p>
            <a:pPr>
              <a:buFont typeface="Wingdings" panose="05000000000000000000" pitchFamily="2" charset="2"/>
              <a:buNone/>
            </a:pPr>
            <a:r>
              <a:rPr lang="ar-SA" altLang="en-US" sz="2600">
                <a:cs typeface="B Nazanin" panose="00000400000000000000" pitchFamily="2" charset="-78"/>
              </a:rPr>
              <a:t>ب- احتمال اينكه طول نوبت بارندگي حداكثر 2 باشد. </a:t>
            </a:r>
            <a:endParaRPr lang="en-US" altLang="en-US" sz="2600">
              <a:cs typeface="B Nazanin" panose="00000400000000000000" pitchFamily="2" charset="-78"/>
            </a:endParaRPr>
          </a:p>
        </p:txBody>
      </p:sp>
      <p:sp>
        <p:nvSpPr>
          <p:cNvPr id="2293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9381" name="Object 5"/>
          <p:cNvGraphicFramePr>
            <a:graphicFrameLocks noChangeAspect="1"/>
          </p:cNvGraphicFramePr>
          <p:nvPr/>
        </p:nvGraphicFramePr>
        <p:xfrm>
          <a:off x="5724525" y="2371725"/>
          <a:ext cx="1223963" cy="696913"/>
        </p:xfrm>
        <a:graphic>
          <a:graphicData uri="http://schemas.openxmlformats.org/presentationml/2006/ole">
            <mc:AlternateContent xmlns:mc="http://schemas.openxmlformats.org/markup-compatibility/2006">
              <mc:Choice xmlns:v="urn:schemas-microsoft-com:vml" Requires="v">
                <p:oleObj spid="_x0000_s229401" name="Equation" r:id="rId3" imgW="748975" imgH="431613" progId="Equation.3">
                  <p:embed/>
                </p:oleObj>
              </mc:Choice>
              <mc:Fallback>
                <p:oleObj name="Equation" r:id="rId3" imgW="748975"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371725"/>
                        <a:ext cx="1223963"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82" name="Rectangle 6"/>
          <p:cNvSpPr>
            <a:spLocks noChangeArrowheads="1"/>
          </p:cNvSpPr>
          <p:nvPr/>
        </p:nvSpPr>
        <p:spPr bwMode="auto">
          <a:xfrm>
            <a:off x="0" y="42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9383" name="Rectangle 7"/>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9384" name="Object 8"/>
          <p:cNvGraphicFramePr>
            <a:graphicFrameLocks noChangeAspect="1"/>
          </p:cNvGraphicFramePr>
          <p:nvPr/>
        </p:nvGraphicFramePr>
        <p:xfrm>
          <a:off x="471488" y="4508500"/>
          <a:ext cx="4814887" cy="1000125"/>
        </p:xfrm>
        <a:graphic>
          <a:graphicData uri="http://schemas.openxmlformats.org/presentationml/2006/ole">
            <mc:AlternateContent xmlns:mc="http://schemas.openxmlformats.org/markup-compatibility/2006">
              <mc:Choice xmlns:v="urn:schemas-microsoft-com:vml" Requires="v">
                <p:oleObj spid="_x0000_s229402" name="Equation" r:id="rId5" imgW="3581280" imgH="685800" progId="Equation.3">
                  <p:embed/>
                </p:oleObj>
              </mc:Choice>
              <mc:Fallback>
                <p:oleObj name="Equation" r:id="rId5" imgW="3581280" imgH="685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8" y="4508500"/>
                        <a:ext cx="4814887"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85" name="Rectangle 9"/>
          <p:cNvSpPr>
            <a:spLocks noChangeArrowheads="1"/>
          </p:cNvSpPr>
          <p:nvPr/>
        </p:nvSpPr>
        <p:spPr bwMode="auto">
          <a:xfrm>
            <a:off x="0" y="3714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9386" name="Rectangle 10"/>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9387" name="Object 11"/>
          <p:cNvGraphicFramePr>
            <a:graphicFrameLocks noChangeAspect="1"/>
          </p:cNvGraphicFramePr>
          <p:nvPr/>
        </p:nvGraphicFramePr>
        <p:xfrm>
          <a:off x="6156325" y="5013325"/>
          <a:ext cx="1511300" cy="377825"/>
        </p:xfrm>
        <a:graphic>
          <a:graphicData uri="http://schemas.openxmlformats.org/presentationml/2006/ole">
            <mc:AlternateContent xmlns:mc="http://schemas.openxmlformats.org/markup-compatibility/2006">
              <mc:Choice xmlns:v="urn:schemas-microsoft-com:vml" Requires="v">
                <p:oleObj spid="_x0000_s229403" name="Equation" r:id="rId7" imgW="812447" imgH="203112" progId="Equation.3">
                  <p:embed/>
                </p:oleObj>
              </mc:Choice>
              <mc:Fallback>
                <p:oleObj name="Equation" r:id="rId7" imgW="812447" imgH="203112"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5013325"/>
                        <a:ext cx="15113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88" name="Rectangle 12"/>
          <p:cNvSpPr>
            <a:spLocks noChangeArrowheads="1"/>
          </p:cNvSpPr>
          <p:nvPr/>
        </p:nvSpPr>
        <p:spPr bwMode="auto">
          <a:xfrm>
            <a:off x="0" y="352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9389" name="Line 13"/>
          <p:cNvSpPr>
            <a:spLocks noChangeShapeType="1"/>
          </p:cNvSpPr>
          <p:nvPr/>
        </p:nvSpPr>
        <p:spPr bwMode="auto">
          <a:xfrm>
            <a:off x="5508625" y="5229225"/>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90" name="Rectangle 14"/>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9391" name="Object 15"/>
          <p:cNvGraphicFramePr>
            <a:graphicFrameLocks noChangeAspect="1"/>
          </p:cNvGraphicFramePr>
          <p:nvPr/>
        </p:nvGraphicFramePr>
        <p:xfrm>
          <a:off x="468313" y="5589588"/>
          <a:ext cx="5111750" cy="360362"/>
        </p:xfrm>
        <a:graphic>
          <a:graphicData uri="http://schemas.openxmlformats.org/presentationml/2006/ole">
            <mc:AlternateContent xmlns:mc="http://schemas.openxmlformats.org/markup-compatibility/2006">
              <mc:Choice xmlns:v="urn:schemas-microsoft-com:vml" Requires="v">
                <p:oleObj spid="_x0000_s229404" name="Equation" r:id="rId9" imgW="2908300" imgH="203200" progId="Equation.3">
                  <p:embed/>
                </p:oleObj>
              </mc:Choice>
              <mc:Fallback>
                <p:oleObj name="Equation" r:id="rId9" imgW="2908300" imgH="20320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5589588"/>
                        <a:ext cx="51117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392" name="Rectangle 16"/>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p:cTn id="7" dur="500" fill="hold"/>
                                        <p:tgtEl>
                                          <p:spTgt spid="229378"/>
                                        </p:tgtEl>
                                        <p:attrNameLst>
                                          <p:attrName>ppt_w</p:attrName>
                                        </p:attrNameLst>
                                      </p:cBhvr>
                                      <p:tavLst>
                                        <p:tav tm="0">
                                          <p:val>
                                            <p:fltVal val="0"/>
                                          </p:val>
                                        </p:tav>
                                        <p:tav tm="100000">
                                          <p:val>
                                            <p:strVal val="#ppt_w"/>
                                          </p:val>
                                        </p:tav>
                                      </p:tavLst>
                                    </p:anim>
                                    <p:anim calcmode="lin" valueType="num">
                                      <p:cBhvr>
                                        <p:cTn id="8" dur="500" fill="hold"/>
                                        <p:tgtEl>
                                          <p:spTgt spid="229378"/>
                                        </p:tgtEl>
                                        <p:attrNameLst>
                                          <p:attrName>ppt_h</p:attrName>
                                        </p:attrNameLst>
                                      </p:cBhvr>
                                      <p:tavLst>
                                        <p:tav tm="0">
                                          <p:val>
                                            <p:fltVal val="0"/>
                                          </p:val>
                                        </p:tav>
                                        <p:tav tm="100000">
                                          <p:val>
                                            <p:strVal val="#ppt_h"/>
                                          </p:val>
                                        </p:tav>
                                      </p:tavLst>
                                    </p:anim>
                                    <p:anim calcmode="lin" valueType="num">
                                      <p:cBhvr>
                                        <p:cTn id="9" dur="500" fill="hold"/>
                                        <p:tgtEl>
                                          <p:spTgt spid="229378"/>
                                        </p:tgtEl>
                                        <p:attrNameLst>
                                          <p:attrName>style.rotation</p:attrName>
                                        </p:attrNameLst>
                                      </p:cBhvr>
                                      <p:tavLst>
                                        <p:tav tm="0">
                                          <p:val>
                                            <p:fltVal val="360"/>
                                          </p:val>
                                        </p:tav>
                                        <p:tav tm="100000">
                                          <p:val>
                                            <p:fltVal val="0"/>
                                          </p:val>
                                        </p:tav>
                                      </p:tavLst>
                                    </p:anim>
                                    <p:animEffect transition="in" filter="fade">
                                      <p:cBhvr>
                                        <p:cTn id="10" dur="500"/>
                                        <p:tgtEl>
                                          <p:spTgt spid="2293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9379">
                                            <p:txEl>
                                              <p:pRg st="0" end="0"/>
                                            </p:txEl>
                                          </p:spTgt>
                                        </p:tgtEl>
                                        <p:attrNameLst>
                                          <p:attrName>style.visibility</p:attrName>
                                        </p:attrNameLst>
                                      </p:cBhvr>
                                      <p:to>
                                        <p:strVal val="visible"/>
                                      </p:to>
                                    </p:set>
                                    <p:animEffect transition="in" filter="blinds(horizontal)">
                                      <p:cBhvr>
                                        <p:cTn id="15" dur="500"/>
                                        <p:tgtEl>
                                          <p:spTgt spid="2293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9379">
                                            <p:txEl>
                                              <p:pRg st="2" end="2"/>
                                            </p:txEl>
                                          </p:spTgt>
                                        </p:tgtEl>
                                        <p:attrNameLst>
                                          <p:attrName>style.visibility</p:attrName>
                                        </p:attrNameLst>
                                      </p:cBhvr>
                                      <p:to>
                                        <p:strVal val="visible"/>
                                      </p:to>
                                    </p:set>
                                    <p:animEffect transition="in" filter="blinds(horizontal)">
                                      <p:cBhvr>
                                        <p:cTn id="20" dur="500"/>
                                        <p:tgtEl>
                                          <p:spTgt spid="22937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9379">
                                            <p:txEl>
                                              <p:pRg st="3" end="3"/>
                                            </p:txEl>
                                          </p:spTgt>
                                        </p:tgtEl>
                                        <p:attrNameLst>
                                          <p:attrName>style.visibility</p:attrName>
                                        </p:attrNameLst>
                                      </p:cBhvr>
                                      <p:to>
                                        <p:strVal val="visible"/>
                                      </p:to>
                                    </p:set>
                                    <p:animEffect transition="in" filter="blinds(horizontal)">
                                      <p:cBhvr>
                                        <p:cTn id="25" dur="500"/>
                                        <p:tgtEl>
                                          <p:spTgt spid="22937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29379">
                                            <p:txEl>
                                              <p:pRg st="4" end="4"/>
                                            </p:txEl>
                                          </p:spTgt>
                                        </p:tgtEl>
                                        <p:attrNameLst>
                                          <p:attrName>style.visibility</p:attrName>
                                        </p:attrNameLst>
                                      </p:cBhvr>
                                      <p:to>
                                        <p:strVal val="visible"/>
                                      </p:to>
                                    </p:set>
                                    <p:animEffect transition="in" filter="blinds(horizontal)">
                                      <p:cBhvr>
                                        <p:cTn id="30" dur="500"/>
                                        <p:tgtEl>
                                          <p:spTgt spid="2293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29379">
                                            <p:txEl>
                                              <p:pRg st="5" end="5"/>
                                            </p:txEl>
                                          </p:spTgt>
                                        </p:tgtEl>
                                        <p:attrNameLst>
                                          <p:attrName>style.visibility</p:attrName>
                                        </p:attrNameLst>
                                      </p:cBhvr>
                                      <p:to>
                                        <p:strVal val="visible"/>
                                      </p:to>
                                    </p:set>
                                    <p:animEffect transition="in" filter="blinds(horizontal)">
                                      <p:cBhvr>
                                        <p:cTn id="35" dur="500"/>
                                        <p:tgtEl>
                                          <p:spTgt spid="229379">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29381"/>
                                        </p:tgtEl>
                                        <p:attrNameLst>
                                          <p:attrName>style.visibility</p:attrName>
                                        </p:attrNameLst>
                                      </p:cBhvr>
                                      <p:to>
                                        <p:strVal val="visible"/>
                                      </p:to>
                                    </p:set>
                                    <p:animEffect transition="in" filter="blinds(horizontal)">
                                      <p:cBhvr>
                                        <p:cTn id="38" dur="500"/>
                                        <p:tgtEl>
                                          <p:spTgt spid="229381"/>
                                        </p:tgtEl>
                                      </p:cBhvr>
                                    </p:animEffect>
                                  </p:childTnLst>
                                </p:cTn>
                              </p:par>
                              <p:par>
                                <p:cTn id="39" presetID="3" presetClass="entr" presetSubtype="10" fill="hold" nodeType="withEffect">
                                  <p:stCondLst>
                                    <p:cond delay="0"/>
                                  </p:stCondLst>
                                  <p:childTnLst>
                                    <p:set>
                                      <p:cBhvr>
                                        <p:cTn id="40" dur="1" fill="hold">
                                          <p:stCondLst>
                                            <p:cond delay="0"/>
                                          </p:stCondLst>
                                        </p:cTn>
                                        <p:tgtEl>
                                          <p:spTgt spid="229384"/>
                                        </p:tgtEl>
                                        <p:attrNameLst>
                                          <p:attrName>style.visibility</p:attrName>
                                        </p:attrNameLst>
                                      </p:cBhvr>
                                      <p:to>
                                        <p:strVal val="visible"/>
                                      </p:to>
                                    </p:set>
                                    <p:animEffect transition="in" filter="blinds(horizontal)">
                                      <p:cBhvr>
                                        <p:cTn id="41" dur="500"/>
                                        <p:tgtEl>
                                          <p:spTgt spid="229384"/>
                                        </p:tgtEl>
                                      </p:cBhvr>
                                    </p:animEffect>
                                  </p:childTnLst>
                                </p:cTn>
                              </p:par>
                              <p:par>
                                <p:cTn id="42" presetID="3" presetClass="entr" presetSubtype="10" fill="hold" nodeType="withEffect">
                                  <p:stCondLst>
                                    <p:cond delay="0"/>
                                  </p:stCondLst>
                                  <p:childTnLst>
                                    <p:set>
                                      <p:cBhvr>
                                        <p:cTn id="43" dur="1" fill="hold">
                                          <p:stCondLst>
                                            <p:cond delay="0"/>
                                          </p:stCondLst>
                                        </p:cTn>
                                        <p:tgtEl>
                                          <p:spTgt spid="229389"/>
                                        </p:tgtEl>
                                        <p:attrNameLst>
                                          <p:attrName>style.visibility</p:attrName>
                                        </p:attrNameLst>
                                      </p:cBhvr>
                                      <p:to>
                                        <p:strVal val="visible"/>
                                      </p:to>
                                    </p:set>
                                    <p:animEffect transition="in" filter="blinds(horizontal)">
                                      <p:cBhvr>
                                        <p:cTn id="44" dur="500"/>
                                        <p:tgtEl>
                                          <p:spTgt spid="229389"/>
                                        </p:tgtEl>
                                      </p:cBhvr>
                                    </p:animEffect>
                                  </p:childTnLst>
                                </p:cTn>
                              </p:par>
                              <p:par>
                                <p:cTn id="45" presetID="3" presetClass="entr" presetSubtype="10" fill="hold" nodeType="withEffect">
                                  <p:stCondLst>
                                    <p:cond delay="0"/>
                                  </p:stCondLst>
                                  <p:childTnLst>
                                    <p:set>
                                      <p:cBhvr>
                                        <p:cTn id="46" dur="1" fill="hold">
                                          <p:stCondLst>
                                            <p:cond delay="0"/>
                                          </p:stCondLst>
                                        </p:cTn>
                                        <p:tgtEl>
                                          <p:spTgt spid="229387"/>
                                        </p:tgtEl>
                                        <p:attrNameLst>
                                          <p:attrName>style.visibility</p:attrName>
                                        </p:attrNameLst>
                                      </p:cBhvr>
                                      <p:to>
                                        <p:strVal val="visible"/>
                                      </p:to>
                                    </p:set>
                                    <p:animEffect transition="in" filter="blinds(horizontal)">
                                      <p:cBhvr>
                                        <p:cTn id="47" dur="500"/>
                                        <p:tgtEl>
                                          <p:spTgt spid="229387"/>
                                        </p:tgtEl>
                                      </p:cBhvr>
                                    </p:animEffect>
                                  </p:childTnLst>
                                </p:cTn>
                              </p:par>
                              <p:par>
                                <p:cTn id="48" presetID="3" presetClass="entr" presetSubtype="10" fill="hold" nodeType="withEffect">
                                  <p:stCondLst>
                                    <p:cond delay="0"/>
                                  </p:stCondLst>
                                  <p:childTnLst>
                                    <p:set>
                                      <p:cBhvr>
                                        <p:cTn id="49" dur="1" fill="hold">
                                          <p:stCondLst>
                                            <p:cond delay="0"/>
                                          </p:stCondLst>
                                        </p:cTn>
                                        <p:tgtEl>
                                          <p:spTgt spid="229391"/>
                                        </p:tgtEl>
                                        <p:attrNameLst>
                                          <p:attrName>style.visibility</p:attrName>
                                        </p:attrNameLst>
                                      </p:cBhvr>
                                      <p:to>
                                        <p:strVal val="visible"/>
                                      </p:to>
                                    </p:set>
                                    <p:animEffect transition="in" filter="blinds(horizontal)">
                                      <p:cBhvr>
                                        <p:cTn id="50" dur="500"/>
                                        <p:tgtEl>
                                          <p:spTgt spid="229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7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611188" y="2636838"/>
            <a:ext cx="8208962" cy="1287462"/>
          </a:xfrm>
        </p:spPr>
        <p:txBody>
          <a:bodyPr/>
          <a:lstStyle/>
          <a:p>
            <a:r>
              <a:rPr lang="fa-IR" altLang="en-US" sz="4600">
                <a:cs typeface="B Titr" panose="00000700000000000000" pitchFamily="2" charset="-78"/>
              </a:rPr>
              <a:t>2 - </a:t>
            </a:r>
            <a:r>
              <a:rPr lang="ar-SA" altLang="en-US" sz="4600">
                <a:cs typeface="B Titr" panose="00000700000000000000" pitchFamily="2" charset="-78"/>
              </a:rPr>
              <a:t>توابع چگالي احتمال خاص پيوسته </a:t>
            </a:r>
            <a:endParaRPr lang="en-US" altLang="en-US" sz="4600">
              <a:cs typeface="B Titr" panose="00000700000000000000" pitchFamily="2" charset="-78"/>
            </a:endParaRPr>
          </a:p>
        </p:txBody>
      </p:sp>
      <p:sp>
        <p:nvSpPr>
          <p:cNvPr id="230403" name="Rectangle 3"/>
          <p:cNvSpPr>
            <a:spLocks noGrp="1" noChangeArrowheads="1"/>
          </p:cNvSpPr>
          <p:nvPr>
            <p:ph type="subTitle" idx="1"/>
          </p:nvPr>
        </p:nvSpPr>
        <p:spPr>
          <a:xfrm>
            <a:off x="1258888" y="3962400"/>
            <a:ext cx="7275512" cy="1752600"/>
          </a:xfrm>
        </p:spPr>
        <p:txBody>
          <a:bodyPr/>
          <a:lstStyle/>
          <a:p>
            <a:pPr algn="r"/>
            <a:r>
              <a:rPr lang="ar-SA" altLang="en-US" sz="3000">
                <a:cs typeface="B Nazanin" panose="00000400000000000000" pitchFamily="2" charset="-78"/>
              </a:rPr>
              <a:t>در اين بخش توابع چگالي احتمال يكنواخت، نرمال، نرمال استاندارد، نمايي، گاما، كي‌دو، بتا، استودنت و فيشر ارائه مي</a:t>
            </a:r>
            <a:r>
              <a:rPr lang="fa-IR" altLang="en-US" sz="3000">
                <a:cs typeface="B Nazanin" panose="00000400000000000000" pitchFamily="2" charset="-78"/>
              </a:rPr>
              <a:t> </a:t>
            </a:r>
            <a:r>
              <a:rPr lang="ar-SA" altLang="en-US" sz="3000">
                <a:cs typeface="B Nazanin" panose="00000400000000000000" pitchFamily="2" charset="-78"/>
              </a:rPr>
              <a:t>شود. </a:t>
            </a:r>
            <a:endParaRPr lang="en-US" altLang="en-US" sz="300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p:cTn id="7" dur="500" fill="hold"/>
                                        <p:tgtEl>
                                          <p:spTgt spid="230402"/>
                                        </p:tgtEl>
                                        <p:attrNameLst>
                                          <p:attrName>ppt_w</p:attrName>
                                        </p:attrNameLst>
                                      </p:cBhvr>
                                      <p:tavLst>
                                        <p:tav tm="0">
                                          <p:val>
                                            <p:fltVal val="0"/>
                                          </p:val>
                                        </p:tav>
                                        <p:tav tm="100000">
                                          <p:val>
                                            <p:strVal val="#ppt_w"/>
                                          </p:val>
                                        </p:tav>
                                      </p:tavLst>
                                    </p:anim>
                                    <p:anim calcmode="lin" valueType="num">
                                      <p:cBhvr>
                                        <p:cTn id="8" dur="500" fill="hold"/>
                                        <p:tgtEl>
                                          <p:spTgt spid="230402"/>
                                        </p:tgtEl>
                                        <p:attrNameLst>
                                          <p:attrName>ppt_h</p:attrName>
                                        </p:attrNameLst>
                                      </p:cBhvr>
                                      <p:tavLst>
                                        <p:tav tm="0">
                                          <p:val>
                                            <p:fltVal val="0"/>
                                          </p:val>
                                        </p:tav>
                                        <p:tav tm="100000">
                                          <p:val>
                                            <p:strVal val="#ppt_h"/>
                                          </p:val>
                                        </p:tav>
                                      </p:tavLst>
                                    </p:anim>
                                    <p:anim calcmode="lin" valueType="num">
                                      <p:cBhvr>
                                        <p:cTn id="9" dur="500" fill="hold"/>
                                        <p:tgtEl>
                                          <p:spTgt spid="230402"/>
                                        </p:tgtEl>
                                        <p:attrNameLst>
                                          <p:attrName>style.rotation</p:attrName>
                                        </p:attrNameLst>
                                      </p:cBhvr>
                                      <p:tavLst>
                                        <p:tav tm="0">
                                          <p:val>
                                            <p:fltVal val="360"/>
                                          </p:val>
                                        </p:tav>
                                        <p:tav tm="100000">
                                          <p:val>
                                            <p:fltVal val="0"/>
                                          </p:val>
                                        </p:tav>
                                      </p:tavLst>
                                    </p:anim>
                                    <p:animEffect transition="in" filter="fade">
                                      <p:cBhvr>
                                        <p:cTn id="10" dur="500"/>
                                        <p:tgtEl>
                                          <p:spTgt spid="2304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30403">
                                            <p:txEl>
                                              <p:pRg st="0" end="0"/>
                                            </p:txEl>
                                          </p:spTgt>
                                        </p:tgtEl>
                                        <p:attrNameLst>
                                          <p:attrName>style.visibility</p:attrName>
                                        </p:attrNameLst>
                                      </p:cBhvr>
                                      <p:to>
                                        <p:strVal val="visible"/>
                                      </p:to>
                                    </p:set>
                                    <p:anim calcmode="lin" valueType="num">
                                      <p:cBhvr>
                                        <p:cTn id="15" dur="500" fill="hold"/>
                                        <p:tgtEl>
                                          <p:spTgt spid="2304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3040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762125" y="471488"/>
            <a:ext cx="6919913" cy="944562"/>
          </a:xfrm>
        </p:spPr>
        <p:txBody>
          <a:bodyPr/>
          <a:lstStyle/>
          <a:p>
            <a:pPr algn="r"/>
            <a:r>
              <a:rPr lang="fa-IR" altLang="en-US" sz="3400">
                <a:cs typeface="B Titr" panose="00000700000000000000" pitchFamily="2" charset="-78"/>
              </a:rPr>
              <a:t>2-1  </a:t>
            </a:r>
            <a:r>
              <a:rPr lang="ar-SA" altLang="en-US" sz="3400">
                <a:cs typeface="B Titr" panose="00000700000000000000" pitchFamily="2" charset="-78"/>
              </a:rPr>
              <a:t>تابع چگالي احتمال يكنواخت (مستطيلي) </a:t>
            </a:r>
            <a:endParaRPr lang="en-US" altLang="en-US" sz="3400">
              <a:cs typeface="B Titr" panose="00000700000000000000" pitchFamily="2" charset="-78"/>
            </a:endParaRPr>
          </a:p>
        </p:txBody>
      </p:sp>
      <p:sp>
        <p:nvSpPr>
          <p:cNvPr id="231427" name="Rectangle 3"/>
          <p:cNvSpPr>
            <a:spLocks noGrp="1" noChangeArrowheads="1"/>
          </p:cNvSpPr>
          <p:nvPr>
            <p:ph idx="1"/>
          </p:nvPr>
        </p:nvSpPr>
        <p:spPr>
          <a:xfrm>
            <a:off x="457200" y="1341438"/>
            <a:ext cx="8229600" cy="1295400"/>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چگالي احتمال يكنواخت با پارامترهاي</a:t>
            </a:r>
            <a:r>
              <a:rPr lang="en-US" altLang="en-US" sz="2600">
                <a:cs typeface="B Nazanin" panose="00000400000000000000" pitchFamily="2" charset="-78"/>
              </a:rPr>
              <a:t> </a:t>
            </a:r>
            <a:r>
              <a:rPr lang="el-GR" altLang="en-US" sz="2600"/>
              <a:t>α</a:t>
            </a:r>
            <a:r>
              <a:rPr lang="en-US" altLang="en-US" sz="2600"/>
              <a:t> </a:t>
            </a:r>
            <a:r>
              <a:rPr lang="ar-SA" altLang="en-US" sz="2600">
                <a:cs typeface="B Nazanin" panose="00000400000000000000" pitchFamily="2" charset="-78"/>
              </a:rPr>
              <a:t> و </a:t>
            </a:r>
            <a:r>
              <a:rPr lang="en-US" altLang="en-US" sz="2600">
                <a:cs typeface="B Nazanin" panose="00000400000000000000" pitchFamily="2" charset="-78"/>
              </a:rPr>
              <a:t>b</a:t>
            </a:r>
            <a:r>
              <a:rPr lang="fa-IR" altLang="en-US" sz="2600">
                <a:cs typeface="B Nazanin" panose="00000400000000000000" pitchFamily="2" charset="-78"/>
              </a:rPr>
              <a:t> </a:t>
            </a:r>
            <a:r>
              <a:rPr lang="ar-SA" altLang="en-US" sz="2600">
                <a:cs typeface="B Nazanin" panose="00000400000000000000" pitchFamily="2" charset="-78"/>
              </a:rPr>
              <a:t>است اگر تابع چگالي آن به صورت زير باشد. </a:t>
            </a:r>
            <a:endParaRPr lang="en-US" altLang="en-US" sz="2600">
              <a:cs typeface="B Nazanin" panose="00000400000000000000" pitchFamily="2" charset="-78"/>
            </a:endParaRPr>
          </a:p>
        </p:txBody>
      </p:sp>
      <p:sp>
        <p:nvSpPr>
          <p:cNvPr id="231428" name="Rectangle 4"/>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1429" name="Object 5"/>
          <p:cNvGraphicFramePr>
            <a:graphicFrameLocks noChangeAspect="1"/>
          </p:cNvGraphicFramePr>
          <p:nvPr/>
        </p:nvGraphicFramePr>
        <p:xfrm>
          <a:off x="827088" y="1844675"/>
          <a:ext cx="4176712" cy="757238"/>
        </p:xfrm>
        <a:graphic>
          <a:graphicData uri="http://schemas.openxmlformats.org/presentationml/2006/ole">
            <mc:AlternateContent xmlns:mc="http://schemas.openxmlformats.org/markup-compatibility/2006">
              <mc:Choice xmlns:v="urn:schemas-microsoft-com:vml" Requires="v">
                <p:oleObj spid="_x0000_s231459" name="Equation" r:id="rId3" imgW="2184400" imgH="393700" progId="Equation.3">
                  <p:embed/>
                </p:oleObj>
              </mc:Choice>
              <mc:Fallback>
                <p:oleObj name="Equation" r:id="rId3" imgW="21844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844675"/>
                        <a:ext cx="4176712"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30" name="Text Box 6"/>
          <p:cNvSpPr txBox="1">
            <a:spLocks noChangeArrowheads="1"/>
          </p:cNvSpPr>
          <p:nvPr/>
        </p:nvSpPr>
        <p:spPr bwMode="auto">
          <a:xfrm>
            <a:off x="1908175" y="2549525"/>
            <a:ext cx="6697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fa-IR" altLang="en-US" sz="2800">
                <a:solidFill>
                  <a:srgbClr val="990000"/>
                </a:solidFill>
                <a:cs typeface="B Titr" panose="00000700000000000000" pitchFamily="2" charset="-78"/>
              </a:rPr>
              <a:t>2-1-1   </a:t>
            </a:r>
            <a:r>
              <a:rPr lang="ar-SA" altLang="en-US" sz="2800">
                <a:solidFill>
                  <a:srgbClr val="990000"/>
                </a:solidFill>
                <a:cs typeface="B Titr" panose="00000700000000000000" pitchFamily="2" charset="-78"/>
              </a:rPr>
              <a:t>ويژگيهاي تابع چگالي احتمال يكنواخت </a:t>
            </a:r>
            <a:endParaRPr lang="en-US" altLang="en-US" sz="2800">
              <a:solidFill>
                <a:srgbClr val="990000"/>
              </a:solidFill>
              <a:cs typeface="B Titr" panose="00000700000000000000" pitchFamily="2" charset="-78"/>
            </a:endParaRPr>
          </a:p>
        </p:txBody>
      </p:sp>
      <p:sp>
        <p:nvSpPr>
          <p:cNvPr id="231431" name="Text Box 7"/>
          <p:cNvSpPr txBox="1">
            <a:spLocks noChangeArrowheads="1"/>
          </p:cNvSpPr>
          <p:nvPr/>
        </p:nvSpPr>
        <p:spPr bwMode="auto">
          <a:xfrm>
            <a:off x="468313" y="3141663"/>
            <a:ext cx="79914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1- نمودار </a:t>
            </a:r>
            <a:r>
              <a:rPr lang="en-US" altLang="en-US" sz="2400">
                <a:cs typeface="B Nazanin" panose="00000400000000000000" pitchFamily="2" charset="-78"/>
              </a:rPr>
              <a:t>x)</a:t>
            </a:r>
            <a:r>
              <a:rPr lang="fa-IR" altLang="en-US" sz="2400">
                <a:cs typeface="B Nazanin" panose="00000400000000000000" pitchFamily="2" charset="-78"/>
              </a:rPr>
              <a:t>)</a:t>
            </a:r>
            <a:r>
              <a:rPr lang="en-US" altLang="en-US" sz="2400">
                <a:cs typeface="B Nazanin" panose="00000400000000000000" pitchFamily="2" charset="-78"/>
              </a:rPr>
              <a:t>ƒ</a:t>
            </a:r>
            <a:r>
              <a:rPr lang="fa-IR" altLang="en-US" sz="2400">
                <a:cs typeface="B Nazanin" panose="00000400000000000000" pitchFamily="2" charset="-78"/>
              </a:rPr>
              <a:t> </a:t>
            </a:r>
            <a:r>
              <a:rPr lang="ar-SA" altLang="en-US" sz="2400">
                <a:cs typeface="B Nazanin" panose="00000400000000000000" pitchFamily="2" charset="-78"/>
              </a:rPr>
              <a:t>براي</a:t>
            </a:r>
            <a:r>
              <a:rPr lang="en-US" altLang="en-US" sz="2400">
                <a:cs typeface="B Nazanin" panose="00000400000000000000" pitchFamily="2" charset="-78"/>
              </a:rPr>
              <a:t>    </a:t>
            </a:r>
            <a:r>
              <a:rPr lang="ar-SA" altLang="en-US" sz="2400">
                <a:cs typeface="B Nazanin" panose="00000400000000000000" pitchFamily="2" charset="-78"/>
              </a:rPr>
              <a:t> </a:t>
            </a:r>
            <a:r>
              <a:rPr lang="fa-IR" altLang="en-US" sz="2400">
                <a:cs typeface="B Nazanin" panose="00000400000000000000" pitchFamily="2" charset="-78"/>
              </a:rPr>
              <a:t> </a:t>
            </a:r>
            <a:r>
              <a:rPr lang="en-US" altLang="en-US" sz="2400">
                <a:cs typeface="B Nazanin" panose="00000400000000000000" pitchFamily="2" charset="-78"/>
              </a:rPr>
              <a:t>                 </a:t>
            </a:r>
            <a:r>
              <a:rPr lang="ar-SA" altLang="en-US" sz="2400">
                <a:cs typeface="B Nazanin" panose="00000400000000000000" pitchFamily="2" charset="-78"/>
              </a:rPr>
              <a:t>به صورت زير است.</a:t>
            </a:r>
            <a:endParaRPr lang="en-US" altLang="en-US" sz="2400">
              <a:cs typeface="B Nazanin" panose="00000400000000000000" pitchFamily="2" charset="-78"/>
            </a:endParaRPr>
          </a:p>
          <a:p>
            <a:pPr>
              <a:spcBef>
                <a:spcPct val="50000"/>
              </a:spcBef>
            </a:pPr>
            <a:endParaRPr lang="en-US" altLang="en-US" sz="2400">
              <a:cs typeface="B Nazanin" panose="00000400000000000000" pitchFamily="2" charset="-78"/>
            </a:endParaRPr>
          </a:p>
        </p:txBody>
      </p:sp>
      <p:graphicFrame>
        <p:nvGraphicFramePr>
          <p:cNvPr id="231432" name="Object 8"/>
          <p:cNvGraphicFramePr>
            <a:graphicFrameLocks noChangeAspect="1"/>
          </p:cNvGraphicFramePr>
          <p:nvPr/>
        </p:nvGraphicFramePr>
        <p:xfrm>
          <a:off x="4572000" y="3243263"/>
          <a:ext cx="1800225" cy="330200"/>
        </p:xfrm>
        <a:graphic>
          <a:graphicData uri="http://schemas.openxmlformats.org/presentationml/2006/ole">
            <mc:AlternateContent xmlns:mc="http://schemas.openxmlformats.org/markup-compatibility/2006">
              <mc:Choice xmlns:v="urn:schemas-microsoft-com:vml" Requires="v">
                <p:oleObj spid="_x0000_s231460" name="Equation" r:id="rId5" imgW="990170" imgH="177723" progId="Equation.3">
                  <p:embed/>
                </p:oleObj>
              </mc:Choice>
              <mc:Fallback>
                <p:oleObj name="Equation" r:id="rId5" imgW="990170" imgH="177723"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43263"/>
                        <a:ext cx="18002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1433" name="Group 9"/>
          <p:cNvGrpSpPr>
            <a:grpSpLocks noChangeAspect="1"/>
          </p:cNvGrpSpPr>
          <p:nvPr/>
        </p:nvGrpSpPr>
        <p:grpSpPr bwMode="auto">
          <a:xfrm>
            <a:off x="179388" y="3357563"/>
            <a:ext cx="2808287" cy="852487"/>
            <a:chOff x="2652" y="9041"/>
            <a:chExt cx="6008" cy="1002"/>
          </a:xfrm>
        </p:grpSpPr>
        <p:sp>
          <p:nvSpPr>
            <p:cNvPr id="231434" name="AutoShape 10"/>
            <p:cNvSpPr>
              <a:spLocks noChangeAspect="1" noChangeArrowheads="1"/>
            </p:cNvSpPr>
            <p:nvPr/>
          </p:nvSpPr>
          <p:spPr bwMode="auto">
            <a:xfrm>
              <a:off x="2652" y="9041"/>
              <a:ext cx="6008"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1435" name="Line 11"/>
            <p:cNvSpPr>
              <a:spLocks noChangeShapeType="1"/>
            </p:cNvSpPr>
            <p:nvPr/>
          </p:nvSpPr>
          <p:spPr bwMode="auto">
            <a:xfrm>
              <a:off x="2652" y="9941"/>
              <a:ext cx="598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36" name="Line 12"/>
            <p:cNvSpPr>
              <a:spLocks noChangeShapeType="1"/>
            </p:cNvSpPr>
            <p:nvPr/>
          </p:nvSpPr>
          <p:spPr bwMode="auto">
            <a:xfrm>
              <a:off x="3985" y="9961"/>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37" name="Line 13"/>
            <p:cNvSpPr>
              <a:spLocks noChangeShapeType="1"/>
            </p:cNvSpPr>
            <p:nvPr/>
          </p:nvSpPr>
          <p:spPr bwMode="auto">
            <a:xfrm>
              <a:off x="4920" y="9961"/>
              <a:ext cx="1" cy="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38" name="Line 14"/>
            <p:cNvSpPr>
              <a:spLocks noChangeShapeType="1"/>
            </p:cNvSpPr>
            <p:nvPr/>
          </p:nvSpPr>
          <p:spPr bwMode="auto">
            <a:xfrm>
              <a:off x="5855" y="9961"/>
              <a:ext cx="1" cy="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39" name="Line 15"/>
            <p:cNvSpPr>
              <a:spLocks noChangeShapeType="1"/>
            </p:cNvSpPr>
            <p:nvPr/>
          </p:nvSpPr>
          <p:spPr bwMode="auto">
            <a:xfrm>
              <a:off x="2676" y="9961"/>
              <a:ext cx="22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0" name="Line 16"/>
            <p:cNvSpPr>
              <a:spLocks noChangeShapeType="1"/>
            </p:cNvSpPr>
            <p:nvPr/>
          </p:nvSpPr>
          <p:spPr bwMode="auto">
            <a:xfrm>
              <a:off x="5855" y="9961"/>
              <a:ext cx="280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1" name="Line 17"/>
            <p:cNvSpPr>
              <a:spLocks noChangeShapeType="1"/>
            </p:cNvSpPr>
            <p:nvPr/>
          </p:nvSpPr>
          <p:spPr bwMode="auto">
            <a:xfrm>
              <a:off x="4920" y="9421"/>
              <a:ext cx="93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442" name="Line 18"/>
            <p:cNvSpPr>
              <a:spLocks noChangeShapeType="1"/>
            </p:cNvSpPr>
            <p:nvPr/>
          </p:nvSpPr>
          <p:spPr bwMode="auto">
            <a:xfrm flipV="1">
              <a:off x="3926" y="9041"/>
              <a:ext cx="1"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1443" name="Rectangle 1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1444" name="Object 20"/>
          <p:cNvGraphicFramePr>
            <a:graphicFrameLocks noChangeAspect="1"/>
          </p:cNvGraphicFramePr>
          <p:nvPr/>
        </p:nvGraphicFramePr>
        <p:xfrm>
          <a:off x="250825" y="3357563"/>
          <a:ext cx="477838" cy="314325"/>
        </p:xfrm>
        <a:graphic>
          <a:graphicData uri="http://schemas.openxmlformats.org/presentationml/2006/ole">
            <mc:AlternateContent xmlns:mc="http://schemas.openxmlformats.org/markup-compatibility/2006">
              <mc:Choice xmlns:v="urn:schemas-microsoft-com:vml" Requires="v">
                <p:oleObj spid="_x0000_s231461" name="Equation" r:id="rId7" imgW="330057" imgH="215806" progId="Equation.3">
                  <p:embed/>
                </p:oleObj>
              </mc:Choice>
              <mc:Fallback>
                <p:oleObj name="Equation" r:id="rId7" imgW="330057" imgH="215806"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357563"/>
                        <a:ext cx="477838"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45" name="Rectangle 21"/>
          <p:cNvSpPr>
            <a:spLocks noChangeArrowheads="1"/>
          </p:cNvSpPr>
          <p:nvPr/>
        </p:nvSpPr>
        <p:spPr bwMode="auto">
          <a:xfrm>
            <a:off x="0" y="3538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1446" name="Text Box 22"/>
          <p:cNvSpPr txBox="1">
            <a:spLocks noChangeArrowheads="1"/>
          </p:cNvSpPr>
          <p:nvPr/>
        </p:nvSpPr>
        <p:spPr bwMode="auto">
          <a:xfrm>
            <a:off x="179388" y="4221163"/>
            <a:ext cx="2808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ltLang="en-US"/>
              <a:t>          0      </a:t>
            </a:r>
            <a:r>
              <a:rPr lang="el-GR" altLang="en-US"/>
              <a:t>α</a:t>
            </a:r>
            <a:r>
              <a:rPr lang="en-US" altLang="en-US"/>
              <a:t>      b           x</a:t>
            </a:r>
            <a:endParaRPr lang="el-GR" altLang="en-US"/>
          </a:p>
        </p:txBody>
      </p:sp>
      <p:sp>
        <p:nvSpPr>
          <p:cNvPr id="231447" name="Text Box 23"/>
          <p:cNvSpPr txBox="1">
            <a:spLocks noChangeArrowheads="1"/>
          </p:cNvSpPr>
          <p:nvPr/>
        </p:nvSpPr>
        <p:spPr bwMode="auto">
          <a:xfrm>
            <a:off x="4643438" y="4005263"/>
            <a:ext cx="374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400">
                <a:cs typeface="B Nazanin" panose="00000400000000000000" pitchFamily="2" charset="-78"/>
              </a:rPr>
              <a:t>2- تابع توزيع </a:t>
            </a:r>
            <a:r>
              <a:rPr lang="en-US" altLang="en-US" sz="2400">
                <a:cs typeface="B Nazanin" panose="000004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برابر است با:</a:t>
            </a:r>
            <a:endParaRPr lang="en-US" altLang="en-US" sz="2400">
              <a:cs typeface="B Nazanin" panose="00000400000000000000" pitchFamily="2" charset="-78"/>
            </a:endParaRPr>
          </a:p>
        </p:txBody>
      </p:sp>
      <p:sp>
        <p:nvSpPr>
          <p:cNvPr id="231448" name="Rectangle 24"/>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1449" name="Object 25"/>
          <p:cNvGraphicFramePr>
            <a:graphicFrameLocks noChangeAspect="1"/>
          </p:cNvGraphicFramePr>
          <p:nvPr/>
        </p:nvGraphicFramePr>
        <p:xfrm>
          <a:off x="755650" y="4556125"/>
          <a:ext cx="6985000" cy="1631950"/>
        </p:xfrm>
        <a:graphic>
          <a:graphicData uri="http://schemas.openxmlformats.org/presentationml/2006/ole">
            <mc:AlternateContent xmlns:mc="http://schemas.openxmlformats.org/markup-compatibility/2006">
              <mc:Choice xmlns:v="urn:schemas-microsoft-com:vml" Requires="v">
                <p:oleObj spid="_x0000_s231462" name="Equation" r:id="rId9" imgW="3378200" imgH="787400" progId="Equation.3">
                  <p:embed/>
                </p:oleObj>
              </mc:Choice>
              <mc:Fallback>
                <p:oleObj name="Equation" r:id="rId9" imgW="3378200" imgH="787400" progId="Equation.3">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4556125"/>
                        <a:ext cx="6985000" cy="163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450" name="Rectangle 26"/>
          <p:cNvSpPr>
            <a:spLocks noChangeArrowheads="1"/>
          </p:cNvSpPr>
          <p:nvPr/>
        </p:nvSpPr>
        <p:spPr bwMode="auto">
          <a:xfrm>
            <a:off x="0" y="382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p:cTn id="7" dur="500" decel="50000" fill="hold">
                                          <p:stCondLst>
                                            <p:cond delay="0"/>
                                          </p:stCondLst>
                                        </p:cTn>
                                        <p:tgtEl>
                                          <p:spTgt spid="2314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14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1426"/>
                                        </p:tgtEl>
                                        <p:attrNameLst>
                                          <p:attrName>ppt_w</p:attrName>
                                        </p:attrNameLst>
                                      </p:cBhvr>
                                      <p:tavLst>
                                        <p:tav tm="0">
                                          <p:val>
                                            <p:strVal val="#ppt_w*.05"/>
                                          </p:val>
                                        </p:tav>
                                        <p:tav tm="100000">
                                          <p:val>
                                            <p:strVal val="#ppt_w"/>
                                          </p:val>
                                        </p:tav>
                                      </p:tavLst>
                                    </p:anim>
                                    <p:anim calcmode="lin" valueType="num">
                                      <p:cBhvr>
                                        <p:cTn id="10" dur="1000" fill="hold"/>
                                        <p:tgtEl>
                                          <p:spTgt spid="2314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14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14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14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1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31427">
                                            <p:txEl>
                                              <p:pRg st="0" end="0"/>
                                            </p:txEl>
                                          </p:spTgt>
                                        </p:tgtEl>
                                        <p:attrNameLst>
                                          <p:attrName>style.visibility</p:attrName>
                                        </p:attrNameLst>
                                      </p:cBhvr>
                                      <p:to>
                                        <p:strVal val="visible"/>
                                      </p:to>
                                    </p:set>
                                    <p:anim calcmode="lin" valueType="num">
                                      <p:cBhvr>
                                        <p:cTn id="19" dur="500" decel="50000" fill="hold">
                                          <p:stCondLst>
                                            <p:cond delay="0"/>
                                          </p:stCondLst>
                                        </p:cTn>
                                        <p:tgtEl>
                                          <p:spTgt spid="231427">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31427">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31427">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231427">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31427">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31427">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31427">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31427">
                                            <p:txEl>
                                              <p:pRg st="0" end="0"/>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231429"/>
                                        </p:tgtEl>
                                        <p:attrNameLst>
                                          <p:attrName>style.visibility</p:attrName>
                                        </p:attrNameLst>
                                      </p:cBhvr>
                                      <p:to>
                                        <p:strVal val="visible"/>
                                      </p:to>
                                    </p:set>
                                    <p:anim calcmode="lin" valueType="num">
                                      <p:cBhvr>
                                        <p:cTn id="29" dur="500" decel="50000" fill="hold">
                                          <p:stCondLst>
                                            <p:cond delay="0"/>
                                          </p:stCondLst>
                                        </p:cTn>
                                        <p:tgtEl>
                                          <p:spTgt spid="23142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3142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31429"/>
                                        </p:tgtEl>
                                        <p:attrNameLst>
                                          <p:attrName>ppt_w</p:attrName>
                                        </p:attrNameLst>
                                      </p:cBhvr>
                                      <p:tavLst>
                                        <p:tav tm="0">
                                          <p:val>
                                            <p:strVal val="#ppt_w*.05"/>
                                          </p:val>
                                        </p:tav>
                                        <p:tav tm="100000">
                                          <p:val>
                                            <p:strVal val="#ppt_w"/>
                                          </p:val>
                                        </p:tav>
                                      </p:tavLst>
                                    </p:anim>
                                    <p:anim calcmode="lin" valueType="num">
                                      <p:cBhvr>
                                        <p:cTn id="32" dur="1000" fill="hold"/>
                                        <p:tgtEl>
                                          <p:spTgt spid="23142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3142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3142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3142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314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231430"/>
                                        </p:tgtEl>
                                        <p:attrNameLst>
                                          <p:attrName>style.visibility</p:attrName>
                                        </p:attrNameLst>
                                      </p:cBhvr>
                                      <p:to>
                                        <p:strVal val="visible"/>
                                      </p:to>
                                    </p:set>
                                    <p:anim calcmode="lin" valueType="num">
                                      <p:cBhvr>
                                        <p:cTn id="41" dur="500" fill="hold"/>
                                        <p:tgtEl>
                                          <p:spTgt spid="231430"/>
                                        </p:tgtEl>
                                        <p:attrNameLst>
                                          <p:attrName>ppt_w</p:attrName>
                                        </p:attrNameLst>
                                      </p:cBhvr>
                                      <p:tavLst>
                                        <p:tav tm="0">
                                          <p:val>
                                            <p:fltVal val="0"/>
                                          </p:val>
                                        </p:tav>
                                        <p:tav tm="100000">
                                          <p:val>
                                            <p:strVal val="#ppt_w"/>
                                          </p:val>
                                        </p:tav>
                                      </p:tavLst>
                                    </p:anim>
                                    <p:anim calcmode="lin" valueType="num">
                                      <p:cBhvr>
                                        <p:cTn id="42" dur="500" fill="hold"/>
                                        <p:tgtEl>
                                          <p:spTgt spid="231430"/>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1431"/>
                                        </p:tgtEl>
                                        <p:attrNameLst>
                                          <p:attrName>style.visibility</p:attrName>
                                        </p:attrNameLst>
                                      </p:cBhvr>
                                      <p:to>
                                        <p:strVal val="visible"/>
                                      </p:to>
                                    </p:set>
                                    <p:anim calcmode="lin" valueType="num">
                                      <p:cBhvr additive="base">
                                        <p:cTn id="47" dur="500" fill="hold"/>
                                        <p:tgtEl>
                                          <p:spTgt spid="231431"/>
                                        </p:tgtEl>
                                        <p:attrNameLst>
                                          <p:attrName>ppt_x</p:attrName>
                                        </p:attrNameLst>
                                      </p:cBhvr>
                                      <p:tavLst>
                                        <p:tav tm="0">
                                          <p:val>
                                            <p:strVal val="#ppt_x"/>
                                          </p:val>
                                        </p:tav>
                                        <p:tav tm="100000">
                                          <p:val>
                                            <p:strVal val="#ppt_x"/>
                                          </p:val>
                                        </p:tav>
                                      </p:tavLst>
                                    </p:anim>
                                    <p:anim calcmode="lin" valueType="num">
                                      <p:cBhvr additive="base">
                                        <p:cTn id="48" dur="500" fill="hold"/>
                                        <p:tgtEl>
                                          <p:spTgt spid="2314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1432"/>
                                        </p:tgtEl>
                                        <p:attrNameLst>
                                          <p:attrName>style.visibility</p:attrName>
                                        </p:attrNameLst>
                                      </p:cBhvr>
                                      <p:to>
                                        <p:strVal val="visible"/>
                                      </p:to>
                                    </p:set>
                                    <p:anim calcmode="lin" valueType="num">
                                      <p:cBhvr additive="base">
                                        <p:cTn id="51" dur="500" fill="hold"/>
                                        <p:tgtEl>
                                          <p:spTgt spid="231432"/>
                                        </p:tgtEl>
                                        <p:attrNameLst>
                                          <p:attrName>ppt_x</p:attrName>
                                        </p:attrNameLst>
                                      </p:cBhvr>
                                      <p:tavLst>
                                        <p:tav tm="0">
                                          <p:val>
                                            <p:strVal val="#ppt_x"/>
                                          </p:val>
                                        </p:tav>
                                        <p:tav tm="100000">
                                          <p:val>
                                            <p:strVal val="#ppt_x"/>
                                          </p:val>
                                        </p:tav>
                                      </p:tavLst>
                                    </p:anim>
                                    <p:anim calcmode="lin" valueType="num">
                                      <p:cBhvr additive="base">
                                        <p:cTn id="52" dur="500" fill="hold"/>
                                        <p:tgtEl>
                                          <p:spTgt spid="23143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1445"/>
                                        </p:tgtEl>
                                        <p:attrNameLst>
                                          <p:attrName>style.visibility</p:attrName>
                                        </p:attrNameLst>
                                      </p:cBhvr>
                                      <p:to>
                                        <p:strVal val="visible"/>
                                      </p:to>
                                    </p:set>
                                    <p:anim calcmode="lin" valueType="num">
                                      <p:cBhvr additive="base">
                                        <p:cTn id="55" dur="500" fill="hold"/>
                                        <p:tgtEl>
                                          <p:spTgt spid="231445"/>
                                        </p:tgtEl>
                                        <p:attrNameLst>
                                          <p:attrName>ppt_x</p:attrName>
                                        </p:attrNameLst>
                                      </p:cBhvr>
                                      <p:tavLst>
                                        <p:tav tm="0">
                                          <p:val>
                                            <p:strVal val="#ppt_x"/>
                                          </p:val>
                                        </p:tav>
                                        <p:tav tm="100000">
                                          <p:val>
                                            <p:strVal val="#ppt_x"/>
                                          </p:val>
                                        </p:tav>
                                      </p:tavLst>
                                    </p:anim>
                                    <p:anim calcmode="lin" valueType="num">
                                      <p:cBhvr additive="base">
                                        <p:cTn id="56" dur="500" fill="hold"/>
                                        <p:tgtEl>
                                          <p:spTgt spid="23144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1433"/>
                                        </p:tgtEl>
                                        <p:attrNameLst>
                                          <p:attrName>style.visibility</p:attrName>
                                        </p:attrNameLst>
                                      </p:cBhvr>
                                      <p:to>
                                        <p:strVal val="visible"/>
                                      </p:to>
                                    </p:set>
                                    <p:anim calcmode="lin" valueType="num">
                                      <p:cBhvr additive="base">
                                        <p:cTn id="59" dur="500" fill="hold"/>
                                        <p:tgtEl>
                                          <p:spTgt spid="231433"/>
                                        </p:tgtEl>
                                        <p:attrNameLst>
                                          <p:attrName>ppt_x</p:attrName>
                                        </p:attrNameLst>
                                      </p:cBhvr>
                                      <p:tavLst>
                                        <p:tav tm="0">
                                          <p:val>
                                            <p:strVal val="#ppt_x"/>
                                          </p:val>
                                        </p:tav>
                                        <p:tav tm="100000">
                                          <p:val>
                                            <p:strVal val="#ppt_x"/>
                                          </p:val>
                                        </p:tav>
                                      </p:tavLst>
                                    </p:anim>
                                    <p:anim calcmode="lin" valueType="num">
                                      <p:cBhvr additive="base">
                                        <p:cTn id="60" dur="500" fill="hold"/>
                                        <p:tgtEl>
                                          <p:spTgt spid="2314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1444"/>
                                        </p:tgtEl>
                                        <p:attrNameLst>
                                          <p:attrName>style.visibility</p:attrName>
                                        </p:attrNameLst>
                                      </p:cBhvr>
                                      <p:to>
                                        <p:strVal val="visible"/>
                                      </p:to>
                                    </p:set>
                                    <p:anim calcmode="lin" valueType="num">
                                      <p:cBhvr additive="base">
                                        <p:cTn id="63" dur="500" fill="hold"/>
                                        <p:tgtEl>
                                          <p:spTgt spid="231444"/>
                                        </p:tgtEl>
                                        <p:attrNameLst>
                                          <p:attrName>ppt_x</p:attrName>
                                        </p:attrNameLst>
                                      </p:cBhvr>
                                      <p:tavLst>
                                        <p:tav tm="0">
                                          <p:val>
                                            <p:strVal val="#ppt_x"/>
                                          </p:val>
                                        </p:tav>
                                        <p:tav tm="100000">
                                          <p:val>
                                            <p:strVal val="#ppt_x"/>
                                          </p:val>
                                        </p:tav>
                                      </p:tavLst>
                                    </p:anim>
                                    <p:anim calcmode="lin" valueType="num">
                                      <p:cBhvr additive="base">
                                        <p:cTn id="64" dur="500" fill="hold"/>
                                        <p:tgtEl>
                                          <p:spTgt spid="2314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1446"/>
                                        </p:tgtEl>
                                        <p:attrNameLst>
                                          <p:attrName>style.visibility</p:attrName>
                                        </p:attrNameLst>
                                      </p:cBhvr>
                                      <p:to>
                                        <p:strVal val="visible"/>
                                      </p:to>
                                    </p:set>
                                    <p:anim calcmode="lin" valueType="num">
                                      <p:cBhvr additive="base">
                                        <p:cTn id="67" dur="500" fill="hold"/>
                                        <p:tgtEl>
                                          <p:spTgt spid="231446"/>
                                        </p:tgtEl>
                                        <p:attrNameLst>
                                          <p:attrName>ppt_x</p:attrName>
                                        </p:attrNameLst>
                                      </p:cBhvr>
                                      <p:tavLst>
                                        <p:tav tm="0">
                                          <p:val>
                                            <p:strVal val="#ppt_x"/>
                                          </p:val>
                                        </p:tav>
                                        <p:tav tm="100000">
                                          <p:val>
                                            <p:strVal val="#ppt_x"/>
                                          </p:val>
                                        </p:tav>
                                      </p:tavLst>
                                    </p:anim>
                                    <p:anim calcmode="lin" valueType="num">
                                      <p:cBhvr additive="base">
                                        <p:cTn id="68" dur="500" fill="hold"/>
                                        <p:tgtEl>
                                          <p:spTgt spid="23144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231447"/>
                                        </p:tgtEl>
                                        <p:attrNameLst>
                                          <p:attrName>style.visibility</p:attrName>
                                        </p:attrNameLst>
                                      </p:cBhvr>
                                      <p:to>
                                        <p:strVal val="visible"/>
                                      </p:to>
                                    </p:set>
                                    <p:animEffect transition="in" filter="diamond(in)">
                                      <p:cBhvr>
                                        <p:cTn id="73" dur="2000"/>
                                        <p:tgtEl>
                                          <p:spTgt spid="231447"/>
                                        </p:tgtEl>
                                      </p:cBhvr>
                                    </p:animEffect>
                                  </p:childTnLst>
                                </p:cTn>
                              </p:par>
                              <p:par>
                                <p:cTn id="74" presetID="8" presetClass="entr" presetSubtype="16" fill="hold" nodeType="withEffect">
                                  <p:stCondLst>
                                    <p:cond delay="0"/>
                                  </p:stCondLst>
                                  <p:childTnLst>
                                    <p:set>
                                      <p:cBhvr>
                                        <p:cTn id="75" dur="1" fill="hold">
                                          <p:stCondLst>
                                            <p:cond delay="0"/>
                                          </p:stCondLst>
                                        </p:cTn>
                                        <p:tgtEl>
                                          <p:spTgt spid="231449"/>
                                        </p:tgtEl>
                                        <p:attrNameLst>
                                          <p:attrName>style.visibility</p:attrName>
                                        </p:attrNameLst>
                                      </p:cBhvr>
                                      <p:to>
                                        <p:strVal val="visible"/>
                                      </p:to>
                                    </p:set>
                                    <p:animEffect transition="in" filter="diamond(in)">
                                      <p:cBhvr>
                                        <p:cTn id="76" dur="2000"/>
                                        <p:tgtEl>
                                          <p:spTgt spid="23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27" grpId="0" build="p"/>
      <p:bldP spid="231430" grpId="0"/>
      <p:bldP spid="231431" grpId="0"/>
      <p:bldP spid="231446" grpId="0"/>
      <p:bldP spid="2314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WordArt 4"/>
          <p:cNvSpPr>
            <a:spLocks noChangeArrowheads="1" noChangeShapeType="1" noTextEdit="1"/>
          </p:cNvSpPr>
          <p:nvPr/>
        </p:nvSpPr>
        <p:spPr bwMode="auto">
          <a:xfrm>
            <a:off x="6300788" y="1125538"/>
            <a:ext cx="2476500" cy="1008062"/>
          </a:xfrm>
          <a:prstGeom prst="rect">
            <a:avLst/>
          </a:prstGeom>
        </p:spPr>
        <p:txBody>
          <a:bodyPr wrap="none" fromWordArt="1">
            <a:prstTxWarp prst="textPlain">
              <a:avLst>
                <a:gd name="adj" fmla="val 50000"/>
              </a:avLst>
            </a:prstTxWarp>
          </a:bodyPr>
          <a:lstStyle/>
          <a:p>
            <a:pPr algn="ctr"/>
            <a:r>
              <a:rPr lang="fa-IR" sz="3600" kern="10">
                <a:ln w="19050">
                  <a:solidFill>
                    <a:srgbClr val="99CCFF"/>
                  </a:solidFill>
                  <a:round/>
                  <a:headEnd/>
                  <a:tailEnd/>
                </a:ln>
                <a:solidFill>
                  <a:srgbClr val="0066CC"/>
                </a:solidFill>
                <a:effectLst>
                  <a:outerShdw dist="35921" dir="2700000" algn="ctr" rotWithShape="0">
                    <a:srgbClr val="990000"/>
                  </a:outerShdw>
                </a:effectLst>
                <a:cs typeface="B Titr" panose="00000700000000000000" pitchFamily="2" charset="-78"/>
              </a:rPr>
              <a:t>1- ميانگين</a:t>
            </a:r>
            <a:endParaRPr lang="en-US" sz="3600" kern="10">
              <a:ln w="19050">
                <a:solidFill>
                  <a:srgbClr val="99CCFF"/>
                </a:solidFill>
                <a:round/>
                <a:headEnd/>
                <a:tailEnd/>
              </a:ln>
              <a:solidFill>
                <a:srgbClr val="0066CC"/>
              </a:solidFill>
              <a:effectLst>
                <a:outerShdw dist="35921" dir="2700000" algn="ctr" rotWithShape="0">
                  <a:srgbClr val="990000"/>
                </a:outerShdw>
              </a:effectLst>
              <a:cs typeface="B Titr" panose="00000700000000000000" pitchFamily="2" charset="-78"/>
            </a:endParaRPr>
          </a:p>
        </p:txBody>
      </p:sp>
      <p:sp>
        <p:nvSpPr>
          <p:cNvPr id="39943" name="Rectangle 7"/>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9942" name="Object 6"/>
          <p:cNvGraphicFramePr>
            <a:graphicFrameLocks noChangeAspect="1"/>
          </p:cNvGraphicFramePr>
          <p:nvPr/>
        </p:nvGraphicFramePr>
        <p:xfrm>
          <a:off x="0" y="5516563"/>
          <a:ext cx="7200900" cy="969962"/>
        </p:xfrm>
        <a:graphic>
          <a:graphicData uri="http://schemas.openxmlformats.org/presentationml/2006/ole">
            <mc:AlternateContent xmlns:mc="http://schemas.openxmlformats.org/markup-compatibility/2006">
              <mc:Choice xmlns:v="urn:schemas-microsoft-com:vml" Requires="v">
                <p:oleObj spid="_x0000_s39961" name="Equation" r:id="rId3" imgW="2679480" imgH="431640" progId="Equation.3">
                  <p:embed/>
                </p:oleObj>
              </mc:Choice>
              <mc:Fallback>
                <p:oleObj name="Equation" r:id="rId3" imgW="2679480" imgH="431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16563"/>
                        <a:ext cx="7200900"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5" name="Text Box 9"/>
          <p:cNvSpPr txBox="1">
            <a:spLocks noChangeArrowheads="1"/>
          </p:cNvSpPr>
          <p:nvPr/>
        </p:nvSpPr>
        <p:spPr bwMode="auto">
          <a:xfrm>
            <a:off x="250825" y="4149725"/>
            <a:ext cx="8642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3200" b="1">
                <a:solidFill>
                  <a:srgbClr val="FFFF00"/>
                </a:solidFill>
                <a:latin typeface="Verdana" panose="020B0604030504040204" pitchFamily="34" charset="0"/>
                <a:cs typeface="B Nazanin" panose="00000400000000000000" pitchFamily="2" charset="-78"/>
              </a:rPr>
              <a:t>فرض كنيد جامعه مورد بررسي داراي </a:t>
            </a:r>
            <a:r>
              <a:rPr lang="en-US" altLang="en-US" sz="3200" b="1">
                <a:solidFill>
                  <a:srgbClr val="FFFF00"/>
                </a:solidFill>
                <a:latin typeface="Verdana" panose="020B0604030504040204" pitchFamily="34" charset="0"/>
                <a:cs typeface="B Nazanin" panose="00000400000000000000" pitchFamily="2" charset="-78"/>
              </a:rPr>
              <a:t>N</a:t>
            </a:r>
            <a:r>
              <a:rPr lang="fa-IR" altLang="en-US" sz="3200" b="1">
                <a:solidFill>
                  <a:srgbClr val="FFFF00"/>
                </a:solidFill>
                <a:latin typeface="Verdana" panose="020B0604030504040204" pitchFamily="34" charset="0"/>
                <a:cs typeface="B Nazanin" panose="00000400000000000000" pitchFamily="2" charset="-78"/>
              </a:rPr>
              <a:t>عضو </a:t>
            </a:r>
            <a:r>
              <a:rPr lang="en-US" altLang="en-US" sz="3200" b="1">
                <a:solidFill>
                  <a:srgbClr val="FFFF00"/>
                </a:solidFill>
                <a:latin typeface="Verdana" panose="020B0604030504040204" pitchFamily="34" charset="0"/>
                <a:cs typeface="B Nazanin" panose="00000400000000000000" pitchFamily="2" charset="-78"/>
              </a:rPr>
              <a:t>X</a:t>
            </a:r>
            <a:r>
              <a:rPr lang="en-US" altLang="en-US" sz="3200" b="1" baseline="-25000">
                <a:solidFill>
                  <a:srgbClr val="FFFF00"/>
                </a:solidFill>
                <a:latin typeface="Verdana" panose="020B0604030504040204" pitchFamily="34" charset="0"/>
                <a:cs typeface="B Nazanin" panose="00000400000000000000" pitchFamily="2" charset="-78"/>
              </a:rPr>
              <a:t>n</a:t>
            </a:r>
            <a:r>
              <a:rPr lang="en-US" altLang="en-US" sz="3200">
                <a:solidFill>
                  <a:srgbClr val="FFFF00"/>
                </a:solidFill>
                <a:latin typeface="Verdana" panose="020B0604030504040204" pitchFamily="34" charset="0"/>
                <a:cs typeface="B Nazanin" panose="00000400000000000000" pitchFamily="2" charset="-78"/>
              </a:rPr>
              <a:t>,</a:t>
            </a:r>
            <a:r>
              <a:rPr lang="en-US" altLang="en-US" sz="3200">
                <a:solidFill>
                  <a:srgbClr val="FFFF00"/>
                </a:solidFill>
                <a:cs typeface="B Nazanin" panose="00000400000000000000" pitchFamily="2" charset="-78"/>
              </a:rPr>
              <a:t>…</a:t>
            </a:r>
            <a:r>
              <a:rPr lang="en-US" altLang="en-US" sz="3200">
                <a:solidFill>
                  <a:srgbClr val="FFFF00"/>
                </a:solidFill>
                <a:latin typeface="Verdana" panose="020B0604030504040204" pitchFamily="34" charset="0"/>
                <a:cs typeface="B Nazanin" panose="00000400000000000000" pitchFamily="2" charset="-78"/>
              </a:rPr>
              <a:t>,X</a:t>
            </a:r>
            <a:r>
              <a:rPr lang="en-US" altLang="en-US" sz="3200" baseline="-25000">
                <a:solidFill>
                  <a:srgbClr val="FFFF00"/>
                </a:solidFill>
                <a:latin typeface="Verdana" panose="020B0604030504040204" pitchFamily="34" charset="0"/>
                <a:cs typeface="B Nazanin" panose="00000400000000000000" pitchFamily="2" charset="-78"/>
              </a:rPr>
              <a:t>2</a:t>
            </a:r>
            <a:r>
              <a:rPr lang="en-US" altLang="en-US" sz="3200">
                <a:solidFill>
                  <a:srgbClr val="FFFF00"/>
                </a:solidFill>
                <a:latin typeface="Verdana" panose="020B0604030504040204" pitchFamily="34" charset="0"/>
                <a:cs typeface="B Nazanin" panose="00000400000000000000" pitchFamily="2" charset="-78"/>
              </a:rPr>
              <a:t>,X</a:t>
            </a:r>
            <a:r>
              <a:rPr lang="en-US" altLang="en-US" sz="3200" baseline="-25000">
                <a:solidFill>
                  <a:srgbClr val="FFFF00"/>
                </a:solidFill>
                <a:latin typeface="Verdana" panose="020B0604030504040204" pitchFamily="34" charset="0"/>
                <a:cs typeface="B Nazanin" panose="00000400000000000000" pitchFamily="2" charset="-78"/>
              </a:rPr>
              <a:t>1</a:t>
            </a:r>
            <a:r>
              <a:rPr lang="fa-IR" altLang="en-US" sz="3200" b="1">
                <a:solidFill>
                  <a:srgbClr val="FFFF00"/>
                </a:solidFill>
                <a:latin typeface="Verdana" panose="020B0604030504040204" pitchFamily="34" charset="0"/>
                <a:cs typeface="B Nazanin" panose="00000400000000000000" pitchFamily="2" charset="-78"/>
              </a:rPr>
              <a:t> باشد. ميانگين جامعه از رابطه زير بدست مي آيد.</a:t>
            </a:r>
            <a:endParaRPr lang="en-US" altLang="en-US" sz="3200" b="1">
              <a:solidFill>
                <a:srgbClr val="FFFF00"/>
              </a:solidFill>
              <a:latin typeface="Verdana" panose="020B0604030504040204" pitchFamily="34" charset="0"/>
              <a:cs typeface="B Nazanin" panose="00000400000000000000" pitchFamily="2" charset="-78"/>
            </a:endParaRPr>
          </a:p>
        </p:txBody>
      </p:sp>
      <p:sp>
        <p:nvSpPr>
          <p:cNvPr id="39954" name="WordArt 18"/>
          <p:cNvSpPr>
            <a:spLocks noChangeArrowheads="1" noChangeShapeType="1" noTextEdit="1"/>
          </p:cNvSpPr>
          <p:nvPr/>
        </p:nvSpPr>
        <p:spPr bwMode="auto">
          <a:xfrm>
            <a:off x="6084888" y="3068638"/>
            <a:ext cx="2713037"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a-IR" sz="32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rPr>
              <a:t>الف- ميانگين حسابي</a:t>
            </a:r>
            <a:endParaRPr lang="en-US" sz="32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cs typeface="B Titr" panose="00000700000000000000" pitchFamily="2" charset="-78"/>
            </a:endParaRPr>
          </a:p>
        </p:txBody>
      </p:sp>
      <p:sp>
        <p:nvSpPr>
          <p:cNvPr id="39957" name="Rectangle 21"/>
          <p:cNvSpPr>
            <a:spLocks noChangeArrowheads="1"/>
          </p:cNvSpPr>
          <p:nvPr/>
        </p:nvSpPr>
        <p:spPr bwMode="auto">
          <a:xfrm>
            <a:off x="0" y="362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58" name="WordArt 22"/>
          <p:cNvSpPr>
            <a:spLocks noChangeArrowheads="1" noChangeShapeType="1" noTextEdit="1"/>
          </p:cNvSpPr>
          <p:nvPr/>
        </p:nvSpPr>
        <p:spPr bwMode="auto">
          <a:xfrm>
            <a:off x="2339975" y="0"/>
            <a:ext cx="3505200" cy="3238500"/>
          </a:xfrm>
          <a:prstGeom prst="rect">
            <a:avLst/>
          </a:prstGeom>
        </p:spPr>
        <p:txBody>
          <a:bodyPr wrap="none" fromWordArt="1">
            <a:prstTxWarp prst="textPlain">
              <a:avLst>
                <a:gd name="adj" fmla="val 50000"/>
              </a:avLst>
            </a:prstTxWarp>
          </a:bodyPr>
          <a:lstStyle/>
          <a:p>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الف-میانگین حسابی</a:t>
            </a:r>
          </a:p>
          <a:p>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ب- میانگین هندسی</a:t>
            </a:r>
          </a:p>
          <a:p>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پ-میانگین هارمونیک</a:t>
            </a:r>
          </a:p>
          <a:p>
            <a:r>
              <a:rPr lang="fa-I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rPr>
              <a:t>ت- میانگین پیراسته</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B Titr" panose="00000700000000000000"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9958"/>
                                        </p:tgtEl>
                                        <p:attrNameLst>
                                          <p:attrName>style.visibility</p:attrName>
                                        </p:attrNameLst>
                                      </p:cBhvr>
                                      <p:to>
                                        <p:strVal val="visible"/>
                                      </p:to>
                                    </p:set>
                                    <p:animEffect transition="in" filter="diamond(in)">
                                      <p:cBhvr>
                                        <p:cTn id="12" dur="2000"/>
                                        <p:tgtEl>
                                          <p:spTgt spid="399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9954"/>
                                        </p:tgtEl>
                                        <p:attrNameLst>
                                          <p:attrName>style.visibility</p:attrName>
                                        </p:attrNameLst>
                                      </p:cBhvr>
                                      <p:to>
                                        <p:strVal val="visible"/>
                                      </p:to>
                                    </p:set>
                                    <p:anim to="" calcmode="lin" valueType="num">
                                      <p:cBhvr>
                                        <p:cTn id="17" dur="1" fill="hold"/>
                                        <p:tgtEl>
                                          <p:spTgt spid="3995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39945"/>
                                        </p:tgtEl>
                                        <p:attrNameLst>
                                          <p:attrName>style.visibility</p:attrName>
                                        </p:attrNameLst>
                                      </p:cBhvr>
                                      <p:to>
                                        <p:strVal val="visible"/>
                                      </p:to>
                                    </p:set>
                                    <p:anim calcmode="lin" valueType="num">
                                      <p:cBhvr>
                                        <p:cTn id="22" dur="1000" fill="hold"/>
                                        <p:tgtEl>
                                          <p:spTgt spid="39945"/>
                                        </p:tgtEl>
                                        <p:attrNameLst>
                                          <p:attrName>ppt_w</p:attrName>
                                        </p:attrNameLst>
                                      </p:cBhvr>
                                      <p:tavLst>
                                        <p:tav tm="0">
                                          <p:val>
                                            <p:fltVal val="0"/>
                                          </p:val>
                                        </p:tav>
                                        <p:tav tm="100000">
                                          <p:val>
                                            <p:strVal val="#ppt_w"/>
                                          </p:val>
                                        </p:tav>
                                      </p:tavLst>
                                    </p:anim>
                                    <p:anim calcmode="lin" valueType="num">
                                      <p:cBhvr>
                                        <p:cTn id="23" dur="1000" fill="hold"/>
                                        <p:tgtEl>
                                          <p:spTgt spid="39945"/>
                                        </p:tgtEl>
                                        <p:attrNameLst>
                                          <p:attrName>ppt_h</p:attrName>
                                        </p:attrNameLst>
                                      </p:cBhvr>
                                      <p:tavLst>
                                        <p:tav tm="0">
                                          <p:val>
                                            <p:fltVal val="0"/>
                                          </p:val>
                                        </p:tav>
                                        <p:tav tm="100000">
                                          <p:val>
                                            <p:strVal val="#ppt_h"/>
                                          </p:val>
                                        </p:tav>
                                      </p:tavLst>
                                    </p:anim>
                                    <p:anim calcmode="lin" valueType="num">
                                      <p:cBhvr>
                                        <p:cTn id="24" dur="1000" fill="hold"/>
                                        <p:tgtEl>
                                          <p:spTgt spid="39945"/>
                                        </p:tgtEl>
                                        <p:attrNameLst>
                                          <p:attrName>style.rotation</p:attrName>
                                        </p:attrNameLst>
                                      </p:cBhvr>
                                      <p:tavLst>
                                        <p:tav tm="0">
                                          <p:val>
                                            <p:fltVal val="90"/>
                                          </p:val>
                                        </p:tav>
                                        <p:tav tm="100000">
                                          <p:val>
                                            <p:fltVal val="0"/>
                                          </p:val>
                                        </p:tav>
                                      </p:tavLst>
                                    </p:anim>
                                    <p:animEffect transition="in" filter="fade">
                                      <p:cBhvr>
                                        <p:cTn id="25" dur="1000"/>
                                        <p:tgtEl>
                                          <p:spTgt spid="399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39942"/>
                                        </p:tgtEl>
                                        <p:attrNameLst>
                                          <p:attrName>style.visibility</p:attrName>
                                        </p:attrNameLst>
                                      </p:cBhvr>
                                      <p:to>
                                        <p:strVal val="visible"/>
                                      </p:to>
                                    </p:set>
                                    <p:anim calcmode="lin" valueType="num">
                                      <p:cBhvr>
                                        <p:cTn id="30" dur="1000" fill="hold"/>
                                        <p:tgtEl>
                                          <p:spTgt spid="39942"/>
                                        </p:tgtEl>
                                        <p:attrNameLst>
                                          <p:attrName>ppt_w</p:attrName>
                                        </p:attrNameLst>
                                      </p:cBhvr>
                                      <p:tavLst>
                                        <p:tav tm="0">
                                          <p:val>
                                            <p:strVal val="#ppt_w*0.70"/>
                                          </p:val>
                                        </p:tav>
                                        <p:tav tm="100000">
                                          <p:val>
                                            <p:strVal val="#ppt_w"/>
                                          </p:val>
                                        </p:tav>
                                      </p:tavLst>
                                    </p:anim>
                                    <p:anim calcmode="lin" valueType="num">
                                      <p:cBhvr>
                                        <p:cTn id="31" dur="1000" fill="hold"/>
                                        <p:tgtEl>
                                          <p:spTgt spid="39942"/>
                                        </p:tgtEl>
                                        <p:attrNameLst>
                                          <p:attrName>ppt_h</p:attrName>
                                        </p:attrNameLst>
                                      </p:cBhvr>
                                      <p:tavLst>
                                        <p:tav tm="0">
                                          <p:val>
                                            <p:strVal val="#ppt_h"/>
                                          </p:val>
                                        </p:tav>
                                        <p:tav tm="100000">
                                          <p:val>
                                            <p:strVal val="#ppt_h"/>
                                          </p:val>
                                        </p:tav>
                                      </p:tavLst>
                                    </p:anim>
                                    <p:animEffect transition="in" filter="fade">
                                      <p:cBhvr>
                                        <p:cTn id="32"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idx="1"/>
          </p:nvPr>
        </p:nvSpPr>
        <p:spPr>
          <a:xfrm>
            <a:off x="457200" y="404813"/>
            <a:ext cx="8229600" cy="2808287"/>
          </a:xfrm>
        </p:spPr>
        <p:txBody>
          <a:bodyPr/>
          <a:lstStyle/>
          <a:p>
            <a:pPr>
              <a:buFont typeface="Wingdings" panose="05000000000000000000" pitchFamily="2" charset="2"/>
              <a:buNone/>
            </a:pPr>
            <a:r>
              <a:rPr lang="ar-SA" altLang="en-US" sz="2600">
                <a:cs typeface="B Nazanin" panose="00000400000000000000" pitchFamily="2" charset="-78"/>
              </a:rPr>
              <a:t>3- داراي ميانگين</a:t>
            </a:r>
            <a:r>
              <a:rPr lang="en-US" altLang="en-US" sz="2600">
                <a:cs typeface="B Nazanin" panose="00000400000000000000" pitchFamily="2" charset="-78"/>
              </a:rPr>
              <a:t>      </a:t>
            </a:r>
            <a:r>
              <a:rPr lang="ar-SA" altLang="en-US" sz="2600">
                <a:cs typeface="B Nazanin" panose="00000400000000000000" pitchFamily="2" charset="-78"/>
              </a:rPr>
              <a:t> </a:t>
            </a:r>
            <a:r>
              <a:rPr lang="en-US" altLang="en-US" sz="2600">
                <a:cs typeface="B Nazanin" panose="00000400000000000000" pitchFamily="2" charset="-78"/>
              </a:rPr>
              <a:t>  </a:t>
            </a:r>
            <a:r>
              <a:rPr lang="fa-IR" altLang="en-US" sz="2600">
                <a:cs typeface="B Nazanin" panose="00000400000000000000" pitchFamily="2" charset="-78"/>
              </a:rPr>
              <a:t> </a:t>
            </a:r>
            <a:r>
              <a:rPr lang="ar-SA" altLang="en-US" sz="2600">
                <a:cs typeface="B Nazanin" panose="00000400000000000000" pitchFamily="2" charset="-78"/>
              </a:rPr>
              <a:t>و</a:t>
            </a:r>
            <a:r>
              <a:rPr lang="en-US" altLang="en-US" sz="2600">
                <a:cs typeface="B Nazanin" panose="00000400000000000000" pitchFamily="2" charset="-78"/>
              </a:rPr>
              <a:t>             </a:t>
            </a:r>
            <a:r>
              <a:rPr lang="ar-SA" altLang="en-US" sz="2600">
                <a:cs typeface="B Nazanin" panose="00000400000000000000" pitchFamily="2" charset="-78"/>
              </a:rPr>
              <a:t>واريانس </a:t>
            </a:r>
            <a:r>
              <a:rPr lang="fa-IR" altLang="en-US" sz="2600">
                <a:cs typeface="B Nazanin" panose="00000400000000000000" pitchFamily="2" charset="-78"/>
              </a:rPr>
              <a:t> </a:t>
            </a:r>
            <a:r>
              <a:rPr lang="ar-SA" altLang="en-US" sz="2600">
                <a:cs typeface="B Nazanin" panose="00000400000000000000" pitchFamily="2" charset="-78"/>
              </a:rPr>
              <a:t>است.</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r>
              <a:rPr lang="fa-IR" altLang="en-US" sz="2600">
                <a:cs typeface="B Nazanin" panose="00000400000000000000" pitchFamily="2" charset="-78"/>
              </a:rPr>
              <a:t>4</a:t>
            </a:r>
            <a:r>
              <a:rPr lang="ar-SA" altLang="en-US" sz="2600">
                <a:cs typeface="B Nazanin" panose="00000400000000000000" pitchFamily="2" charset="-78"/>
              </a:rPr>
              <a:t>- براي </a:t>
            </a:r>
            <a:r>
              <a:rPr lang="en-US" altLang="en-US" sz="2600">
                <a:cs typeface="B Nazanin" panose="00000400000000000000" pitchFamily="2" charset="-78"/>
              </a:rPr>
              <a:t>0</a:t>
            </a:r>
            <a:r>
              <a:rPr lang="fa-IR" altLang="en-US" sz="2600">
                <a:cs typeface="B Nazanin" panose="00000400000000000000" pitchFamily="2" charset="-78"/>
              </a:rPr>
              <a:t>=</a:t>
            </a:r>
            <a:r>
              <a:rPr lang="el-GR" altLang="en-US" sz="2600"/>
              <a:t>α</a:t>
            </a:r>
            <a:r>
              <a:rPr lang="fa-IR" altLang="en-US" sz="2600">
                <a:cs typeface="B Nazanin" panose="00000400000000000000" pitchFamily="2" charset="-78"/>
              </a:rPr>
              <a:t> </a:t>
            </a:r>
            <a:r>
              <a:rPr lang="ar-SA" altLang="en-US" sz="2600">
                <a:cs typeface="B Nazanin" panose="00000400000000000000" pitchFamily="2" charset="-78"/>
              </a:rPr>
              <a:t>، 1=</a:t>
            </a:r>
            <a:r>
              <a:rPr lang="en-US" altLang="en-US" sz="2600">
                <a:cs typeface="B Nazanin" panose="00000400000000000000" pitchFamily="2" charset="-78"/>
              </a:rPr>
              <a:t>b</a:t>
            </a:r>
            <a:r>
              <a:rPr lang="fa-IR" altLang="en-US" sz="2600">
                <a:cs typeface="B Nazanin" panose="00000400000000000000" pitchFamily="2" charset="-78"/>
              </a:rPr>
              <a:t> </a:t>
            </a:r>
            <a:r>
              <a:rPr lang="ar-SA" altLang="en-US" sz="2600">
                <a:cs typeface="B Nazanin" panose="00000400000000000000" pitchFamily="2" charset="-78"/>
              </a:rPr>
              <a:t>تابع </a:t>
            </a:r>
            <a:r>
              <a:rPr lang="fa-IR" altLang="en-US" sz="2600">
                <a:cs typeface="B Nazanin" panose="00000400000000000000" pitchFamily="2" charset="-78"/>
              </a:rPr>
              <a:t> </a:t>
            </a:r>
            <a:r>
              <a:rPr lang="en-US" altLang="en-US" sz="2600"/>
              <a:t>ƒ(</a:t>
            </a:r>
            <a:r>
              <a:rPr lang="ru-RU" altLang="en-US" sz="2600"/>
              <a:t>х</a:t>
            </a:r>
            <a:r>
              <a:rPr lang="en-US" altLang="en-US" sz="2600"/>
              <a:t>)</a:t>
            </a:r>
            <a:r>
              <a:rPr lang="ar-SA" altLang="en-US" sz="2600">
                <a:cs typeface="B Nazanin" panose="00000400000000000000" pitchFamily="2" charset="-78"/>
              </a:rPr>
              <a:t>را روي بازه (1،</a:t>
            </a:r>
            <a:r>
              <a:rPr lang="en-US" altLang="en-US" sz="2600">
                <a:cs typeface="B Nazanin" panose="00000400000000000000" pitchFamily="2" charset="-78"/>
              </a:rPr>
              <a:t>0</a:t>
            </a:r>
            <a:r>
              <a:rPr lang="ar-SA" altLang="en-US" sz="2600">
                <a:cs typeface="B Nazanin" panose="00000400000000000000" pitchFamily="2" charset="-78"/>
              </a:rPr>
              <a:t>) گويند و آن را به صورت زير تعريف مي كنند.</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p:txBody>
      </p:sp>
      <p:sp>
        <p:nvSpPr>
          <p:cNvPr id="23245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52" name="Object 4"/>
          <p:cNvGraphicFramePr>
            <a:graphicFrameLocks noChangeAspect="1"/>
          </p:cNvGraphicFramePr>
          <p:nvPr/>
        </p:nvGraphicFramePr>
        <p:xfrm>
          <a:off x="6272213" y="333375"/>
          <a:ext cx="615950" cy="647700"/>
        </p:xfrm>
        <a:graphic>
          <a:graphicData uri="http://schemas.openxmlformats.org/presentationml/2006/ole">
            <mc:AlternateContent xmlns:mc="http://schemas.openxmlformats.org/markup-compatibility/2006">
              <mc:Choice xmlns:v="urn:schemas-microsoft-com:vml" Requires="v">
                <p:oleObj spid="_x0000_s232491" name="Equation" r:id="rId3" imgW="368140" imgH="393529" progId="Equation.3">
                  <p:embed/>
                </p:oleObj>
              </mc:Choice>
              <mc:Fallback>
                <p:oleObj name="Equation" r:id="rId3" imgW="368140"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13" y="333375"/>
                        <a:ext cx="61595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53" name="Rectangle 5"/>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54" name="Object 6"/>
          <p:cNvGraphicFramePr>
            <a:graphicFrameLocks noChangeAspect="1"/>
          </p:cNvGraphicFramePr>
          <p:nvPr/>
        </p:nvGraphicFramePr>
        <p:xfrm>
          <a:off x="5075238" y="333375"/>
          <a:ext cx="792162" cy="622300"/>
        </p:xfrm>
        <a:graphic>
          <a:graphicData uri="http://schemas.openxmlformats.org/presentationml/2006/ole">
            <mc:AlternateContent xmlns:mc="http://schemas.openxmlformats.org/markup-compatibility/2006">
              <mc:Choice xmlns:v="urn:schemas-microsoft-com:vml" Requires="v">
                <p:oleObj spid="_x0000_s232492" name="Equation" r:id="rId5" imgW="533169" imgH="418918" progId="Equation.3">
                  <p:embed/>
                </p:oleObj>
              </mc:Choice>
              <mc:Fallback>
                <p:oleObj name="Equation" r:id="rId5" imgW="533169" imgH="418918"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5238" y="333375"/>
                        <a:ext cx="792162"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55" name="Rectangle 7"/>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4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57" name="Object 9"/>
          <p:cNvGraphicFramePr>
            <a:graphicFrameLocks noChangeAspect="1"/>
          </p:cNvGraphicFramePr>
          <p:nvPr/>
        </p:nvGraphicFramePr>
        <p:xfrm>
          <a:off x="755650" y="1916113"/>
          <a:ext cx="1150938" cy="423862"/>
        </p:xfrm>
        <a:graphic>
          <a:graphicData uri="http://schemas.openxmlformats.org/presentationml/2006/ole">
            <mc:AlternateContent xmlns:mc="http://schemas.openxmlformats.org/markup-compatibility/2006">
              <mc:Choice xmlns:v="urn:schemas-microsoft-com:vml" Requires="v">
                <p:oleObj spid="_x0000_s232493" name="Equation" r:id="rId7" imgW="545626" imgH="203024" progId="Equation.3">
                  <p:embed/>
                </p:oleObj>
              </mc:Choice>
              <mc:Fallback>
                <p:oleObj name="Equation" r:id="rId7" imgW="545626" imgH="203024"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1916113"/>
                        <a:ext cx="1150938"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58" name="Rectangle 10"/>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459" name="Rectangle 11"/>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60" name="Object 12"/>
          <p:cNvGraphicFramePr>
            <a:graphicFrameLocks noChangeAspect="1"/>
          </p:cNvGraphicFramePr>
          <p:nvPr/>
        </p:nvGraphicFramePr>
        <p:xfrm>
          <a:off x="2555875" y="1955800"/>
          <a:ext cx="1223963" cy="393700"/>
        </p:xfrm>
        <a:graphic>
          <a:graphicData uri="http://schemas.openxmlformats.org/presentationml/2006/ole">
            <mc:AlternateContent xmlns:mc="http://schemas.openxmlformats.org/markup-compatibility/2006">
              <mc:Choice xmlns:v="urn:schemas-microsoft-com:vml" Requires="v">
                <p:oleObj spid="_x0000_s232494" name="Equation" r:id="rId9" imgW="558558" imgH="177723" progId="Equation.3">
                  <p:embed/>
                </p:oleObj>
              </mc:Choice>
              <mc:Fallback>
                <p:oleObj name="Equation" r:id="rId9" imgW="558558" imgH="177723"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1955800"/>
                        <a:ext cx="12239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61" name="Rectangle 13"/>
          <p:cNvSpPr>
            <a:spLocks noChangeArrowheads="1"/>
          </p:cNvSpPr>
          <p:nvPr/>
        </p:nvSpPr>
        <p:spPr bwMode="auto">
          <a:xfrm>
            <a:off x="0" y="3519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462" name="Rectangle 1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63" name="Object 15"/>
          <p:cNvGraphicFramePr>
            <a:graphicFrameLocks noChangeAspect="1"/>
          </p:cNvGraphicFramePr>
          <p:nvPr/>
        </p:nvGraphicFramePr>
        <p:xfrm>
          <a:off x="684213" y="2565400"/>
          <a:ext cx="1800225" cy="631825"/>
        </p:xfrm>
        <a:graphic>
          <a:graphicData uri="http://schemas.openxmlformats.org/presentationml/2006/ole">
            <mc:AlternateContent xmlns:mc="http://schemas.openxmlformats.org/markup-compatibility/2006">
              <mc:Choice xmlns:v="urn:schemas-microsoft-com:vml" Requires="v">
                <p:oleObj spid="_x0000_s232495" name="Equation" r:id="rId11" imgW="736280" imgH="253890" progId="Equation.3">
                  <p:embed/>
                </p:oleObj>
              </mc:Choice>
              <mc:Fallback>
                <p:oleObj name="Equation" r:id="rId11" imgW="736280" imgH="25389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4213" y="2565400"/>
                        <a:ext cx="180022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64" name="Rectangle 16"/>
          <p:cNvSpPr>
            <a:spLocks noChangeArrowheads="1"/>
          </p:cNvSpPr>
          <p:nvPr/>
        </p:nvSpPr>
        <p:spPr bwMode="auto">
          <a:xfrm>
            <a:off x="0" y="3557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465" name="Text Box 17"/>
          <p:cNvSpPr txBox="1">
            <a:spLocks noChangeArrowheads="1"/>
          </p:cNvSpPr>
          <p:nvPr/>
        </p:nvSpPr>
        <p:spPr bwMode="auto">
          <a:xfrm>
            <a:off x="611188" y="3213100"/>
            <a:ext cx="76327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sz="2400">
                <a:cs typeface="B Nazanin" panose="00000400000000000000" pitchFamily="2" charset="-78"/>
              </a:rPr>
              <a:t>كه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را تابع نشانگر گويند.</a:t>
            </a:r>
            <a:endParaRPr lang="en-US" altLang="en-US" sz="2400">
              <a:cs typeface="B Nazanin" panose="00000400000000000000" pitchFamily="2" charset="-78"/>
            </a:endParaRPr>
          </a:p>
          <a:p>
            <a:endParaRPr lang="fa-IR" altLang="en-US" sz="2400">
              <a:cs typeface="B Nazanin" panose="00000400000000000000" pitchFamily="2" charset="-78"/>
            </a:endParaRPr>
          </a:p>
          <a:p>
            <a:r>
              <a:rPr lang="ar-SA" altLang="en-US" sz="2400">
                <a:cs typeface="B Nazanin" panose="00000400000000000000" pitchFamily="2" charset="-78"/>
              </a:rPr>
              <a:t>ذكر اين نكته ضروري است كه تابع توزيع هر متغير تصادفي همانند </a:t>
            </a:r>
            <a:r>
              <a:rPr lang="en-US" altLang="en-US" sz="2400">
                <a:cs typeface="B Nazanin" panose="00000400000000000000" pitchFamily="2" charset="-78"/>
              </a:rPr>
              <a:t>0&lt;u&lt;1</a:t>
            </a:r>
            <a:r>
              <a:rPr lang="ar-SA" altLang="en-US" sz="2400">
                <a:cs typeface="B Nazanin" panose="00000400000000000000" pitchFamily="2" charset="-78"/>
              </a:rPr>
              <a:t>و </a:t>
            </a:r>
            <a:r>
              <a:rPr lang="en-US" altLang="en-US" sz="2400">
                <a:cs typeface="B Nazanin" panose="00000400000000000000" pitchFamily="2" charset="-78"/>
              </a:rPr>
              <a:t>F(u)</a:t>
            </a:r>
            <a:r>
              <a:rPr lang="fa-IR" altLang="en-US" sz="2400">
                <a:cs typeface="B Nazanin" panose="00000400000000000000" pitchFamily="2" charset="-78"/>
              </a:rPr>
              <a:t> </a:t>
            </a:r>
            <a:r>
              <a:rPr lang="ar-SA" altLang="en-US" sz="2400">
                <a:cs typeface="B Nazanin" panose="00000400000000000000" pitchFamily="2" charset="-78"/>
              </a:rPr>
              <a:t>عمل مي كند چون</a:t>
            </a:r>
            <a:r>
              <a:rPr lang="en-US" altLang="en-US" sz="2400">
                <a:cs typeface="B Nazanin" panose="00000400000000000000" pitchFamily="2" charset="-78"/>
              </a:rPr>
              <a:t>              </a:t>
            </a:r>
            <a:r>
              <a:rPr lang="ar-SA" altLang="en-US" sz="2400">
                <a:cs typeface="B Nazanin" panose="00000400000000000000" pitchFamily="2" charset="-78"/>
              </a:rPr>
              <a:t>، </a:t>
            </a:r>
            <a:r>
              <a:rPr lang="en-US" altLang="en-US" sz="2400">
                <a:cs typeface="B Nazanin" panose="00000400000000000000" pitchFamily="2" charset="-78"/>
              </a:rPr>
              <a:t>               </a:t>
            </a:r>
            <a:r>
              <a:rPr lang="ar-SA" altLang="en-US" sz="2400">
                <a:cs typeface="B Nazanin" panose="00000400000000000000" pitchFamily="2" charset="-78"/>
              </a:rPr>
              <a:t>پس </a:t>
            </a:r>
            <a:r>
              <a:rPr lang="en-US" altLang="en-US" sz="2400">
                <a:cs typeface="B Nazanin" panose="00000400000000000000" pitchFamily="2" charset="-78"/>
              </a:rPr>
              <a:t>u=F(x)</a:t>
            </a:r>
            <a:r>
              <a:rPr lang="fa-IR" altLang="en-US" sz="2400">
                <a:cs typeface="B Nazanin" panose="00000400000000000000" pitchFamily="2" charset="-78"/>
              </a:rPr>
              <a:t> </a:t>
            </a:r>
            <a:r>
              <a:rPr lang="ar-SA" altLang="en-US" sz="2400">
                <a:cs typeface="B Nazanin" panose="00000400000000000000" pitchFamily="2" charset="-78"/>
              </a:rPr>
              <a:t>است. از اين خاصيت در آمار براي شبيه سازي متغيرهاي تصادفي استفاده مي­كنند.</a:t>
            </a:r>
            <a:r>
              <a:rPr lang="en-US" altLang="en-US" sz="2400">
                <a:cs typeface="B Nazanin" panose="00000400000000000000" pitchFamily="2" charset="-78"/>
              </a:rPr>
              <a:t> </a:t>
            </a:r>
          </a:p>
        </p:txBody>
      </p:sp>
      <p:sp>
        <p:nvSpPr>
          <p:cNvPr id="232466" name="Rectangle 18"/>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67" name="Object 19"/>
          <p:cNvGraphicFramePr>
            <a:graphicFrameLocks noChangeAspect="1"/>
          </p:cNvGraphicFramePr>
          <p:nvPr/>
        </p:nvGraphicFramePr>
        <p:xfrm>
          <a:off x="7092950" y="3100388"/>
          <a:ext cx="792163" cy="688975"/>
        </p:xfrm>
        <a:graphic>
          <a:graphicData uri="http://schemas.openxmlformats.org/presentationml/2006/ole">
            <mc:AlternateContent xmlns:mc="http://schemas.openxmlformats.org/markup-compatibility/2006">
              <mc:Choice xmlns:v="urn:schemas-microsoft-com:vml" Requires="v">
                <p:oleObj spid="_x0000_s232496" name="Equation" r:id="rId13" imgW="291973" imgH="253890" progId="Equation.3">
                  <p:embed/>
                </p:oleObj>
              </mc:Choice>
              <mc:Fallback>
                <p:oleObj name="Equation" r:id="rId13" imgW="291973" imgH="25389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950" y="3100388"/>
                        <a:ext cx="792163"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68" name="Rectangle 20"/>
          <p:cNvSpPr>
            <a:spLocks noChangeArrowheads="1"/>
          </p:cNvSpPr>
          <p:nvPr/>
        </p:nvSpPr>
        <p:spPr bwMode="auto">
          <a:xfrm>
            <a:off x="0" y="3557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469"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70" name="Object 22"/>
          <p:cNvGraphicFramePr>
            <a:graphicFrameLocks noChangeAspect="1"/>
          </p:cNvGraphicFramePr>
          <p:nvPr/>
        </p:nvGraphicFramePr>
        <p:xfrm>
          <a:off x="4643438" y="4379913"/>
          <a:ext cx="1079500" cy="344487"/>
        </p:xfrm>
        <a:graphic>
          <a:graphicData uri="http://schemas.openxmlformats.org/presentationml/2006/ole">
            <mc:AlternateContent xmlns:mc="http://schemas.openxmlformats.org/markup-compatibility/2006">
              <mc:Choice xmlns:v="urn:schemas-microsoft-com:vml" Requires="v">
                <p:oleObj spid="_x0000_s232497" name="Equation" r:id="rId15" imgW="685502" imgH="215806" progId="Equation.3">
                  <p:embed/>
                </p:oleObj>
              </mc:Choice>
              <mc:Fallback>
                <p:oleObj name="Equation" r:id="rId15" imgW="685502" imgH="215806"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3438" y="4379913"/>
                        <a:ext cx="107950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71" name="Rectangle 23"/>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247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2473" name="Object 25"/>
          <p:cNvGraphicFramePr>
            <a:graphicFrameLocks noChangeAspect="1"/>
          </p:cNvGraphicFramePr>
          <p:nvPr/>
        </p:nvGraphicFramePr>
        <p:xfrm>
          <a:off x="3419475" y="4365625"/>
          <a:ext cx="1079500" cy="331788"/>
        </p:xfrm>
        <a:graphic>
          <a:graphicData uri="http://schemas.openxmlformats.org/presentationml/2006/ole">
            <mc:AlternateContent xmlns:mc="http://schemas.openxmlformats.org/markup-compatibility/2006">
              <mc:Choice xmlns:v="urn:schemas-microsoft-com:vml" Requires="v">
                <p:oleObj spid="_x0000_s232498" name="Equation" r:id="rId17" imgW="710891" imgH="215806" progId="Equation.3">
                  <p:embed/>
                </p:oleObj>
              </mc:Choice>
              <mc:Fallback>
                <p:oleObj name="Equation" r:id="rId17" imgW="710891" imgH="215806" progId="Equation.3">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19475" y="4365625"/>
                        <a:ext cx="1079500"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474" name="Rectangle 26"/>
          <p:cNvSpPr>
            <a:spLocks noChangeArrowheads="1"/>
          </p:cNvSpPr>
          <p:nvPr/>
        </p:nvSpPr>
        <p:spPr bwMode="auto">
          <a:xfrm>
            <a:off x="0" y="21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2450">
                                            <p:txEl>
                                              <p:pRg st="0" end="0"/>
                                            </p:txEl>
                                          </p:spTgt>
                                        </p:tgtEl>
                                        <p:attrNameLst>
                                          <p:attrName>style.visibility</p:attrName>
                                        </p:attrNameLst>
                                      </p:cBhvr>
                                      <p:to>
                                        <p:strVal val="visible"/>
                                      </p:to>
                                    </p:set>
                                    <p:animEffect transition="in" filter="blinds(horizontal)">
                                      <p:cBhvr>
                                        <p:cTn id="7" dur="500"/>
                                        <p:tgtEl>
                                          <p:spTgt spid="2324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2450">
                                            <p:txEl>
                                              <p:pRg st="2" end="2"/>
                                            </p:txEl>
                                          </p:spTgt>
                                        </p:tgtEl>
                                        <p:attrNameLst>
                                          <p:attrName>style.visibility</p:attrName>
                                        </p:attrNameLst>
                                      </p:cBhvr>
                                      <p:to>
                                        <p:strVal val="visible"/>
                                      </p:to>
                                    </p:set>
                                    <p:animEffect transition="in" filter="blinds(horizontal)">
                                      <p:cBhvr>
                                        <p:cTn id="12" dur="500"/>
                                        <p:tgtEl>
                                          <p:spTgt spid="232450">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32452"/>
                                        </p:tgtEl>
                                        <p:attrNameLst>
                                          <p:attrName>style.visibility</p:attrName>
                                        </p:attrNameLst>
                                      </p:cBhvr>
                                      <p:to>
                                        <p:strVal val="visible"/>
                                      </p:to>
                                    </p:set>
                                    <p:animEffect transition="in" filter="blinds(horizontal)">
                                      <p:cBhvr>
                                        <p:cTn id="15" dur="500"/>
                                        <p:tgtEl>
                                          <p:spTgt spid="232452"/>
                                        </p:tgtEl>
                                      </p:cBhvr>
                                    </p:animEffect>
                                  </p:childTnLst>
                                </p:cTn>
                              </p:par>
                              <p:par>
                                <p:cTn id="16" presetID="3" presetClass="entr" presetSubtype="10" fill="hold" nodeType="withEffect">
                                  <p:stCondLst>
                                    <p:cond delay="0"/>
                                  </p:stCondLst>
                                  <p:childTnLst>
                                    <p:set>
                                      <p:cBhvr>
                                        <p:cTn id="17" dur="1" fill="hold">
                                          <p:stCondLst>
                                            <p:cond delay="0"/>
                                          </p:stCondLst>
                                        </p:cTn>
                                        <p:tgtEl>
                                          <p:spTgt spid="232454"/>
                                        </p:tgtEl>
                                        <p:attrNameLst>
                                          <p:attrName>style.visibility</p:attrName>
                                        </p:attrNameLst>
                                      </p:cBhvr>
                                      <p:to>
                                        <p:strVal val="visible"/>
                                      </p:to>
                                    </p:set>
                                    <p:animEffect transition="in" filter="blinds(horizontal)">
                                      <p:cBhvr>
                                        <p:cTn id="18" dur="500"/>
                                        <p:tgtEl>
                                          <p:spTgt spid="232454"/>
                                        </p:tgtEl>
                                      </p:cBhvr>
                                    </p:animEffect>
                                  </p:childTnLst>
                                </p:cTn>
                              </p:par>
                              <p:par>
                                <p:cTn id="19" presetID="3" presetClass="entr" presetSubtype="10" fill="hold" nodeType="withEffect">
                                  <p:stCondLst>
                                    <p:cond delay="0"/>
                                  </p:stCondLst>
                                  <p:childTnLst>
                                    <p:set>
                                      <p:cBhvr>
                                        <p:cTn id="20" dur="1" fill="hold">
                                          <p:stCondLst>
                                            <p:cond delay="0"/>
                                          </p:stCondLst>
                                        </p:cTn>
                                        <p:tgtEl>
                                          <p:spTgt spid="232460"/>
                                        </p:tgtEl>
                                        <p:attrNameLst>
                                          <p:attrName>style.visibility</p:attrName>
                                        </p:attrNameLst>
                                      </p:cBhvr>
                                      <p:to>
                                        <p:strVal val="visible"/>
                                      </p:to>
                                    </p:set>
                                    <p:animEffect transition="in" filter="blinds(horizontal)">
                                      <p:cBhvr>
                                        <p:cTn id="21" dur="500"/>
                                        <p:tgtEl>
                                          <p:spTgt spid="232460"/>
                                        </p:tgtEl>
                                      </p:cBhvr>
                                    </p:animEffect>
                                  </p:childTnLst>
                                </p:cTn>
                              </p:par>
                              <p:par>
                                <p:cTn id="22" presetID="3" presetClass="entr" presetSubtype="10" fill="hold" nodeType="withEffect">
                                  <p:stCondLst>
                                    <p:cond delay="0"/>
                                  </p:stCondLst>
                                  <p:childTnLst>
                                    <p:set>
                                      <p:cBhvr>
                                        <p:cTn id="23" dur="1" fill="hold">
                                          <p:stCondLst>
                                            <p:cond delay="0"/>
                                          </p:stCondLst>
                                        </p:cTn>
                                        <p:tgtEl>
                                          <p:spTgt spid="232457"/>
                                        </p:tgtEl>
                                        <p:attrNameLst>
                                          <p:attrName>style.visibility</p:attrName>
                                        </p:attrNameLst>
                                      </p:cBhvr>
                                      <p:to>
                                        <p:strVal val="visible"/>
                                      </p:to>
                                    </p:set>
                                    <p:animEffect transition="in" filter="blinds(horizontal)">
                                      <p:cBhvr>
                                        <p:cTn id="24" dur="500"/>
                                        <p:tgtEl>
                                          <p:spTgt spid="232457"/>
                                        </p:tgtEl>
                                      </p:cBhvr>
                                    </p:animEffect>
                                  </p:childTnLst>
                                </p:cTn>
                              </p:par>
                              <p:par>
                                <p:cTn id="25" presetID="3" presetClass="entr" presetSubtype="10" fill="hold" nodeType="withEffect">
                                  <p:stCondLst>
                                    <p:cond delay="0"/>
                                  </p:stCondLst>
                                  <p:childTnLst>
                                    <p:set>
                                      <p:cBhvr>
                                        <p:cTn id="26" dur="1" fill="hold">
                                          <p:stCondLst>
                                            <p:cond delay="0"/>
                                          </p:stCondLst>
                                        </p:cTn>
                                        <p:tgtEl>
                                          <p:spTgt spid="232463"/>
                                        </p:tgtEl>
                                        <p:attrNameLst>
                                          <p:attrName>style.visibility</p:attrName>
                                        </p:attrNameLst>
                                      </p:cBhvr>
                                      <p:to>
                                        <p:strVal val="visible"/>
                                      </p:to>
                                    </p:set>
                                    <p:animEffect transition="in" filter="blinds(horizontal)">
                                      <p:cBhvr>
                                        <p:cTn id="27" dur="500"/>
                                        <p:tgtEl>
                                          <p:spTgt spid="232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232465"/>
                                        </p:tgtEl>
                                        <p:attrNameLst>
                                          <p:attrName>style.visibility</p:attrName>
                                        </p:attrNameLst>
                                      </p:cBhvr>
                                      <p:to>
                                        <p:strVal val="visible"/>
                                      </p:to>
                                    </p:set>
                                    <p:anim calcmode="lin" valueType="num">
                                      <p:cBhvr>
                                        <p:cTn id="32" dur="500" decel="50000" fill="hold">
                                          <p:stCondLst>
                                            <p:cond delay="0"/>
                                          </p:stCondLst>
                                        </p:cTn>
                                        <p:tgtEl>
                                          <p:spTgt spid="23246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3246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32465"/>
                                        </p:tgtEl>
                                        <p:attrNameLst>
                                          <p:attrName>ppt_w</p:attrName>
                                        </p:attrNameLst>
                                      </p:cBhvr>
                                      <p:tavLst>
                                        <p:tav tm="0">
                                          <p:val>
                                            <p:strVal val="#ppt_w*.05"/>
                                          </p:val>
                                        </p:tav>
                                        <p:tav tm="100000">
                                          <p:val>
                                            <p:strVal val="#ppt_w"/>
                                          </p:val>
                                        </p:tav>
                                      </p:tavLst>
                                    </p:anim>
                                    <p:anim calcmode="lin" valueType="num">
                                      <p:cBhvr>
                                        <p:cTn id="35" dur="1000" fill="hold"/>
                                        <p:tgtEl>
                                          <p:spTgt spid="23246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3246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3246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3246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32465"/>
                                        </p:tgtEl>
                                      </p:cBhvr>
                                    </p:animEffect>
                                  </p:childTnLst>
                                </p:cTn>
                              </p:par>
                              <p:par>
                                <p:cTn id="40" presetID="25" presetClass="entr" presetSubtype="0" fill="hold" nodeType="withEffect">
                                  <p:stCondLst>
                                    <p:cond delay="0"/>
                                  </p:stCondLst>
                                  <p:childTnLst>
                                    <p:set>
                                      <p:cBhvr>
                                        <p:cTn id="41" dur="1" fill="hold">
                                          <p:stCondLst>
                                            <p:cond delay="0"/>
                                          </p:stCondLst>
                                        </p:cTn>
                                        <p:tgtEl>
                                          <p:spTgt spid="232467"/>
                                        </p:tgtEl>
                                        <p:attrNameLst>
                                          <p:attrName>style.visibility</p:attrName>
                                        </p:attrNameLst>
                                      </p:cBhvr>
                                      <p:to>
                                        <p:strVal val="visible"/>
                                      </p:to>
                                    </p:set>
                                    <p:anim calcmode="lin" valueType="num">
                                      <p:cBhvr>
                                        <p:cTn id="42" dur="500" decel="50000" fill="hold">
                                          <p:stCondLst>
                                            <p:cond delay="0"/>
                                          </p:stCondLst>
                                        </p:cTn>
                                        <p:tgtEl>
                                          <p:spTgt spid="232467"/>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32467"/>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32467"/>
                                        </p:tgtEl>
                                        <p:attrNameLst>
                                          <p:attrName>ppt_w</p:attrName>
                                        </p:attrNameLst>
                                      </p:cBhvr>
                                      <p:tavLst>
                                        <p:tav tm="0">
                                          <p:val>
                                            <p:strVal val="#ppt_w*.05"/>
                                          </p:val>
                                        </p:tav>
                                        <p:tav tm="100000">
                                          <p:val>
                                            <p:strVal val="#ppt_w"/>
                                          </p:val>
                                        </p:tav>
                                      </p:tavLst>
                                    </p:anim>
                                    <p:anim calcmode="lin" valueType="num">
                                      <p:cBhvr>
                                        <p:cTn id="45" dur="1000" fill="hold"/>
                                        <p:tgtEl>
                                          <p:spTgt spid="232467"/>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32467"/>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32467"/>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32467"/>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32467"/>
                                        </p:tgtEl>
                                      </p:cBhvr>
                                    </p:animEffect>
                                  </p:childTnLst>
                                </p:cTn>
                              </p:par>
                              <p:par>
                                <p:cTn id="50" presetID="25" presetClass="entr" presetSubtype="0" fill="hold" nodeType="withEffect">
                                  <p:stCondLst>
                                    <p:cond delay="0"/>
                                  </p:stCondLst>
                                  <p:childTnLst>
                                    <p:set>
                                      <p:cBhvr>
                                        <p:cTn id="51" dur="1" fill="hold">
                                          <p:stCondLst>
                                            <p:cond delay="0"/>
                                          </p:stCondLst>
                                        </p:cTn>
                                        <p:tgtEl>
                                          <p:spTgt spid="232470"/>
                                        </p:tgtEl>
                                        <p:attrNameLst>
                                          <p:attrName>style.visibility</p:attrName>
                                        </p:attrNameLst>
                                      </p:cBhvr>
                                      <p:to>
                                        <p:strVal val="visible"/>
                                      </p:to>
                                    </p:set>
                                    <p:anim calcmode="lin" valueType="num">
                                      <p:cBhvr>
                                        <p:cTn id="52" dur="500" decel="50000" fill="hold">
                                          <p:stCondLst>
                                            <p:cond delay="0"/>
                                          </p:stCondLst>
                                        </p:cTn>
                                        <p:tgtEl>
                                          <p:spTgt spid="23247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3247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32470"/>
                                        </p:tgtEl>
                                        <p:attrNameLst>
                                          <p:attrName>ppt_w</p:attrName>
                                        </p:attrNameLst>
                                      </p:cBhvr>
                                      <p:tavLst>
                                        <p:tav tm="0">
                                          <p:val>
                                            <p:strVal val="#ppt_w*.05"/>
                                          </p:val>
                                        </p:tav>
                                        <p:tav tm="100000">
                                          <p:val>
                                            <p:strVal val="#ppt_w"/>
                                          </p:val>
                                        </p:tav>
                                      </p:tavLst>
                                    </p:anim>
                                    <p:anim calcmode="lin" valueType="num">
                                      <p:cBhvr>
                                        <p:cTn id="55" dur="1000" fill="hold"/>
                                        <p:tgtEl>
                                          <p:spTgt spid="23247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3247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3247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3247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32470"/>
                                        </p:tgtEl>
                                      </p:cBhvr>
                                    </p:animEffect>
                                  </p:childTnLst>
                                </p:cTn>
                              </p:par>
                              <p:par>
                                <p:cTn id="60" presetID="25" presetClass="entr" presetSubtype="0" fill="hold" nodeType="withEffect">
                                  <p:stCondLst>
                                    <p:cond delay="0"/>
                                  </p:stCondLst>
                                  <p:childTnLst>
                                    <p:set>
                                      <p:cBhvr>
                                        <p:cTn id="61" dur="1" fill="hold">
                                          <p:stCondLst>
                                            <p:cond delay="0"/>
                                          </p:stCondLst>
                                        </p:cTn>
                                        <p:tgtEl>
                                          <p:spTgt spid="232473"/>
                                        </p:tgtEl>
                                        <p:attrNameLst>
                                          <p:attrName>style.visibility</p:attrName>
                                        </p:attrNameLst>
                                      </p:cBhvr>
                                      <p:to>
                                        <p:strVal val="visible"/>
                                      </p:to>
                                    </p:set>
                                    <p:anim calcmode="lin" valueType="num">
                                      <p:cBhvr>
                                        <p:cTn id="62" dur="500" decel="50000" fill="hold">
                                          <p:stCondLst>
                                            <p:cond delay="0"/>
                                          </p:stCondLst>
                                        </p:cTn>
                                        <p:tgtEl>
                                          <p:spTgt spid="23247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3247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32473"/>
                                        </p:tgtEl>
                                        <p:attrNameLst>
                                          <p:attrName>ppt_w</p:attrName>
                                        </p:attrNameLst>
                                      </p:cBhvr>
                                      <p:tavLst>
                                        <p:tav tm="0">
                                          <p:val>
                                            <p:strVal val="#ppt_w*.05"/>
                                          </p:val>
                                        </p:tav>
                                        <p:tav tm="100000">
                                          <p:val>
                                            <p:strVal val="#ppt_w"/>
                                          </p:val>
                                        </p:tav>
                                      </p:tavLst>
                                    </p:anim>
                                    <p:anim calcmode="lin" valueType="num">
                                      <p:cBhvr>
                                        <p:cTn id="65" dur="1000" fill="hold"/>
                                        <p:tgtEl>
                                          <p:spTgt spid="23247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3247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3247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3247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3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build="p"/>
      <p:bldP spid="23246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128963" y="544513"/>
            <a:ext cx="5553075" cy="871537"/>
          </a:xfrm>
        </p:spPr>
        <p:txBody>
          <a:bodyPr/>
          <a:lstStyle/>
          <a:p>
            <a:pPr algn="r"/>
            <a:r>
              <a:rPr lang="fa-IR" altLang="en-US" sz="3800">
                <a:cs typeface="B Titr" panose="00000700000000000000" pitchFamily="2" charset="-78"/>
              </a:rPr>
              <a:t>2-2 </a:t>
            </a:r>
            <a:r>
              <a:rPr lang="ar-SA" altLang="en-US" sz="3800">
                <a:cs typeface="B Titr" panose="00000700000000000000" pitchFamily="2" charset="-78"/>
              </a:rPr>
              <a:t>تابع چگالي احتمال نرمال</a:t>
            </a:r>
            <a:r>
              <a:rPr lang="en-US" altLang="en-US" sz="3800">
                <a:cs typeface="B Titr" panose="00000700000000000000" pitchFamily="2" charset="-78"/>
              </a:rPr>
              <a:t> </a:t>
            </a:r>
          </a:p>
        </p:txBody>
      </p:sp>
      <p:sp>
        <p:nvSpPr>
          <p:cNvPr id="233475" name="Rectangle 3"/>
          <p:cNvSpPr>
            <a:spLocks noGrp="1" noChangeArrowheads="1"/>
          </p:cNvSpPr>
          <p:nvPr>
            <p:ph idx="1"/>
          </p:nvPr>
        </p:nvSpPr>
        <p:spPr>
          <a:xfrm>
            <a:off x="385763" y="1816100"/>
            <a:ext cx="8362950" cy="1612900"/>
          </a:xfrm>
        </p:spPr>
        <p:txBody>
          <a:bodyPr/>
          <a:lstStyle/>
          <a:p>
            <a:pPr>
              <a:buFont typeface="Wingdings" panose="05000000000000000000" pitchFamily="2" charset="2"/>
              <a:buNone/>
            </a:pPr>
            <a:r>
              <a:rPr lang="ar-SA" altLang="en-US" sz="2600">
                <a:cs typeface="B Nazanin" panose="00000400000000000000" pitchFamily="2" charset="-78"/>
              </a:rPr>
              <a:t>متغير تصادفي نرمال يكي از توزيع</a:t>
            </a:r>
            <a:r>
              <a:rPr lang="fa-IR" altLang="en-US" sz="2600">
                <a:cs typeface="B Nazanin" panose="00000400000000000000" pitchFamily="2" charset="-78"/>
              </a:rPr>
              <a:t> </a:t>
            </a:r>
            <a:r>
              <a:rPr lang="ar-SA" altLang="en-US" sz="2600">
                <a:cs typeface="B Nazanin" panose="00000400000000000000" pitchFamily="2" charset="-78"/>
              </a:rPr>
              <a:t>هاي مهم آماري در حالت پيوسته است. 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توزيع نرمال با ميانگين </a:t>
            </a:r>
            <a:r>
              <a:rPr lang="el-GR" altLang="en-US" sz="2600"/>
              <a:t>μ</a:t>
            </a:r>
            <a:r>
              <a:rPr lang="fa-IR" altLang="en-US" sz="2600">
                <a:cs typeface="B Nazanin" panose="00000400000000000000" pitchFamily="2" charset="-78"/>
              </a:rPr>
              <a:t> </a:t>
            </a:r>
            <a:r>
              <a:rPr lang="ar-SA" altLang="en-US" sz="2600">
                <a:cs typeface="B Nazanin" panose="00000400000000000000" pitchFamily="2" charset="-78"/>
              </a:rPr>
              <a:t>و واريانس </a:t>
            </a:r>
            <a:r>
              <a:rPr lang="en-US" altLang="en-US" sz="2600">
                <a:cs typeface="B Nazanin" panose="00000400000000000000" pitchFamily="2" charset="-78"/>
                <a:sym typeface="Symbol" panose="05050102010706020507" pitchFamily="18" charset="2"/>
              </a:rPr>
              <a:t></a:t>
            </a:r>
            <a:r>
              <a:rPr lang="en-US" altLang="en-US" sz="2600" baseline="30000">
                <a:cs typeface="B Nazanin" panose="00000400000000000000" pitchFamily="2" charset="-78"/>
                <a:sym typeface="Symbol" panose="05050102010706020507" pitchFamily="18" charset="2"/>
              </a:rPr>
              <a:t>2</a:t>
            </a:r>
            <a:r>
              <a:rPr lang="ar-SA" altLang="en-US" sz="2600">
                <a:cs typeface="B Nazanin" panose="00000400000000000000" pitchFamily="2" charset="-78"/>
              </a:rPr>
              <a:t>است اگر تابع چگالي احتمال آن به صورت زير باشد. </a:t>
            </a:r>
            <a:endParaRPr lang="en-US" altLang="en-US" sz="2600">
              <a:cs typeface="B Nazanin" panose="00000400000000000000" pitchFamily="2" charset="-78"/>
            </a:endParaRPr>
          </a:p>
        </p:txBody>
      </p:sp>
      <p:sp>
        <p:nvSpPr>
          <p:cNvPr id="233476" name="Rectangle 4"/>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3477" name="Object 5"/>
          <p:cNvGraphicFramePr>
            <a:graphicFrameLocks noChangeAspect="1"/>
          </p:cNvGraphicFramePr>
          <p:nvPr/>
        </p:nvGraphicFramePr>
        <p:xfrm>
          <a:off x="1116013" y="3284538"/>
          <a:ext cx="7272337" cy="1960562"/>
        </p:xfrm>
        <a:graphic>
          <a:graphicData uri="http://schemas.openxmlformats.org/presentationml/2006/ole">
            <mc:AlternateContent xmlns:mc="http://schemas.openxmlformats.org/markup-compatibility/2006">
              <mc:Choice xmlns:v="urn:schemas-microsoft-com:vml" Requires="v">
                <p:oleObj spid="_x0000_s233482" name="Equation" r:id="rId3" imgW="3390900" imgH="914400" progId="Equation.3">
                  <p:embed/>
                </p:oleObj>
              </mc:Choice>
              <mc:Fallback>
                <p:oleObj name="Equation" r:id="rId3" imgW="3390900" imgH="914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284538"/>
                        <a:ext cx="7272337" cy="196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3478" name="Rectangle 6"/>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3479" name="Text Box 7"/>
          <p:cNvSpPr txBox="1">
            <a:spLocks noChangeArrowheads="1"/>
          </p:cNvSpPr>
          <p:nvPr/>
        </p:nvSpPr>
        <p:spPr bwMode="auto">
          <a:xfrm>
            <a:off x="3708400" y="5589588"/>
            <a:ext cx="467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a:t>μ</a:t>
            </a:r>
            <a:r>
              <a:rPr lang="fa-IR" altLang="en-US" sz="2400">
                <a:cs typeface="B Nazanin" panose="00000400000000000000" pitchFamily="2" charset="-78"/>
              </a:rPr>
              <a:t> </a:t>
            </a:r>
            <a:r>
              <a:rPr lang="ar-SA" altLang="en-US" sz="2400">
                <a:cs typeface="B Nazanin" panose="00000400000000000000" pitchFamily="2" charset="-78"/>
              </a:rPr>
              <a:t>و </a:t>
            </a:r>
            <a:r>
              <a:rPr lang="en-US" altLang="en-US">
                <a:sym typeface="Symbol" panose="05050102010706020507" pitchFamily="18" charset="2"/>
              </a:rPr>
              <a:t>2</a:t>
            </a:r>
            <a:r>
              <a:rPr lang="fa-IR" altLang="en-US" sz="2400">
                <a:cs typeface="B Nazanin" panose="00000400000000000000" pitchFamily="2" charset="-78"/>
              </a:rPr>
              <a:t> </a:t>
            </a:r>
            <a:r>
              <a:rPr lang="ar-SA" altLang="en-US" sz="2400">
                <a:cs typeface="B Nazanin" panose="00000400000000000000" pitchFamily="2" charset="-78"/>
              </a:rPr>
              <a:t>پارامترهاي توزيع نرمال هستند.</a:t>
            </a:r>
            <a:endParaRPr lang="en-US" altLang="en-US" sz="240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p:cTn id="7" dur="500" fill="hold"/>
                                        <p:tgtEl>
                                          <p:spTgt spid="233474"/>
                                        </p:tgtEl>
                                        <p:attrNameLst>
                                          <p:attrName>ppt_w</p:attrName>
                                        </p:attrNameLst>
                                      </p:cBhvr>
                                      <p:tavLst>
                                        <p:tav tm="0">
                                          <p:val>
                                            <p:strVal val="#ppt_w*0.05"/>
                                          </p:val>
                                        </p:tav>
                                        <p:tav tm="100000">
                                          <p:val>
                                            <p:strVal val="#ppt_w"/>
                                          </p:val>
                                        </p:tav>
                                      </p:tavLst>
                                    </p:anim>
                                    <p:anim calcmode="lin" valueType="num">
                                      <p:cBhvr>
                                        <p:cTn id="8" dur="500" fill="hold"/>
                                        <p:tgtEl>
                                          <p:spTgt spid="233474"/>
                                        </p:tgtEl>
                                        <p:attrNameLst>
                                          <p:attrName>ppt_h</p:attrName>
                                        </p:attrNameLst>
                                      </p:cBhvr>
                                      <p:tavLst>
                                        <p:tav tm="0">
                                          <p:val>
                                            <p:strVal val="#ppt_h"/>
                                          </p:val>
                                        </p:tav>
                                        <p:tav tm="100000">
                                          <p:val>
                                            <p:strVal val="#ppt_h"/>
                                          </p:val>
                                        </p:tav>
                                      </p:tavLst>
                                    </p:anim>
                                    <p:anim calcmode="lin" valueType="num">
                                      <p:cBhvr>
                                        <p:cTn id="9" dur="500" fill="hold"/>
                                        <p:tgtEl>
                                          <p:spTgt spid="233474"/>
                                        </p:tgtEl>
                                        <p:attrNameLst>
                                          <p:attrName>ppt_x</p:attrName>
                                        </p:attrNameLst>
                                      </p:cBhvr>
                                      <p:tavLst>
                                        <p:tav tm="0">
                                          <p:val>
                                            <p:strVal val="#ppt_x-.2"/>
                                          </p:val>
                                        </p:tav>
                                        <p:tav tm="100000">
                                          <p:val>
                                            <p:strVal val="#ppt_x"/>
                                          </p:val>
                                        </p:tav>
                                      </p:tavLst>
                                    </p:anim>
                                    <p:anim calcmode="lin" valueType="num">
                                      <p:cBhvr>
                                        <p:cTn id="10" dur="500" fill="hold"/>
                                        <p:tgtEl>
                                          <p:spTgt spid="233474"/>
                                        </p:tgtEl>
                                        <p:attrNameLst>
                                          <p:attrName>ppt_y</p:attrName>
                                        </p:attrNameLst>
                                      </p:cBhvr>
                                      <p:tavLst>
                                        <p:tav tm="0">
                                          <p:val>
                                            <p:strVal val="#ppt_y"/>
                                          </p:val>
                                        </p:tav>
                                        <p:tav tm="100000">
                                          <p:val>
                                            <p:strVal val="#ppt_y"/>
                                          </p:val>
                                        </p:tav>
                                      </p:tavLst>
                                    </p:anim>
                                    <p:animEffect transition="in" filter="fade">
                                      <p:cBhvr>
                                        <p:cTn id="11" dur="500"/>
                                        <p:tgtEl>
                                          <p:spTgt spid="2334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233475">
                                            <p:txEl>
                                              <p:pRg st="0" end="0"/>
                                            </p:txEl>
                                          </p:spTgt>
                                        </p:tgtEl>
                                        <p:attrNameLst>
                                          <p:attrName>style.visibility</p:attrName>
                                        </p:attrNameLst>
                                      </p:cBhvr>
                                      <p:to>
                                        <p:strVal val="visible"/>
                                      </p:to>
                                    </p:set>
                                    <p:animEffect transition="in" filter="diamond(in)">
                                      <p:cBhvr>
                                        <p:cTn id="16" dur="2000"/>
                                        <p:tgtEl>
                                          <p:spTgt spid="233475">
                                            <p:txEl>
                                              <p:pRg st="0" end="0"/>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33477"/>
                                        </p:tgtEl>
                                        <p:attrNameLst>
                                          <p:attrName>style.visibility</p:attrName>
                                        </p:attrNameLst>
                                      </p:cBhvr>
                                      <p:to>
                                        <p:strVal val="visible"/>
                                      </p:to>
                                    </p:set>
                                    <p:animEffect transition="in" filter="diamond(in)">
                                      <p:cBhvr>
                                        <p:cTn id="19" dur="2000"/>
                                        <p:tgtEl>
                                          <p:spTgt spid="23347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3479"/>
                                        </p:tgtEl>
                                        <p:attrNameLst>
                                          <p:attrName>style.visibility</p:attrName>
                                        </p:attrNameLst>
                                      </p:cBhvr>
                                      <p:to>
                                        <p:strVal val="visible"/>
                                      </p:to>
                                    </p:set>
                                    <p:animEffect transition="in" filter="diamond(in)">
                                      <p:cBhvr>
                                        <p:cTn id="22" dur="2000"/>
                                        <p:tgtEl>
                                          <p:spTgt spid="23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5" grpId="0" build="p"/>
      <p:bldP spid="23347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640263" y="471488"/>
            <a:ext cx="4041775" cy="944562"/>
          </a:xfrm>
        </p:spPr>
        <p:txBody>
          <a:bodyPr/>
          <a:lstStyle/>
          <a:p>
            <a:pPr algn="r"/>
            <a:r>
              <a:rPr lang="fa-IR" altLang="en-US" sz="3000">
                <a:solidFill>
                  <a:srgbClr val="990000"/>
                </a:solidFill>
                <a:cs typeface="B Titr" panose="00000700000000000000" pitchFamily="2" charset="-78"/>
              </a:rPr>
              <a:t>2-2-1 </a:t>
            </a:r>
            <a:r>
              <a:rPr lang="ar-SA" altLang="en-US" sz="3000">
                <a:solidFill>
                  <a:srgbClr val="990000"/>
                </a:solidFill>
                <a:cs typeface="B Titr" panose="00000700000000000000" pitchFamily="2" charset="-78"/>
              </a:rPr>
              <a:t>ويژگيهاي توزيع نرمال</a:t>
            </a:r>
            <a:r>
              <a:rPr lang="en-US" altLang="en-US" sz="3000">
                <a:solidFill>
                  <a:srgbClr val="990000"/>
                </a:solidFill>
                <a:cs typeface="B Titr" panose="00000700000000000000" pitchFamily="2" charset="-78"/>
              </a:rPr>
              <a:t> </a:t>
            </a:r>
          </a:p>
        </p:txBody>
      </p:sp>
      <p:sp>
        <p:nvSpPr>
          <p:cNvPr id="234499" name="Rectangle 3"/>
          <p:cNvSpPr>
            <a:spLocks noGrp="1" noChangeArrowheads="1"/>
          </p:cNvSpPr>
          <p:nvPr>
            <p:ph idx="1"/>
          </p:nvPr>
        </p:nvSpPr>
        <p:spPr/>
        <p:txBody>
          <a:bodyPr>
            <a:normAutofit fontScale="92500" lnSpcReduction="10000"/>
          </a:bodyPr>
          <a:lstStyle/>
          <a:p>
            <a:pPr>
              <a:buFont typeface="Wingdings" panose="05000000000000000000" pitchFamily="2" charset="2"/>
              <a:buNone/>
            </a:pPr>
            <a:r>
              <a:rPr lang="ar-SA" altLang="en-US" sz="2600">
                <a:cs typeface="B Nazanin" panose="00000400000000000000" pitchFamily="2" charset="-78"/>
              </a:rPr>
              <a:t>1- اين توزيع نسبت به محور </a:t>
            </a:r>
            <a:r>
              <a:rPr lang="en-US" altLang="en-US" sz="2600">
                <a:cs typeface="B Nazanin" panose="00000400000000000000" pitchFamily="2" charset="-78"/>
              </a:rPr>
              <a:t>y=</a:t>
            </a:r>
            <a:r>
              <a:rPr lang="el-GR" altLang="en-US" sz="2600"/>
              <a:t>μ</a:t>
            </a:r>
            <a:r>
              <a:rPr lang="fa-IR" altLang="en-US" sz="2600">
                <a:cs typeface="B Nazanin" panose="00000400000000000000" pitchFamily="2" charset="-78"/>
              </a:rPr>
              <a:t> </a:t>
            </a:r>
            <a:r>
              <a:rPr lang="ar-SA" altLang="en-US" sz="2600">
                <a:cs typeface="B Nazanin" panose="00000400000000000000" pitchFamily="2" charset="-78"/>
              </a:rPr>
              <a:t>داراي تقارن است.</a:t>
            </a:r>
            <a:endParaRPr lang="en-US" altLang="en-US" sz="2600">
              <a:cs typeface="B Nazanin" panose="00000400000000000000" pitchFamily="2" charset="-78"/>
            </a:endParaRPr>
          </a:p>
          <a:p>
            <a:pPr>
              <a:buFont typeface="Wingdings" panose="05000000000000000000" pitchFamily="2" charset="2"/>
              <a:buNone/>
            </a:pPr>
            <a:endParaRPr lang="en-US" altLang="en-US" sz="2600">
              <a:cs typeface="B Nazanin" panose="00000400000000000000" pitchFamily="2" charset="-78"/>
            </a:endParaRPr>
          </a:p>
          <a:p>
            <a:pPr>
              <a:buFont typeface="Wingdings" panose="05000000000000000000" pitchFamily="2" charset="2"/>
              <a:buNone/>
            </a:pPr>
            <a:r>
              <a:rPr lang="fa-IR" altLang="en-US" sz="2600">
                <a:cs typeface="B Nazanin" panose="00000400000000000000" pitchFamily="2" charset="-78"/>
              </a:rPr>
              <a:t>2- </a:t>
            </a:r>
          </a:p>
          <a:p>
            <a:pPr>
              <a:buFont typeface="Wingdings" panose="05000000000000000000" pitchFamily="2" charset="2"/>
              <a:buNone/>
            </a:pPr>
            <a:endParaRPr lang="fa-IR" altLang="en-US" sz="2600">
              <a:cs typeface="B Nazanin" panose="00000400000000000000" pitchFamily="2" charset="-78"/>
            </a:endParaRPr>
          </a:p>
          <a:p>
            <a:pPr>
              <a:buFont typeface="Wingdings" panose="05000000000000000000" pitchFamily="2" charset="2"/>
              <a:buNone/>
            </a:pPr>
            <a:endParaRPr lang="fa-IR" altLang="en-US" sz="2600">
              <a:cs typeface="B Nazanin" panose="00000400000000000000" pitchFamily="2" charset="-78"/>
            </a:endParaRPr>
          </a:p>
          <a:p>
            <a:pPr>
              <a:buFont typeface="Wingdings" panose="05000000000000000000" pitchFamily="2" charset="2"/>
              <a:buNone/>
            </a:pPr>
            <a:endParaRPr lang="fa-IR" altLang="en-US" sz="2600">
              <a:cs typeface="B Nazanin" panose="00000400000000000000" pitchFamily="2" charset="-78"/>
            </a:endParaRPr>
          </a:p>
          <a:p>
            <a:pPr>
              <a:buFont typeface="Wingdings" panose="05000000000000000000" pitchFamily="2" charset="2"/>
              <a:buNone/>
            </a:pPr>
            <a:r>
              <a:rPr lang="fa-IR" altLang="en-US" sz="2600">
                <a:cs typeface="B Nazanin" panose="00000400000000000000" pitchFamily="2" charset="-78"/>
              </a:rPr>
              <a:t>3- </a:t>
            </a:r>
          </a:p>
          <a:p>
            <a:pPr>
              <a:buFont typeface="Wingdings" panose="05000000000000000000" pitchFamily="2" charset="2"/>
              <a:buNone/>
            </a:pPr>
            <a:endParaRPr lang="fa-IR" altLang="en-US" sz="2600">
              <a:cs typeface="B Nazanin" panose="00000400000000000000" pitchFamily="2" charset="-78"/>
            </a:endParaRPr>
          </a:p>
          <a:p>
            <a:pPr>
              <a:buFont typeface="Wingdings" panose="05000000000000000000" pitchFamily="2" charset="2"/>
              <a:buNone/>
            </a:pPr>
            <a:r>
              <a:rPr lang="fa-IR" altLang="en-US" sz="2600">
                <a:cs typeface="B Nazanin" panose="00000400000000000000" pitchFamily="2" charset="-78"/>
              </a:rPr>
              <a:t>4- </a:t>
            </a:r>
            <a:r>
              <a:rPr lang="ar-SA" altLang="en-US" sz="2600">
                <a:cs typeface="B Nazanin" panose="00000400000000000000" pitchFamily="2" charset="-78"/>
              </a:rPr>
              <a:t>براي </a:t>
            </a:r>
            <a:r>
              <a:rPr lang="el-GR" altLang="en-US" sz="2600"/>
              <a:t>μ</a:t>
            </a:r>
            <a:r>
              <a:rPr lang="en-US" altLang="en-US" sz="2600">
                <a:cs typeface="B Nazanin" panose="00000400000000000000" pitchFamily="2" charset="-78"/>
              </a:rPr>
              <a:t>=0</a:t>
            </a:r>
            <a:r>
              <a:rPr lang="fa-IR" altLang="en-US" sz="2600">
                <a:cs typeface="B Nazanin" panose="00000400000000000000" pitchFamily="2" charset="-78"/>
              </a:rPr>
              <a:t> </a:t>
            </a:r>
            <a:r>
              <a:rPr lang="ar-SA" altLang="en-US" sz="2600">
                <a:cs typeface="B Nazanin" panose="00000400000000000000" pitchFamily="2" charset="-78"/>
              </a:rPr>
              <a:t>و </a:t>
            </a:r>
            <a:r>
              <a:rPr lang="en-US" altLang="en-US" sz="2800">
                <a:cs typeface="B Nazanin" panose="00000400000000000000" pitchFamily="2" charset="-78"/>
                <a:sym typeface="Symbol" panose="05050102010706020507" pitchFamily="18" charset="2"/>
              </a:rPr>
              <a:t></a:t>
            </a:r>
            <a:r>
              <a:rPr lang="en-US" altLang="en-US" sz="2600" baseline="30000">
                <a:cs typeface="B Nazanin" panose="00000400000000000000" pitchFamily="2" charset="-78"/>
                <a:sym typeface="Symbol" panose="05050102010706020507" pitchFamily="18" charset="2"/>
              </a:rPr>
              <a:t>2</a:t>
            </a:r>
            <a:r>
              <a:rPr lang="en-US" altLang="en-US" sz="2600">
                <a:cs typeface="B Nazanin" panose="00000400000000000000" pitchFamily="2" charset="-78"/>
                <a:sym typeface="Symbol" panose="05050102010706020507" pitchFamily="18" charset="2"/>
              </a:rPr>
              <a:t>=1</a:t>
            </a:r>
            <a:r>
              <a:rPr lang="ar-SA" altLang="en-US" sz="2600" baseline="30000">
                <a:cs typeface="B Nazanin" panose="00000400000000000000" pitchFamily="2" charset="-78"/>
              </a:rPr>
              <a:t>،</a:t>
            </a:r>
            <a:r>
              <a:rPr lang="ar-SA" altLang="en-US" sz="2600">
                <a:cs typeface="B Nazanin" panose="00000400000000000000" pitchFamily="2" charset="-78"/>
              </a:rPr>
              <a:t> توزيع نرمال را توزيع نرمال استاندارد گويند. </a:t>
            </a:r>
            <a:endParaRPr lang="en-US" altLang="en-US" sz="2600">
              <a:cs typeface="B Nazanin" panose="00000400000000000000" pitchFamily="2" charset="-78"/>
            </a:endParaRPr>
          </a:p>
        </p:txBody>
      </p:sp>
      <p:sp>
        <p:nvSpPr>
          <p:cNvPr id="2345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4501" name="Object 5"/>
          <p:cNvGraphicFramePr>
            <a:graphicFrameLocks noChangeAspect="1"/>
          </p:cNvGraphicFramePr>
          <p:nvPr/>
        </p:nvGraphicFramePr>
        <p:xfrm>
          <a:off x="3851275" y="2227263"/>
          <a:ext cx="2016125" cy="696912"/>
        </p:xfrm>
        <a:graphic>
          <a:graphicData uri="http://schemas.openxmlformats.org/presentationml/2006/ole">
            <mc:AlternateContent xmlns:mc="http://schemas.openxmlformats.org/markup-compatibility/2006">
              <mc:Choice xmlns:v="urn:schemas-microsoft-com:vml" Requires="v">
                <p:oleObj spid="_x0000_s234519" name="Equation" r:id="rId3" imgW="1015559" imgH="355446" progId="Equation.3">
                  <p:embed/>
                </p:oleObj>
              </mc:Choice>
              <mc:Fallback>
                <p:oleObj name="Equation" r:id="rId3" imgW="1015559" imgH="35544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227263"/>
                        <a:ext cx="2016125"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502" name="Rectangle 6"/>
          <p:cNvSpPr>
            <a:spLocks noChangeArrowheads="1"/>
          </p:cNvSpPr>
          <p:nvPr/>
        </p:nvSpPr>
        <p:spPr bwMode="auto">
          <a:xfrm>
            <a:off x="0" y="35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34503" name="Group 7"/>
          <p:cNvGrpSpPr>
            <a:grpSpLocks noChangeAspect="1"/>
          </p:cNvGrpSpPr>
          <p:nvPr/>
        </p:nvGrpSpPr>
        <p:grpSpPr bwMode="auto">
          <a:xfrm>
            <a:off x="900113" y="2997200"/>
            <a:ext cx="3187700" cy="1293813"/>
            <a:chOff x="2692" y="3623"/>
            <a:chExt cx="6724" cy="2729"/>
          </a:xfrm>
        </p:grpSpPr>
        <p:sp>
          <p:nvSpPr>
            <p:cNvPr id="234504" name="AutoShape 8"/>
            <p:cNvSpPr>
              <a:spLocks noChangeAspect="1" noChangeArrowheads="1"/>
            </p:cNvSpPr>
            <p:nvPr/>
          </p:nvSpPr>
          <p:spPr bwMode="auto">
            <a:xfrm>
              <a:off x="2692" y="3623"/>
              <a:ext cx="6724" cy="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4505" name="Freeform 9"/>
            <p:cNvSpPr>
              <a:spLocks/>
            </p:cNvSpPr>
            <p:nvPr/>
          </p:nvSpPr>
          <p:spPr bwMode="auto">
            <a:xfrm>
              <a:off x="3087" y="3898"/>
              <a:ext cx="3038" cy="2022"/>
            </a:xfrm>
            <a:custGeom>
              <a:avLst/>
              <a:gdLst>
                <a:gd name="T0" fmla="*/ 0 w 1548"/>
                <a:gd name="T1" fmla="*/ 1058 h 1059"/>
                <a:gd name="T2" fmla="*/ 162 w 1548"/>
                <a:gd name="T3" fmla="*/ 1043 h 1059"/>
                <a:gd name="T4" fmla="*/ 244 w 1548"/>
                <a:gd name="T5" fmla="*/ 1032 h 1059"/>
                <a:gd name="T6" fmla="*/ 323 w 1548"/>
                <a:gd name="T7" fmla="*/ 1016 h 1059"/>
                <a:gd name="T8" fmla="*/ 406 w 1548"/>
                <a:gd name="T9" fmla="*/ 990 h 1059"/>
                <a:gd name="T10" fmla="*/ 488 w 1548"/>
                <a:gd name="T11" fmla="*/ 958 h 1059"/>
                <a:gd name="T12" fmla="*/ 567 w 1548"/>
                <a:gd name="T13" fmla="*/ 912 h 1059"/>
                <a:gd name="T14" fmla="*/ 732 w 1548"/>
                <a:gd name="T15" fmla="*/ 789 h 1059"/>
                <a:gd name="T16" fmla="*/ 894 w 1548"/>
                <a:gd name="T17" fmla="*/ 617 h 1059"/>
                <a:gd name="T18" fmla="*/ 1059 w 1548"/>
                <a:gd name="T19" fmla="*/ 413 h 1059"/>
                <a:gd name="T20" fmla="*/ 1138 w 1548"/>
                <a:gd name="T21" fmla="*/ 308 h 1059"/>
                <a:gd name="T22" fmla="*/ 1220 w 1548"/>
                <a:gd name="T23" fmla="*/ 208 h 1059"/>
                <a:gd name="T24" fmla="*/ 1303 w 1548"/>
                <a:gd name="T25" fmla="*/ 123 h 1059"/>
                <a:gd name="T26" fmla="*/ 1382 w 1548"/>
                <a:gd name="T27" fmla="*/ 57 h 1059"/>
                <a:gd name="T28" fmla="*/ 1464 w 1548"/>
                <a:gd name="T29" fmla="*/ 15 h 1059"/>
                <a:gd name="T30" fmla="*/ 1547 w 1548"/>
                <a:gd name="T31"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8" h="1059">
                  <a:moveTo>
                    <a:pt x="0" y="1058"/>
                  </a:moveTo>
                  <a:lnTo>
                    <a:pt x="162" y="1043"/>
                  </a:lnTo>
                  <a:lnTo>
                    <a:pt x="244" y="1032"/>
                  </a:lnTo>
                  <a:lnTo>
                    <a:pt x="323" y="1016"/>
                  </a:lnTo>
                  <a:lnTo>
                    <a:pt x="406" y="990"/>
                  </a:lnTo>
                  <a:lnTo>
                    <a:pt x="488" y="958"/>
                  </a:lnTo>
                  <a:lnTo>
                    <a:pt x="567" y="912"/>
                  </a:lnTo>
                  <a:lnTo>
                    <a:pt x="732" y="789"/>
                  </a:lnTo>
                  <a:lnTo>
                    <a:pt x="894" y="617"/>
                  </a:lnTo>
                  <a:lnTo>
                    <a:pt x="1059" y="413"/>
                  </a:lnTo>
                  <a:lnTo>
                    <a:pt x="1138" y="308"/>
                  </a:lnTo>
                  <a:lnTo>
                    <a:pt x="1220" y="208"/>
                  </a:lnTo>
                  <a:lnTo>
                    <a:pt x="1303" y="123"/>
                  </a:lnTo>
                  <a:lnTo>
                    <a:pt x="1382" y="57"/>
                  </a:lnTo>
                  <a:lnTo>
                    <a:pt x="1464" y="15"/>
                  </a:lnTo>
                  <a:lnTo>
                    <a:pt x="1547"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234506" name="Freeform 10"/>
            <p:cNvSpPr>
              <a:spLocks/>
            </p:cNvSpPr>
            <p:nvPr/>
          </p:nvSpPr>
          <p:spPr bwMode="auto">
            <a:xfrm>
              <a:off x="6054" y="3898"/>
              <a:ext cx="3038" cy="2023"/>
            </a:xfrm>
            <a:custGeom>
              <a:avLst/>
              <a:gdLst>
                <a:gd name="T0" fmla="*/ 1547 w 1548"/>
                <a:gd name="T1" fmla="*/ 1058 h 1059"/>
                <a:gd name="T2" fmla="*/ 1382 w 1548"/>
                <a:gd name="T3" fmla="*/ 1043 h 1059"/>
                <a:gd name="T4" fmla="*/ 1303 w 1548"/>
                <a:gd name="T5" fmla="*/ 1032 h 1059"/>
                <a:gd name="T6" fmla="*/ 1220 w 1548"/>
                <a:gd name="T7" fmla="*/ 1016 h 1059"/>
                <a:gd name="T8" fmla="*/ 1138 w 1548"/>
                <a:gd name="T9" fmla="*/ 990 h 1059"/>
                <a:gd name="T10" fmla="*/ 1059 w 1548"/>
                <a:gd name="T11" fmla="*/ 958 h 1059"/>
                <a:gd name="T12" fmla="*/ 976 w 1548"/>
                <a:gd name="T13" fmla="*/ 912 h 1059"/>
                <a:gd name="T14" fmla="*/ 811 w 1548"/>
                <a:gd name="T15" fmla="*/ 789 h 1059"/>
                <a:gd name="T16" fmla="*/ 650 w 1548"/>
                <a:gd name="T17" fmla="*/ 617 h 1059"/>
                <a:gd name="T18" fmla="*/ 488 w 1548"/>
                <a:gd name="T19" fmla="*/ 413 h 1059"/>
                <a:gd name="T20" fmla="*/ 406 w 1548"/>
                <a:gd name="T21" fmla="*/ 308 h 1059"/>
                <a:gd name="T22" fmla="*/ 323 w 1548"/>
                <a:gd name="T23" fmla="*/ 208 h 1059"/>
                <a:gd name="T24" fmla="*/ 244 w 1548"/>
                <a:gd name="T25" fmla="*/ 123 h 1059"/>
                <a:gd name="T26" fmla="*/ 162 w 1548"/>
                <a:gd name="T27" fmla="*/ 57 h 1059"/>
                <a:gd name="T28" fmla="*/ 79 w 1548"/>
                <a:gd name="T29" fmla="*/ 15 h 1059"/>
                <a:gd name="T30" fmla="*/ 0 w 1548"/>
                <a:gd name="T31"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8" h="1059">
                  <a:moveTo>
                    <a:pt x="1547" y="1058"/>
                  </a:moveTo>
                  <a:lnTo>
                    <a:pt x="1382" y="1043"/>
                  </a:lnTo>
                  <a:lnTo>
                    <a:pt x="1303" y="1032"/>
                  </a:lnTo>
                  <a:lnTo>
                    <a:pt x="1220" y="1016"/>
                  </a:lnTo>
                  <a:lnTo>
                    <a:pt x="1138" y="990"/>
                  </a:lnTo>
                  <a:lnTo>
                    <a:pt x="1059" y="958"/>
                  </a:lnTo>
                  <a:lnTo>
                    <a:pt x="976" y="912"/>
                  </a:lnTo>
                  <a:lnTo>
                    <a:pt x="811" y="789"/>
                  </a:lnTo>
                  <a:lnTo>
                    <a:pt x="650" y="617"/>
                  </a:lnTo>
                  <a:lnTo>
                    <a:pt x="488" y="413"/>
                  </a:lnTo>
                  <a:lnTo>
                    <a:pt x="406" y="308"/>
                  </a:lnTo>
                  <a:lnTo>
                    <a:pt x="323" y="208"/>
                  </a:lnTo>
                  <a:lnTo>
                    <a:pt x="244" y="123"/>
                  </a:lnTo>
                  <a:lnTo>
                    <a:pt x="162" y="57"/>
                  </a:lnTo>
                  <a:lnTo>
                    <a:pt x="79" y="15"/>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DC0081"/>
                  </a:solidFill>
                </a14:hiddenFill>
              </a:ext>
              <a:ext uri="{AF507438-7753-43E0-B8FC-AC1667EBCBE1}">
                <a14:hiddenEffects xmlns:a14="http://schemas.microsoft.com/office/drawing/2010/main">
                  <a:effectLst>
                    <a:outerShdw dist="35921" dir="2700000" algn="ctr" rotWithShape="0">
                      <a:srgbClr val="474747"/>
                    </a:outerShdw>
                  </a:effectLst>
                </a14:hiddenEffects>
              </a:ext>
            </a:extLst>
          </p:spPr>
          <p:txBody>
            <a:bodyPr/>
            <a:lstStyle/>
            <a:p>
              <a:endParaRPr lang="en-US"/>
            </a:p>
          </p:txBody>
        </p:sp>
        <p:sp>
          <p:nvSpPr>
            <p:cNvPr id="234507" name="Line 11"/>
            <p:cNvSpPr>
              <a:spLocks noChangeShapeType="1"/>
            </p:cNvSpPr>
            <p:nvPr/>
          </p:nvSpPr>
          <p:spPr bwMode="auto">
            <a:xfrm>
              <a:off x="2946" y="6098"/>
              <a:ext cx="62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508" name="Line 12"/>
            <p:cNvSpPr>
              <a:spLocks noChangeShapeType="1"/>
            </p:cNvSpPr>
            <p:nvPr/>
          </p:nvSpPr>
          <p:spPr bwMode="auto">
            <a:xfrm>
              <a:off x="6105" y="3877"/>
              <a:ext cx="1" cy="2221"/>
            </a:xfrm>
            <a:prstGeom prst="line">
              <a:avLst/>
            </a:prstGeom>
            <a:noFill/>
            <a:ln w="127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4509" name="Text Box 13"/>
          <p:cNvSpPr txBox="1">
            <a:spLocks noChangeArrowheads="1"/>
          </p:cNvSpPr>
          <p:nvPr/>
        </p:nvSpPr>
        <p:spPr bwMode="auto">
          <a:xfrm>
            <a:off x="2339975" y="4221163"/>
            <a:ext cx="503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l-GR" altLang="en-US"/>
              <a:t>μ</a:t>
            </a:r>
            <a:endParaRPr lang="en-US" altLang="en-US"/>
          </a:p>
        </p:txBody>
      </p:sp>
      <p:sp>
        <p:nvSpPr>
          <p:cNvPr id="234510" name="Text Box 14"/>
          <p:cNvSpPr txBox="1">
            <a:spLocks noChangeArrowheads="1"/>
          </p:cNvSpPr>
          <p:nvPr/>
        </p:nvSpPr>
        <p:spPr bwMode="auto">
          <a:xfrm>
            <a:off x="2700338" y="371633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fa-IR" altLang="en-US"/>
              <a:t>5/0</a:t>
            </a:r>
            <a:endParaRPr lang="en-US" altLang="en-US"/>
          </a:p>
        </p:txBody>
      </p:sp>
      <p:sp>
        <p:nvSpPr>
          <p:cNvPr id="234511" name="Text Box 15"/>
          <p:cNvSpPr txBox="1">
            <a:spLocks noChangeArrowheads="1"/>
          </p:cNvSpPr>
          <p:nvPr/>
        </p:nvSpPr>
        <p:spPr bwMode="auto">
          <a:xfrm>
            <a:off x="1835150" y="3716338"/>
            <a:ext cx="576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fa-IR" altLang="en-US"/>
              <a:t>5/0</a:t>
            </a:r>
            <a:endParaRPr lang="en-US" altLang="en-US"/>
          </a:p>
        </p:txBody>
      </p:sp>
      <p:sp>
        <p:nvSpPr>
          <p:cNvPr id="23451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4513" name="Object 17"/>
          <p:cNvGraphicFramePr>
            <a:graphicFrameLocks noChangeAspect="1"/>
          </p:cNvGraphicFramePr>
          <p:nvPr/>
        </p:nvGraphicFramePr>
        <p:xfrm>
          <a:off x="4356100" y="4149725"/>
          <a:ext cx="3759200" cy="431800"/>
        </p:xfrm>
        <a:graphic>
          <a:graphicData uri="http://schemas.openxmlformats.org/presentationml/2006/ole">
            <mc:AlternateContent xmlns:mc="http://schemas.openxmlformats.org/markup-compatibility/2006">
              <mc:Choice xmlns:v="urn:schemas-microsoft-com:vml" Requires="v">
                <p:oleObj spid="_x0000_s234520" name="Equation" r:id="rId5" imgW="1739900" imgH="203200" progId="Equation.3">
                  <p:embed/>
                </p:oleObj>
              </mc:Choice>
              <mc:Fallback>
                <p:oleObj name="Equation" r:id="rId5" imgW="1739900" imgH="20320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4149725"/>
                        <a:ext cx="3759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514" name="Rectangle 18"/>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p:cTn id="7" dur="500" decel="50000" fill="hold">
                                          <p:stCondLst>
                                            <p:cond delay="0"/>
                                          </p:stCondLst>
                                        </p:cTn>
                                        <p:tgtEl>
                                          <p:spTgt spid="2344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44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4498"/>
                                        </p:tgtEl>
                                        <p:attrNameLst>
                                          <p:attrName>ppt_w</p:attrName>
                                        </p:attrNameLst>
                                      </p:cBhvr>
                                      <p:tavLst>
                                        <p:tav tm="0">
                                          <p:val>
                                            <p:strVal val="#ppt_w*.05"/>
                                          </p:val>
                                        </p:tav>
                                        <p:tav tm="100000">
                                          <p:val>
                                            <p:strVal val="#ppt_w"/>
                                          </p:val>
                                        </p:tav>
                                      </p:tavLst>
                                    </p:anim>
                                    <p:anim calcmode="lin" valueType="num">
                                      <p:cBhvr>
                                        <p:cTn id="10" dur="1000" fill="hold"/>
                                        <p:tgtEl>
                                          <p:spTgt spid="2344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44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44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44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44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234501"/>
                                        </p:tgtEl>
                                        <p:attrNameLst>
                                          <p:attrName>style.visibility</p:attrName>
                                        </p:attrNameLst>
                                      </p:cBhvr>
                                      <p:to>
                                        <p:strVal val="visible"/>
                                      </p:to>
                                    </p:set>
                                    <p:animEffect transition="in" filter="box(in)">
                                      <p:cBhvr>
                                        <p:cTn id="19" dur="500"/>
                                        <p:tgtEl>
                                          <p:spTgt spid="23450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4499">
                                            <p:txEl>
                                              <p:pRg st="0" end="0"/>
                                            </p:txEl>
                                          </p:spTgt>
                                        </p:tgtEl>
                                        <p:attrNameLst>
                                          <p:attrName>style.visibility</p:attrName>
                                        </p:attrNameLst>
                                      </p:cBhvr>
                                      <p:to>
                                        <p:strVal val="visible"/>
                                      </p:to>
                                    </p:set>
                                    <p:animEffect transition="in" filter="box(in)">
                                      <p:cBhvr>
                                        <p:cTn id="22" dur="500"/>
                                        <p:tgtEl>
                                          <p:spTgt spid="23449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4499">
                                            <p:txEl>
                                              <p:pRg st="2" end="2"/>
                                            </p:txEl>
                                          </p:spTgt>
                                        </p:tgtEl>
                                        <p:attrNameLst>
                                          <p:attrName>style.visibility</p:attrName>
                                        </p:attrNameLst>
                                      </p:cBhvr>
                                      <p:to>
                                        <p:strVal val="visible"/>
                                      </p:to>
                                    </p:set>
                                    <p:animEffect transition="in" filter="box(in)">
                                      <p:cBhvr>
                                        <p:cTn id="27" dur="500"/>
                                        <p:tgtEl>
                                          <p:spTgt spid="23449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4499">
                                            <p:txEl>
                                              <p:pRg st="6" end="6"/>
                                            </p:txEl>
                                          </p:spTgt>
                                        </p:tgtEl>
                                        <p:attrNameLst>
                                          <p:attrName>style.visibility</p:attrName>
                                        </p:attrNameLst>
                                      </p:cBhvr>
                                      <p:to>
                                        <p:strVal val="visible"/>
                                      </p:to>
                                    </p:set>
                                    <p:animEffect transition="in" filter="box(in)">
                                      <p:cBhvr>
                                        <p:cTn id="32" dur="500"/>
                                        <p:tgtEl>
                                          <p:spTgt spid="2344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4499">
                                            <p:txEl>
                                              <p:pRg st="8" end="8"/>
                                            </p:txEl>
                                          </p:spTgt>
                                        </p:tgtEl>
                                        <p:attrNameLst>
                                          <p:attrName>style.visibility</p:attrName>
                                        </p:attrNameLst>
                                      </p:cBhvr>
                                      <p:to>
                                        <p:strVal val="visible"/>
                                      </p:to>
                                    </p:set>
                                    <p:animEffect transition="in" filter="box(in)">
                                      <p:cBhvr>
                                        <p:cTn id="37" dur="500"/>
                                        <p:tgtEl>
                                          <p:spTgt spid="234499">
                                            <p:txEl>
                                              <p:pRg st="8" end="8"/>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234503"/>
                                        </p:tgtEl>
                                        <p:attrNameLst>
                                          <p:attrName>style.visibility</p:attrName>
                                        </p:attrNameLst>
                                      </p:cBhvr>
                                      <p:to>
                                        <p:strVal val="visible"/>
                                      </p:to>
                                    </p:set>
                                    <p:animEffect transition="in" filter="box(in)">
                                      <p:cBhvr>
                                        <p:cTn id="40" dur="500"/>
                                        <p:tgtEl>
                                          <p:spTgt spid="23450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34510"/>
                                        </p:tgtEl>
                                        <p:attrNameLst>
                                          <p:attrName>style.visibility</p:attrName>
                                        </p:attrNameLst>
                                      </p:cBhvr>
                                      <p:to>
                                        <p:strVal val="visible"/>
                                      </p:to>
                                    </p:set>
                                    <p:animEffect transition="in" filter="box(in)">
                                      <p:cBhvr>
                                        <p:cTn id="43" dur="500"/>
                                        <p:tgtEl>
                                          <p:spTgt spid="23451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34511"/>
                                        </p:tgtEl>
                                        <p:attrNameLst>
                                          <p:attrName>style.visibility</p:attrName>
                                        </p:attrNameLst>
                                      </p:cBhvr>
                                      <p:to>
                                        <p:strVal val="visible"/>
                                      </p:to>
                                    </p:set>
                                    <p:animEffect transition="in" filter="box(in)">
                                      <p:cBhvr>
                                        <p:cTn id="46" dur="500"/>
                                        <p:tgtEl>
                                          <p:spTgt spid="23451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34509"/>
                                        </p:tgtEl>
                                        <p:attrNameLst>
                                          <p:attrName>style.visibility</p:attrName>
                                        </p:attrNameLst>
                                      </p:cBhvr>
                                      <p:to>
                                        <p:strVal val="visible"/>
                                      </p:to>
                                    </p:set>
                                    <p:animEffect transition="in" filter="box(in)">
                                      <p:cBhvr>
                                        <p:cTn id="49" dur="500"/>
                                        <p:tgtEl>
                                          <p:spTgt spid="234509"/>
                                        </p:tgtEl>
                                      </p:cBhvr>
                                    </p:animEffect>
                                  </p:childTnLst>
                                </p:cTn>
                              </p:par>
                              <p:par>
                                <p:cTn id="50" presetID="4" presetClass="entr" presetSubtype="16" fill="hold" nodeType="withEffect">
                                  <p:stCondLst>
                                    <p:cond delay="0"/>
                                  </p:stCondLst>
                                  <p:childTnLst>
                                    <p:set>
                                      <p:cBhvr>
                                        <p:cTn id="51" dur="1" fill="hold">
                                          <p:stCondLst>
                                            <p:cond delay="0"/>
                                          </p:stCondLst>
                                        </p:cTn>
                                        <p:tgtEl>
                                          <p:spTgt spid="234513"/>
                                        </p:tgtEl>
                                        <p:attrNameLst>
                                          <p:attrName>style.visibility</p:attrName>
                                        </p:attrNameLst>
                                      </p:cBhvr>
                                      <p:to>
                                        <p:strVal val="visible"/>
                                      </p:to>
                                    </p:set>
                                    <p:animEffect transition="in" filter="box(in)">
                                      <p:cBhvr>
                                        <p:cTn id="52" dur="500"/>
                                        <p:tgtEl>
                                          <p:spTgt spid="234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build="p"/>
      <p:bldP spid="234509" grpId="0"/>
      <p:bldP spid="234510" grpId="0"/>
      <p:bldP spid="2345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848100" y="617538"/>
            <a:ext cx="4833938" cy="798512"/>
          </a:xfrm>
        </p:spPr>
        <p:txBody>
          <a:bodyPr/>
          <a:lstStyle/>
          <a:p>
            <a:pPr algn="r"/>
            <a:r>
              <a:rPr lang="fa-IR" altLang="en-US" sz="3800">
                <a:cs typeface="B Titr" panose="00000700000000000000" pitchFamily="2" charset="-78"/>
              </a:rPr>
              <a:t>2-3 </a:t>
            </a:r>
            <a:r>
              <a:rPr lang="ar-SA" altLang="en-US" sz="3800">
                <a:cs typeface="B Titr" panose="00000700000000000000" pitchFamily="2" charset="-78"/>
              </a:rPr>
              <a:t>توزيع نرمال استاندارد</a:t>
            </a:r>
            <a:r>
              <a:rPr lang="en-US" altLang="en-US" sz="3800">
                <a:cs typeface="B Titr" panose="00000700000000000000" pitchFamily="2" charset="-78"/>
              </a:rPr>
              <a:t> </a:t>
            </a:r>
          </a:p>
        </p:txBody>
      </p:sp>
      <p:sp>
        <p:nvSpPr>
          <p:cNvPr id="235523" name="Rectangle 3"/>
          <p:cNvSpPr>
            <a:spLocks noGrp="1" noChangeArrowheads="1"/>
          </p:cNvSpPr>
          <p:nvPr>
            <p:ph idx="1"/>
          </p:nvPr>
        </p:nvSpPr>
        <p:spPr>
          <a:xfrm>
            <a:off x="395288" y="1412875"/>
            <a:ext cx="8424862" cy="749300"/>
          </a:xfrm>
        </p:spPr>
        <p:txBody>
          <a:bodyPr/>
          <a:lstStyle/>
          <a:p>
            <a:pPr>
              <a:lnSpc>
                <a:spcPct val="80000"/>
              </a:lnSpc>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Z</a:t>
            </a:r>
            <a:r>
              <a:rPr lang="fa-IR" altLang="en-US" sz="2600">
                <a:cs typeface="B Nazanin" panose="00000400000000000000" pitchFamily="2" charset="-78"/>
              </a:rPr>
              <a:t> </a:t>
            </a:r>
            <a:r>
              <a:rPr lang="ar-SA" altLang="en-US" sz="2600">
                <a:cs typeface="B Nazanin" panose="00000400000000000000" pitchFamily="2" charset="-78"/>
              </a:rPr>
              <a:t>داراي توزيع نرمال استاندارد است اگر تابع چگالي احتمال آن به صورت زير باشد. </a:t>
            </a:r>
            <a:endParaRPr lang="en-US" altLang="en-US" sz="2600">
              <a:cs typeface="B Nazanin" panose="00000400000000000000" pitchFamily="2" charset="-78"/>
            </a:endParaRPr>
          </a:p>
        </p:txBody>
      </p:sp>
      <p:sp>
        <p:nvSpPr>
          <p:cNvPr id="235524"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25" name="Object 5"/>
          <p:cNvGraphicFramePr>
            <a:graphicFrameLocks noChangeAspect="1"/>
          </p:cNvGraphicFramePr>
          <p:nvPr/>
        </p:nvGraphicFramePr>
        <p:xfrm>
          <a:off x="612775" y="1844675"/>
          <a:ext cx="6480175" cy="863600"/>
        </p:xfrm>
        <a:graphic>
          <a:graphicData uri="http://schemas.openxmlformats.org/presentationml/2006/ole">
            <mc:AlternateContent xmlns:mc="http://schemas.openxmlformats.org/markup-compatibility/2006">
              <mc:Choice xmlns:v="urn:schemas-microsoft-com:vml" Requires="v">
                <p:oleObj spid="_x0000_s235546" name="Equation" r:id="rId3" imgW="2908300" imgH="457200" progId="Equation.3">
                  <p:embed/>
                </p:oleObj>
              </mc:Choice>
              <mc:Fallback>
                <p:oleObj name="Equation" r:id="rId3" imgW="29083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844675"/>
                        <a:ext cx="648017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26" name="Text Box 6"/>
          <p:cNvSpPr txBox="1">
            <a:spLocks noChangeArrowheads="1"/>
          </p:cNvSpPr>
          <p:nvPr/>
        </p:nvSpPr>
        <p:spPr bwMode="auto">
          <a:xfrm>
            <a:off x="395288" y="2636838"/>
            <a:ext cx="849788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sz="2300">
                <a:cs typeface="B Nazanin" panose="00000400000000000000" pitchFamily="2" charset="-78"/>
              </a:rPr>
              <a:t>همانطور كه ملاحظه مي</a:t>
            </a:r>
            <a:r>
              <a:rPr lang="en-US" altLang="en-US" sz="2300">
                <a:cs typeface="B Nazanin" panose="00000400000000000000" pitchFamily="2" charset="-78"/>
              </a:rPr>
              <a:t> </a:t>
            </a:r>
            <a:r>
              <a:rPr lang="ar-SA" altLang="en-US" sz="2300">
                <a:cs typeface="B Nazanin" panose="00000400000000000000" pitchFamily="2" charset="-78"/>
              </a:rPr>
              <a:t>كنيد اين توزيع فاقد پارامتر است و براي راحتي متغير نرمال استاندارد را با </a:t>
            </a:r>
            <a:r>
              <a:rPr lang="en-US" altLang="en-US" sz="2300">
                <a:cs typeface="B Nazanin" panose="00000400000000000000" pitchFamily="2" charset="-78"/>
              </a:rPr>
              <a:t>Z</a:t>
            </a:r>
            <a:r>
              <a:rPr lang="fa-IR" altLang="en-US" sz="2300">
                <a:cs typeface="B Nazanin" panose="00000400000000000000" pitchFamily="2" charset="-78"/>
              </a:rPr>
              <a:t> </a:t>
            </a:r>
            <a:r>
              <a:rPr lang="ar-SA" altLang="en-US" sz="2300">
                <a:cs typeface="B Nazanin" panose="00000400000000000000" pitchFamily="2" charset="-78"/>
              </a:rPr>
              <a:t>نمايش مي</a:t>
            </a:r>
            <a:r>
              <a:rPr lang="en-US" altLang="en-US" sz="2300">
                <a:cs typeface="B Nazanin" panose="00000400000000000000" pitchFamily="2" charset="-78"/>
              </a:rPr>
              <a:t> </a:t>
            </a:r>
            <a:r>
              <a:rPr lang="ar-SA" altLang="en-US" sz="2300">
                <a:cs typeface="B Nazanin" panose="00000400000000000000" pitchFamily="2" charset="-78"/>
              </a:rPr>
              <a:t>دهند. در حقيقت </a:t>
            </a:r>
            <a:r>
              <a:rPr lang="en-US" altLang="en-US" sz="2300">
                <a:cs typeface="B Nazanin" panose="00000400000000000000" pitchFamily="2" charset="-78"/>
              </a:rPr>
              <a:t>Z</a:t>
            </a:r>
            <a:r>
              <a:rPr lang="fa-IR" altLang="en-US" sz="2300">
                <a:cs typeface="B Nazanin" panose="00000400000000000000" pitchFamily="2" charset="-78"/>
              </a:rPr>
              <a:t> </a:t>
            </a:r>
            <a:r>
              <a:rPr lang="ar-SA" altLang="en-US" sz="2300">
                <a:cs typeface="B Nazanin" panose="00000400000000000000" pitchFamily="2" charset="-78"/>
              </a:rPr>
              <a:t>همان متغير </a:t>
            </a:r>
            <a:r>
              <a:rPr lang="en-US" altLang="en-US" sz="2300">
                <a:cs typeface="B Nazanin" panose="00000400000000000000" pitchFamily="2" charset="-78"/>
              </a:rPr>
              <a:t>X</a:t>
            </a:r>
            <a:r>
              <a:rPr lang="fa-IR" altLang="en-US" sz="2300">
                <a:cs typeface="B Nazanin" panose="00000400000000000000" pitchFamily="2" charset="-78"/>
              </a:rPr>
              <a:t> </a:t>
            </a:r>
            <a:r>
              <a:rPr lang="ar-SA" altLang="en-US" sz="2300">
                <a:cs typeface="B Nazanin" panose="00000400000000000000" pitchFamily="2" charset="-78"/>
              </a:rPr>
              <a:t>است با ميانگين صفر و واريانس يك.</a:t>
            </a:r>
            <a:endParaRPr lang="en-US" altLang="en-US" sz="2300">
              <a:cs typeface="B Nazanin" panose="00000400000000000000" pitchFamily="2" charset="-78"/>
            </a:endParaRPr>
          </a:p>
        </p:txBody>
      </p:sp>
      <p:sp>
        <p:nvSpPr>
          <p:cNvPr id="235527"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28" name="Object 8"/>
          <p:cNvGraphicFramePr>
            <a:graphicFrameLocks noChangeAspect="1"/>
          </p:cNvGraphicFramePr>
          <p:nvPr/>
        </p:nvGraphicFramePr>
        <p:xfrm>
          <a:off x="611188" y="3284538"/>
          <a:ext cx="6481762" cy="890587"/>
        </p:xfrm>
        <a:graphic>
          <a:graphicData uri="http://schemas.openxmlformats.org/presentationml/2006/ole">
            <mc:AlternateContent xmlns:mc="http://schemas.openxmlformats.org/markup-compatibility/2006">
              <mc:Choice xmlns:v="urn:schemas-microsoft-com:vml" Requires="v">
                <p:oleObj spid="_x0000_s235547" name="Equation" r:id="rId5" imgW="3327400" imgH="457200" progId="Equation.3">
                  <p:embed/>
                </p:oleObj>
              </mc:Choice>
              <mc:Fallback>
                <p:oleObj name="Equation" r:id="rId5" imgW="33274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284538"/>
                        <a:ext cx="6481762" cy="89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29" name="Rectangle 9"/>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30" name="Text Box 10"/>
          <p:cNvSpPr txBox="1">
            <a:spLocks noChangeArrowheads="1"/>
          </p:cNvSpPr>
          <p:nvPr/>
        </p:nvSpPr>
        <p:spPr bwMode="auto">
          <a:xfrm>
            <a:off x="323850" y="4046538"/>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sz="2400">
                <a:cs typeface="B Nazanin" panose="00000400000000000000" pitchFamily="2" charset="-78"/>
              </a:rPr>
              <a:t>مقادير مختلف </a:t>
            </a:r>
            <a:r>
              <a:rPr lang="fa-IR" altLang="en-US" sz="2400">
                <a:cs typeface="B Nazanin" panose="00000400000000000000" pitchFamily="2" charset="-78"/>
              </a:rPr>
              <a:t> </a:t>
            </a:r>
            <a:r>
              <a:rPr lang="en-US" altLang="en-US" sz="2400">
                <a:cs typeface="B Nazanin" panose="00000400000000000000" pitchFamily="2" charset="-78"/>
              </a:rPr>
              <a:t>F(x)</a:t>
            </a:r>
            <a:r>
              <a:rPr lang="ar-SA" altLang="en-US" sz="2400">
                <a:cs typeface="B Nazanin" panose="00000400000000000000" pitchFamily="2" charset="-78"/>
              </a:rPr>
              <a:t>را مي توان با توجه به ويژگي </a:t>
            </a:r>
            <a:r>
              <a:rPr lang="en-US" altLang="en-US" sz="2400">
                <a:cs typeface="B Nazanin" panose="00000400000000000000" pitchFamily="2" charset="-78"/>
              </a:rPr>
              <a:t>Z</a:t>
            </a:r>
            <a:r>
              <a:rPr lang="fa-IR" altLang="en-US" sz="2400">
                <a:cs typeface="B Nazanin" panose="00000400000000000000" pitchFamily="2" charset="-78"/>
              </a:rPr>
              <a:t> </a:t>
            </a:r>
            <a:r>
              <a:rPr lang="ar-SA" altLang="en-US" sz="2400">
                <a:cs typeface="B Nazanin" panose="00000400000000000000" pitchFamily="2" charset="-78"/>
              </a:rPr>
              <a:t>از جدول ضميمه (3) بدست آورد كه </a:t>
            </a:r>
            <a:r>
              <a:rPr lang="fa-IR" altLang="en-US" sz="2400">
                <a:cs typeface="B Nazanin" panose="00000400000000000000" pitchFamily="2" charset="-78"/>
              </a:rPr>
              <a:t> .</a:t>
            </a:r>
            <a:endParaRPr lang="en-US" altLang="en-US" sz="2400">
              <a:cs typeface="B Nazanin" panose="00000400000000000000" pitchFamily="2" charset="-78"/>
            </a:endParaRPr>
          </a:p>
        </p:txBody>
      </p:sp>
      <p:sp>
        <p:nvSpPr>
          <p:cNvPr id="23553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32" name="Object 12"/>
          <p:cNvGraphicFramePr>
            <a:graphicFrameLocks noChangeAspect="1"/>
          </p:cNvGraphicFramePr>
          <p:nvPr/>
        </p:nvGraphicFramePr>
        <p:xfrm>
          <a:off x="539750" y="4365625"/>
          <a:ext cx="4103688" cy="792163"/>
        </p:xfrm>
        <a:graphic>
          <a:graphicData uri="http://schemas.openxmlformats.org/presentationml/2006/ole">
            <mc:AlternateContent xmlns:mc="http://schemas.openxmlformats.org/markup-compatibility/2006">
              <mc:Choice xmlns:v="urn:schemas-microsoft-com:vml" Requires="v">
                <p:oleObj spid="_x0000_s235548" name="Equation" r:id="rId7" imgW="2298700" imgH="457200" progId="Equation.3">
                  <p:embed/>
                </p:oleObj>
              </mc:Choice>
              <mc:Fallback>
                <p:oleObj name="Equation" r:id="rId7" imgW="2298700" imgH="4572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365625"/>
                        <a:ext cx="4103688"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33"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534" name="Text Box 14"/>
          <p:cNvSpPr txBox="1">
            <a:spLocks noChangeArrowheads="1"/>
          </p:cNvSpPr>
          <p:nvPr/>
        </p:nvSpPr>
        <p:spPr bwMode="auto">
          <a:xfrm>
            <a:off x="1619250" y="5084763"/>
            <a:ext cx="727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altLang="en-US" sz="2400">
                <a:cs typeface="B Nazanin" panose="00000400000000000000" pitchFamily="2" charset="-78"/>
              </a:rPr>
              <a:t>متغير تصادفي نرمال استاندارد نسبت به محور </a:t>
            </a:r>
            <a:r>
              <a:rPr lang="fa-IR" altLang="en-US" sz="2400">
                <a:cs typeface="B Nazanin" panose="00000400000000000000" pitchFamily="2" charset="-78"/>
              </a:rPr>
              <a:t> </a:t>
            </a:r>
            <a:r>
              <a:rPr lang="ar-SA" altLang="en-US" sz="2400">
                <a:cs typeface="B Nazanin" panose="00000400000000000000" pitchFamily="2" charset="-78"/>
              </a:rPr>
              <a:t>داراي تقارن است. يعني:</a:t>
            </a:r>
            <a:endParaRPr lang="en-US" altLang="en-US" sz="2400">
              <a:cs typeface="B Nazanin" panose="00000400000000000000" pitchFamily="2" charset="-78"/>
            </a:endParaRPr>
          </a:p>
        </p:txBody>
      </p:sp>
      <p:sp>
        <p:nvSpPr>
          <p:cNvPr id="235535" name="Rectangle 1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536" name="Object 16"/>
          <p:cNvGraphicFramePr>
            <a:graphicFrameLocks noChangeAspect="1"/>
          </p:cNvGraphicFramePr>
          <p:nvPr/>
        </p:nvGraphicFramePr>
        <p:xfrm>
          <a:off x="539750" y="5445125"/>
          <a:ext cx="4319588" cy="792163"/>
        </p:xfrm>
        <a:graphic>
          <a:graphicData uri="http://schemas.openxmlformats.org/presentationml/2006/ole">
            <mc:AlternateContent xmlns:mc="http://schemas.openxmlformats.org/markup-compatibility/2006">
              <mc:Choice xmlns:v="urn:schemas-microsoft-com:vml" Requires="v">
                <p:oleObj spid="_x0000_s235549" name="Equation" r:id="rId9" imgW="2641600" imgH="457200" progId="Equation.3">
                  <p:embed/>
                </p:oleObj>
              </mc:Choice>
              <mc:Fallback>
                <p:oleObj name="Equation" r:id="rId9" imgW="2641600" imgH="4572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5445125"/>
                        <a:ext cx="4319588"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37" name="Rectangle 17"/>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p:cTn id="7" dur="500" fill="hold"/>
                                        <p:tgtEl>
                                          <p:spTgt spid="235522"/>
                                        </p:tgtEl>
                                        <p:attrNameLst>
                                          <p:attrName>ppt_w</p:attrName>
                                        </p:attrNameLst>
                                      </p:cBhvr>
                                      <p:tavLst>
                                        <p:tav tm="0">
                                          <p:val>
                                            <p:strVal val="#ppt_w*0.05"/>
                                          </p:val>
                                        </p:tav>
                                        <p:tav tm="100000">
                                          <p:val>
                                            <p:strVal val="#ppt_w"/>
                                          </p:val>
                                        </p:tav>
                                      </p:tavLst>
                                    </p:anim>
                                    <p:anim calcmode="lin" valueType="num">
                                      <p:cBhvr>
                                        <p:cTn id="8" dur="500" fill="hold"/>
                                        <p:tgtEl>
                                          <p:spTgt spid="235522"/>
                                        </p:tgtEl>
                                        <p:attrNameLst>
                                          <p:attrName>ppt_h</p:attrName>
                                        </p:attrNameLst>
                                      </p:cBhvr>
                                      <p:tavLst>
                                        <p:tav tm="0">
                                          <p:val>
                                            <p:strVal val="#ppt_h"/>
                                          </p:val>
                                        </p:tav>
                                        <p:tav tm="100000">
                                          <p:val>
                                            <p:strVal val="#ppt_h"/>
                                          </p:val>
                                        </p:tav>
                                      </p:tavLst>
                                    </p:anim>
                                    <p:anim calcmode="lin" valueType="num">
                                      <p:cBhvr>
                                        <p:cTn id="9" dur="500" fill="hold"/>
                                        <p:tgtEl>
                                          <p:spTgt spid="235522"/>
                                        </p:tgtEl>
                                        <p:attrNameLst>
                                          <p:attrName>ppt_x</p:attrName>
                                        </p:attrNameLst>
                                      </p:cBhvr>
                                      <p:tavLst>
                                        <p:tav tm="0">
                                          <p:val>
                                            <p:strVal val="#ppt_x-.2"/>
                                          </p:val>
                                        </p:tav>
                                        <p:tav tm="100000">
                                          <p:val>
                                            <p:strVal val="#ppt_x"/>
                                          </p:val>
                                        </p:tav>
                                      </p:tavLst>
                                    </p:anim>
                                    <p:anim calcmode="lin" valueType="num">
                                      <p:cBhvr>
                                        <p:cTn id="10" dur="500" fill="hold"/>
                                        <p:tgtEl>
                                          <p:spTgt spid="235522"/>
                                        </p:tgtEl>
                                        <p:attrNameLst>
                                          <p:attrName>ppt_y</p:attrName>
                                        </p:attrNameLst>
                                      </p:cBhvr>
                                      <p:tavLst>
                                        <p:tav tm="0">
                                          <p:val>
                                            <p:strVal val="#ppt_y"/>
                                          </p:val>
                                        </p:tav>
                                        <p:tav tm="100000">
                                          <p:val>
                                            <p:strVal val="#ppt_y"/>
                                          </p:val>
                                        </p:tav>
                                      </p:tavLst>
                                    </p:anim>
                                    <p:animEffect transition="in" filter="fade">
                                      <p:cBhvr>
                                        <p:cTn id="11" dur="500"/>
                                        <p:tgtEl>
                                          <p:spTgt spid="2355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35523">
                                            <p:txEl>
                                              <p:pRg st="0" end="0"/>
                                            </p:txEl>
                                          </p:spTgt>
                                        </p:tgtEl>
                                        <p:attrNameLst>
                                          <p:attrName>style.visibility</p:attrName>
                                        </p:attrNameLst>
                                      </p:cBhvr>
                                      <p:to>
                                        <p:strVal val="visible"/>
                                      </p:to>
                                    </p:set>
                                    <p:animEffect transition="in" filter="blinds(horizontal)">
                                      <p:cBhvr>
                                        <p:cTn id="16" dur="500"/>
                                        <p:tgtEl>
                                          <p:spTgt spid="2355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35525"/>
                                        </p:tgtEl>
                                        <p:attrNameLst>
                                          <p:attrName>style.visibility</p:attrName>
                                        </p:attrNameLst>
                                      </p:cBhvr>
                                      <p:to>
                                        <p:strVal val="visible"/>
                                      </p:to>
                                    </p:set>
                                    <p:anim calcmode="lin" valueType="num">
                                      <p:cBhvr additive="base">
                                        <p:cTn id="21" dur="500" fill="hold"/>
                                        <p:tgtEl>
                                          <p:spTgt spid="235525"/>
                                        </p:tgtEl>
                                        <p:attrNameLst>
                                          <p:attrName>ppt_x</p:attrName>
                                        </p:attrNameLst>
                                      </p:cBhvr>
                                      <p:tavLst>
                                        <p:tav tm="0">
                                          <p:val>
                                            <p:strVal val="#ppt_x"/>
                                          </p:val>
                                        </p:tav>
                                        <p:tav tm="100000">
                                          <p:val>
                                            <p:strVal val="#ppt_x"/>
                                          </p:val>
                                        </p:tav>
                                      </p:tavLst>
                                    </p:anim>
                                    <p:anim calcmode="lin" valueType="num">
                                      <p:cBhvr additive="base">
                                        <p:cTn id="22" dur="500" fill="hold"/>
                                        <p:tgtEl>
                                          <p:spTgt spid="23552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35526"/>
                                        </p:tgtEl>
                                        <p:attrNameLst>
                                          <p:attrName>style.visibility</p:attrName>
                                        </p:attrNameLst>
                                      </p:cBhvr>
                                      <p:to>
                                        <p:strVal val="visible"/>
                                      </p:to>
                                    </p:set>
                                    <p:anim calcmode="lin" valueType="num">
                                      <p:cBhvr>
                                        <p:cTn id="27" dur="500" fill="hold"/>
                                        <p:tgtEl>
                                          <p:spTgt spid="235526"/>
                                        </p:tgtEl>
                                        <p:attrNameLst>
                                          <p:attrName>ppt_w</p:attrName>
                                        </p:attrNameLst>
                                      </p:cBhvr>
                                      <p:tavLst>
                                        <p:tav tm="0">
                                          <p:val>
                                            <p:fltVal val="0"/>
                                          </p:val>
                                        </p:tav>
                                        <p:tav tm="100000">
                                          <p:val>
                                            <p:strVal val="#ppt_w"/>
                                          </p:val>
                                        </p:tav>
                                      </p:tavLst>
                                    </p:anim>
                                    <p:anim calcmode="lin" valueType="num">
                                      <p:cBhvr>
                                        <p:cTn id="28" dur="500" fill="hold"/>
                                        <p:tgtEl>
                                          <p:spTgt spid="235526"/>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35528"/>
                                        </p:tgtEl>
                                        <p:attrNameLst>
                                          <p:attrName>style.visibility</p:attrName>
                                        </p:attrNameLst>
                                      </p:cBhvr>
                                      <p:to>
                                        <p:strVal val="visible"/>
                                      </p:to>
                                    </p:set>
                                    <p:animEffect transition="in" filter="box(in)">
                                      <p:cBhvr>
                                        <p:cTn id="33" dur="500"/>
                                        <p:tgtEl>
                                          <p:spTgt spid="2355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5530"/>
                                        </p:tgtEl>
                                        <p:attrNameLst>
                                          <p:attrName>style.visibility</p:attrName>
                                        </p:attrNameLst>
                                      </p:cBhvr>
                                      <p:to>
                                        <p:strVal val="visible"/>
                                      </p:to>
                                    </p:set>
                                    <p:anim calcmode="lin" valueType="num">
                                      <p:cBhvr additive="base">
                                        <p:cTn id="38" dur="500" fill="hold"/>
                                        <p:tgtEl>
                                          <p:spTgt spid="235530"/>
                                        </p:tgtEl>
                                        <p:attrNameLst>
                                          <p:attrName>ppt_x</p:attrName>
                                        </p:attrNameLst>
                                      </p:cBhvr>
                                      <p:tavLst>
                                        <p:tav tm="0">
                                          <p:val>
                                            <p:strVal val="#ppt_x"/>
                                          </p:val>
                                        </p:tav>
                                        <p:tav tm="100000">
                                          <p:val>
                                            <p:strVal val="#ppt_x"/>
                                          </p:val>
                                        </p:tav>
                                      </p:tavLst>
                                    </p:anim>
                                    <p:anim calcmode="lin" valueType="num">
                                      <p:cBhvr additive="base">
                                        <p:cTn id="39" dur="500" fill="hold"/>
                                        <p:tgtEl>
                                          <p:spTgt spid="23553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35532"/>
                                        </p:tgtEl>
                                        <p:attrNameLst>
                                          <p:attrName>style.visibility</p:attrName>
                                        </p:attrNameLst>
                                      </p:cBhvr>
                                      <p:to>
                                        <p:strVal val="visible"/>
                                      </p:to>
                                    </p:set>
                                    <p:anim calcmode="lin" valueType="num">
                                      <p:cBhvr additive="base">
                                        <p:cTn id="42" dur="500" fill="hold"/>
                                        <p:tgtEl>
                                          <p:spTgt spid="235532"/>
                                        </p:tgtEl>
                                        <p:attrNameLst>
                                          <p:attrName>ppt_x</p:attrName>
                                        </p:attrNameLst>
                                      </p:cBhvr>
                                      <p:tavLst>
                                        <p:tav tm="0">
                                          <p:val>
                                            <p:strVal val="#ppt_x"/>
                                          </p:val>
                                        </p:tav>
                                        <p:tav tm="100000">
                                          <p:val>
                                            <p:strVal val="#ppt_x"/>
                                          </p:val>
                                        </p:tav>
                                      </p:tavLst>
                                    </p:anim>
                                    <p:anim calcmode="lin" valueType="num">
                                      <p:cBhvr additive="base">
                                        <p:cTn id="43" dur="500" fill="hold"/>
                                        <p:tgtEl>
                                          <p:spTgt spid="23553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35534"/>
                                        </p:tgtEl>
                                        <p:attrNameLst>
                                          <p:attrName>style.visibility</p:attrName>
                                        </p:attrNameLst>
                                      </p:cBhvr>
                                      <p:to>
                                        <p:strVal val="visible"/>
                                      </p:to>
                                    </p:set>
                                    <p:anim calcmode="lin" valueType="num">
                                      <p:cBhvr additive="base">
                                        <p:cTn id="46" dur="500" fill="hold"/>
                                        <p:tgtEl>
                                          <p:spTgt spid="235534"/>
                                        </p:tgtEl>
                                        <p:attrNameLst>
                                          <p:attrName>ppt_x</p:attrName>
                                        </p:attrNameLst>
                                      </p:cBhvr>
                                      <p:tavLst>
                                        <p:tav tm="0">
                                          <p:val>
                                            <p:strVal val="#ppt_x"/>
                                          </p:val>
                                        </p:tav>
                                        <p:tav tm="100000">
                                          <p:val>
                                            <p:strVal val="#ppt_x"/>
                                          </p:val>
                                        </p:tav>
                                      </p:tavLst>
                                    </p:anim>
                                    <p:anim calcmode="lin" valueType="num">
                                      <p:cBhvr additive="base">
                                        <p:cTn id="47" dur="500" fill="hold"/>
                                        <p:tgtEl>
                                          <p:spTgt spid="23553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35536"/>
                                        </p:tgtEl>
                                        <p:attrNameLst>
                                          <p:attrName>style.visibility</p:attrName>
                                        </p:attrNameLst>
                                      </p:cBhvr>
                                      <p:to>
                                        <p:strVal val="visible"/>
                                      </p:to>
                                    </p:set>
                                    <p:anim calcmode="lin" valueType="num">
                                      <p:cBhvr additive="base">
                                        <p:cTn id="50" dur="500" fill="hold"/>
                                        <p:tgtEl>
                                          <p:spTgt spid="235536"/>
                                        </p:tgtEl>
                                        <p:attrNameLst>
                                          <p:attrName>ppt_x</p:attrName>
                                        </p:attrNameLst>
                                      </p:cBhvr>
                                      <p:tavLst>
                                        <p:tav tm="0">
                                          <p:val>
                                            <p:strVal val="#ppt_x"/>
                                          </p:val>
                                        </p:tav>
                                        <p:tav tm="100000">
                                          <p:val>
                                            <p:strVal val="#ppt_x"/>
                                          </p:val>
                                        </p:tav>
                                      </p:tavLst>
                                    </p:anim>
                                    <p:anim calcmode="lin" valueType="num">
                                      <p:cBhvr additive="base">
                                        <p:cTn id="51" dur="500" fill="hold"/>
                                        <p:tgtEl>
                                          <p:spTgt spid="235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p:bldP spid="235523" grpId="0" build="p"/>
      <p:bldP spid="235526" grpId="0"/>
      <p:bldP spid="235530" grpId="0"/>
      <p:bldP spid="23553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200400" y="273050"/>
            <a:ext cx="5481638" cy="1143000"/>
          </a:xfrm>
        </p:spPr>
        <p:txBody>
          <a:bodyPr/>
          <a:lstStyle/>
          <a:p>
            <a:pPr algn="r"/>
            <a:r>
              <a:rPr lang="fa-IR" altLang="en-US" sz="3800">
                <a:cs typeface="B Titr" panose="00000700000000000000" pitchFamily="2" charset="-78"/>
              </a:rPr>
              <a:t>2-4  </a:t>
            </a:r>
            <a:r>
              <a:rPr lang="ar-SA" altLang="en-US" sz="3800">
                <a:cs typeface="B Titr" panose="00000700000000000000" pitchFamily="2" charset="-78"/>
              </a:rPr>
              <a:t>تابع چگالي احتمال نمايي </a:t>
            </a:r>
            <a:endParaRPr lang="en-US" altLang="en-US" sz="3800">
              <a:cs typeface="B Titr" panose="00000700000000000000" pitchFamily="2" charset="-78"/>
            </a:endParaRPr>
          </a:p>
        </p:txBody>
      </p:sp>
      <p:sp>
        <p:nvSpPr>
          <p:cNvPr id="236547" name="Rectangle 3"/>
          <p:cNvSpPr>
            <a:spLocks noGrp="1" noChangeArrowheads="1"/>
          </p:cNvSpPr>
          <p:nvPr>
            <p:ph idx="1"/>
          </p:nvPr>
        </p:nvSpPr>
        <p:spPr>
          <a:xfrm>
            <a:off x="250825" y="1600200"/>
            <a:ext cx="8713788" cy="2044700"/>
          </a:xfrm>
        </p:spPr>
        <p:txBody>
          <a:bodyPr>
            <a:normAutofit lnSpcReduction="10000"/>
          </a:bodyPr>
          <a:lstStyle/>
          <a:p>
            <a:pPr>
              <a:lnSpc>
                <a:spcPct val="90000"/>
              </a:lnSpc>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چگالي احتمال نمايي با پارامتر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است اگر تابع چگالي احتمال آن به صورت زير باشد. </a:t>
            </a:r>
            <a:endParaRPr lang="en-US" altLang="en-US" sz="2600">
              <a:cs typeface="B Nazanin" panose="00000400000000000000" pitchFamily="2" charset="-78"/>
            </a:endParaRPr>
          </a:p>
          <a:p>
            <a:pPr>
              <a:lnSpc>
                <a:spcPct val="90000"/>
              </a:lnSpc>
              <a:buFont typeface="Wingdings" panose="05000000000000000000" pitchFamily="2" charset="2"/>
              <a:buNone/>
            </a:pPr>
            <a:endParaRPr lang="en-US" altLang="en-US" sz="2600">
              <a:cs typeface="B Nazanin" panose="00000400000000000000" pitchFamily="2" charset="-78"/>
            </a:endParaRPr>
          </a:p>
          <a:p>
            <a:pPr>
              <a:lnSpc>
                <a:spcPct val="90000"/>
              </a:lnSpc>
              <a:buFont typeface="Wingdings" panose="05000000000000000000" pitchFamily="2" charset="2"/>
              <a:buNone/>
            </a:pPr>
            <a:r>
              <a:rPr lang="ar-SA" altLang="en-US" sz="2600">
                <a:cs typeface="B Nazanin" panose="00000400000000000000" pitchFamily="2" charset="-78"/>
              </a:rPr>
              <a:t>توزيع نمايي كاربردهاي مهمي دارد. از جمله در مدلهاي صف بندي، مي</a:t>
            </a:r>
            <a:r>
              <a:rPr lang="en-US" altLang="en-US" sz="2600">
                <a:cs typeface="B Nazanin" panose="00000400000000000000" pitchFamily="2" charset="-78"/>
              </a:rPr>
              <a:t> </a:t>
            </a:r>
            <a:r>
              <a:rPr lang="ar-SA" altLang="en-US" sz="2600">
                <a:cs typeface="B Nazanin" panose="00000400000000000000" pitchFamily="2" charset="-78"/>
              </a:rPr>
              <a:t>توان نشان داد كه زمان انتظار مابين ورودي</a:t>
            </a:r>
            <a:r>
              <a:rPr lang="en-US" altLang="en-US" sz="2600">
                <a:cs typeface="B Nazanin" panose="00000400000000000000" pitchFamily="2" charset="-78"/>
              </a:rPr>
              <a:t> </a:t>
            </a:r>
            <a:r>
              <a:rPr lang="ar-SA" altLang="en-US" sz="2600">
                <a:cs typeface="B Nazanin" panose="00000400000000000000" pitchFamily="2" charset="-78"/>
              </a:rPr>
              <a:t>هاي متوالي از توزيع نمايي پيروي مي</a:t>
            </a:r>
            <a:r>
              <a:rPr lang="en-US" altLang="en-US" sz="2600">
                <a:cs typeface="B Nazanin" panose="00000400000000000000" pitchFamily="2" charset="-78"/>
              </a:rPr>
              <a:t> </a:t>
            </a:r>
            <a:r>
              <a:rPr lang="ar-SA" altLang="en-US" sz="2600">
                <a:cs typeface="B Nazanin" panose="00000400000000000000" pitchFamily="2" charset="-78"/>
              </a:rPr>
              <a:t>كند </a:t>
            </a:r>
            <a:endParaRPr lang="en-US" altLang="en-US" sz="2600">
              <a:cs typeface="B Nazanin" panose="00000400000000000000" pitchFamily="2" charset="-78"/>
            </a:endParaRPr>
          </a:p>
        </p:txBody>
      </p:sp>
      <p:sp>
        <p:nvSpPr>
          <p:cNvPr id="236548" name="Rectangle 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6549" name="Object 5"/>
          <p:cNvGraphicFramePr>
            <a:graphicFrameLocks noChangeAspect="1"/>
          </p:cNvGraphicFramePr>
          <p:nvPr/>
        </p:nvGraphicFramePr>
        <p:xfrm>
          <a:off x="1042988" y="2133600"/>
          <a:ext cx="4752975" cy="719138"/>
        </p:xfrm>
        <a:graphic>
          <a:graphicData uri="http://schemas.openxmlformats.org/presentationml/2006/ole">
            <mc:AlternateContent xmlns:mc="http://schemas.openxmlformats.org/markup-compatibility/2006">
              <mc:Choice xmlns:v="urn:schemas-microsoft-com:vml" Requires="v">
                <p:oleObj spid="_x0000_s236565" name="Equation" r:id="rId3" imgW="2578100" imgH="393700" progId="Equation.3">
                  <p:embed/>
                </p:oleObj>
              </mc:Choice>
              <mc:Fallback>
                <p:oleObj name="Equation" r:id="rId3" imgW="25781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133600"/>
                        <a:ext cx="47529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550" name="Rectangle 6"/>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6551" name="Text Box 7"/>
          <p:cNvSpPr txBox="1">
            <a:spLocks noChangeArrowheads="1"/>
          </p:cNvSpPr>
          <p:nvPr/>
        </p:nvSpPr>
        <p:spPr bwMode="auto">
          <a:xfrm>
            <a:off x="4930775" y="3619500"/>
            <a:ext cx="388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fa-IR" altLang="en-US" sz="2400">
                <a:solidFill>
                  <a:srgbClr val="990000"/>
                </a:solidFill>
                <a:cs typeface="B Titr" panose="00000700000000000000" pitchFamily="2" charset="-78"/>
              </a:rPr>
              <a:t>2-4-1 </a:t>
            </a:r>
            <a:r>
              <a:rPr lang="ar-SA" altLang="en-US" sz="2400">
                <a:solidFill>
                  <a:srgbClr val="990000"/>
                </a:solidFill>
                <a:cs typeface="B Titr" panose="00000700000000000000" pitchFamily="2" charset="-78"/>
              </a:rPr>
              <a:t>ويژگيهاي توزيع نمايي</a:t>
            </a:r>
            <a:r>
              <a:rPr lang="en-US" altLang="en-US" sz="2400">
                <a:solidFill>
                  <a:srgbClr val="990000"/>
                </a:solidFill>
                <a:cs typeface="B Titr" panose="00000700000000000000" pitchFamily="2" charset="-78"/>
              </a:rPr>
              <a:t> </a:t>
            </a:r>
          </a:p>
        </p:txBody>
      </p:sp>
      <p:sp>
        <p:nvSpPr>
          <p:cNvPr id="236552" name="Text Box 8"/>
          <p:cNvSpPr txBox="1">
            <a:spLocks noChangeArrowheads="1"/>
          </p:cNvSpPr>
          <p:nvPr/>
        </p:nvSpPr>
        <p:spPr bwMode="auto">
          <a:xfrm>
            <a:off x="539750" y="4108450"/>
            <a:ext cx="81359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a:cs typeface="B Nazanin" panose="00000400000000000000" pitchFamily="2" charset="-78"/>
              </a:rPr>
              <a:t>1- 			</a:t>
            </a:r>
          </a:p>
          <a:p>
            <a:r>
              <a:rPr lang="ar-SA" altLang="en-US" sz="2400">
                <a:cs typeface="B Nazanin" panose="00000400000000000000" pitchFamily="2" charset="-78"/>
              </a:rPr>
              <a:t>2- فاقد حافظه است.</a:t>
            </a:r>
            <a:r>
              <a:rPr lang="fa-IR" altLang="en-US" sz="2400">
                <a:cs typeface="B Nazanin" panose="00000400000000000000" pitchFamily="2" charset="-78"/>
              </a:rPr>
              <a:t>		</a:t>
            </a:r>
          </a:p>
          <a:p>
            <a:r>
              <a:rPr lang="ar-SA" altLang="en-US" sz="2400">
                <a:cs typeface="B Nazanin" panose="00000400000000000000" pitchFamily="2" charset="-78"/>
              </a:rPr>
              <a:t>3- داراي ميانگين </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و واريانس </a:t>
            </a:r>
            <a:r>
              <a:rPr lang="fa-IR" altLang="en-US" sz="2400" baseline="30000">
                <a:cs typeface="B Nazanin" panose="00000400000000000000" pitchFamily="2" charset="-78"/>
              </a:rPr>
              <a:t>2</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r>
              <a:rPr lang="ar-SA" altLang="en-US" sz="2400">
                <a:cs typeface="B Nazanin" panose="00000400000000000000" pitchFamily="2" charset="-78"/>
              </a:rPr>
              <a:t>4- اگر </a:t>
            </a:r>
            <a:r>
              <a:rPr lang="en-US" altLang="en-US" sz="2400">
                <a:cs typeface="B Nazanin" panose="00000400000000000000" pitchFamily="2" charset="-78"/>
              </a:rPr>
              <a:t>u</a:t>
            </a:r>
            <a:r>
              <a:rPr lang="fa-IR" altLang="en-US" sz="2400">
                <a:cs typeface="B Nazanin" panose="00000400000000000000" pitchFamily="2" charset="-78"/>
              </a:rPr>
              <a:t> </a:t>
            </a:r>
            <a:r>
              <a:rPr lang="ar-SA" altLang="en-US" sz="2400">
                <a:cs typeface="B Nazanin" panose="00000400000000000000" pitchFamily="2" charset="-78"/>
              </a:rPr>
              <a:t>داراي توزيع يكنواخت روي (1</a:t>
            </a:r>
            <a:r>
              <a:rPr lang="en-US" altLang="en-US" sz="2400">
                <a:cs typeface="B Nazanin" panose="00000400000000000000" pitchFamily="2" charset="-78"/>
              </a:rPr>
              <a:t>0,</a:t>
            </a:r>
            <a:r>
              <a:rPr lang="ar-SA" altLang="en-US" sz="2400">
                <a:cs typeface="B Nazanin" panose="00000400000000000000" pitchFamily="2" charset="-78"/>
              </a:rPr>
              <a:t>) باشد آنگاه </a:t>
            </a:r>
            <a:r>
              <a:rPr lang="en-US" altLang="en-US" sz="2400">
                <a:cs typeface="B Nazanin" panose="00000400000000000000" pitchFamily="2" charset="-78"/>
              </a:rPr>
              <a:t>–ln(u)</a:t>
            </a:r>
            <a:r>
              <a:rPr lang="fa-IR" altLang="en-US" sz="2400">
                <a:cs typeface="B Nazanin" panose="00000400000000000000" pitchFamily="2" charset="-78"/>
              </a:rPr>
              <a:t> </a:t>
            </a:r>
            <a:r>
              <a:rPr lang="ar-SA" altLang="en-US" sz="2400">
                <a:cs typeface="B Nazanin" panose="00000400000000000000" pitchFamily="2" charset="-78"/>
              </a:rPr>
              <a:t>داراي توزيع نمايي با 1=</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است.</a:t>
            </a:r>
            <a:r>
              <a:rPr lang="en-US" altLang="en-US" sz="2400">
                <a:cs typeface="B Nazanin" panose="00000400000000000000" pitchFamily="2" charset="-78"/>
              </a:rPr>
              <a:t> </a:t>
            </a:r>
          </a:p>
        </p:txBody>
      </p:sp>
      <p:sp>
        <p:nvSpPr>
          <p:cNvPr id="236553" name="Rectangle 9"/>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6554" name="Object 10"/>
          <p:cNvGraphicFramePr>
            <a:graphicFrameLocks noChangeAspect="1"/>
          </p:cNvGraphicFramePr>
          <p:nvPr/>
        </p:nvGraphicFramePr>
        <p:xfrm>
          <a:off x="755650" y="3908425"/>
          <a:ext cx="3960813" cy="565150"/>
        </p:xfrm>
        <a:graphic>
          <a:graphicData uri="http://schemas.openxmlformats.org/presentationml/2006/ole">
            <mc:AlternateContent xmlns:mc="http://schemas.openxmlformats.org/markup-compatibility/2006">
              <mc:Choice xmlns:v="urn:schemas-microsoft-com:vml" Requires="v">
                <p:oleObj spid="_x0000_s236566" name="Equation" r:id="rId5" imgW="2476500" imgH="355600" progId="Equation.3">
                  <p:embed/>
                </p:oleObj>
              </mc:Choice>
              <mc:Fallback>
                <p:oleObj name="Equation" r:id="rId5" imgW="2476500" imgH="3556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908425"/>
                        <a:ext cx="3960813"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555" name="Rectangle 11"/>
          <p:cNvSpPr>
            <a:spLocks noChangeArrowheads="1"/>
          </p:cNvSpPr>
          <p:nvPr/>
        </p:nvSpPr>
        <p:spPr bwMode="auto">
          <a:xfrm>
            <a:off x="0" y="3590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6556" name="Rectangle 12"/>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6557" name="Object 13"/>
          <p:cNvGraphicFramePr>
            <a:graphicFrameLocks noChangeAspect="1"/>
          </p:cNvGraphicFramePr>
          <p:nvPr/>
        </p:nvGraphicFramePr>
        <p:xfrm>
          <a:off x="900113" y="4508500"/>
          <a:ext cx="3311525" cy="342900"/>
        </p:xfrm>
        <a:graphic>
          <a:graphicData uri="http://schemas.openxmlformats.org/presentationml/2006/ole">
            <mc:AlternateContent xmlns:mc="http://schemas.openxmlformats.org/markup-compatibility/2006">
              <mc:Choice xmlns:v="urn:schemas-microsoft-com:vml" Requires="v">
                <p:oleObj spid="_x0000_s236567" name="Equation" r:id="rId7" imgW="1930400" imgH="203200" progId="Equation.3">
                  <p:embed/>
                </p:oleObj>
              </mc:Choice>
              <mc:Fallback>
                <p:oleObj name="Equation" r:id="rId7" imgW="1930400" imgH="203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4508500"/>
                        <a:ext cx="331152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558" name="Rectangle 14"/>
          <p:cNvSpPr>
            <a:spLocks noChangeArrowheads="1"/>
          </p:cNvSpPr>
          <p:nvPr/>
        </p:nvSpPr>
        <p:spPr bwMode="auto">
          <a:xfrm>
            <a:off x="0" y="352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checkerboard(across)">
                                      <p:cBhvr>
                                        <p:cTn id="7" dur="500"/>
                                        <p:tgtEl>
                                          <p:spTgt spid="236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36547">
                                            <p:txEl>
                                              <p:pRg st="0" end="0"/>
                                            </p:txEl>
                                          </p:spTgt>
                                        </p:tgtEl>
                                        <p:attrNameLst>
                                          <p:attrName>style.visibility</p:attrName>
                                        </p:attrNameLst>
                                      </p:cBhvr>
                                      <p:to>
                                        <p:strVal val="visible"/>
                                      </p:to>
                                    </p:set>
                                    <p:anim calcmode="lin" valueType="num">
                                      <p:cBhvr>
                                        <p:cTn id="12" dur="500" decel="50000" fill="hold">
                                          <p:stCondLst>
                                            <p:cond delay="0"/>
                                          </p:stCondLst>
                                        </p:cTn>
                                        <p:tgtEl>
                                          <p:spTgt spid="236547">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36547">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36547">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236547">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36547">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36547">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36547">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3654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236547">
                                            <p:txEl>
                                              <p:pRg st="2" end="2"/>
                                            </p:txEl>
                                          </p:spTgt>
                                        </p:tgtEl>
                                        <p:attrNameLst>
                                          <p:attrName>style.visibility</p:attrName>
                                        </p:attrNameLst>
                                      </p:cBhvr>
                                      <p:to>
                                        <p:strVal val="visible"/>
                                      </p:to>
                                    </p:set>
                                    <p:anim calcmode="lin" valueType="num">
                                      <p:cBhvr>
                                        <p:cTn id="24" dur="500" decel="50000" fill="hold">
                                          <p:stCondLst>
                                            <p:cond delay="0"/>
                                          </p:stCondLst>
                                        </p:cTn>
                                        <p:tgtEl>
                                          <p:spTgt spid="236547">
                                            <p:txEl>
                                              <p:pRg st="2" end="2"/>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36547">
                                            <p:txEl>
                                              <p:pRg st="2" end="2"/>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36547">
                                            <p:txEl>
                                              <p:pRg st="2" end="2"/>
                                            </p:txEl>
                                          </p:spTgt>
                                        </p:tgtEl>
                                        <p:attrNameLst>
                                          <p:attrName>ppt_w</p:attrName>
                                        </p:attrNameLst>
                                      </p:cBhvr>
                                      <p:tavLst>
                                        <p:tav tm="0">
                                          <p:val>
                                            <p:strVal val="#ppt_w*.05"/>
                                          </p:val>
                                        </p:tav>
                                        <p:tav tm="100000">
                                          <p:val>
                                            <p:strVal val="#ppt_w"/>
                                          </p:val>
                                        </p:tav>
                                      </p:tavLst>
                                    </p:anim>
                                    <p:anim calcmode="lin" valueType="num">
                                      <p:cBhvr>
                                        <p:cTn id="27" dur="1000" fill="hold"/>
                                        <p:tgtEl>
                                          <p:spTgt spid="236547">
                                            <p:txEl>
                                              <p:pRg st="2" end="2"/>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36547">
                                            <p:txEl>
                                              <p:pRg st="2" end="2"/>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36547">
                                            <p:txEl>
                                              <p:pRg st="2" end="2"/>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36547">
                                            <p:txEl>
                                              <p:pRg st="2" end="2"/>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36547">
                                            <p:txEl>
                                              <p:pRg st="2" end="2"/>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236549"/>
                                        </p:tgtEl>
                                        <p:attrNameLst>
                                          <p:attrName>style.visibility</p:attrName>
                                        </p:attrNameLst>
                                      </p:cBhvr>
                                      <p:to>
                                        <p:strVal val="visible"/>
                                      </p:to>
                                    </p:set>
                                    <p:anim calcmode="lin" valueType="num">
                                      <p:cBhvr>
                                        <p:cTn id="34" dur="500" decel="50000" fill="hold">
                                          <p:stCondLst>
                                            <p:cond delay="0"/>
                                          </p:stCondLst>
                                        </p:cTn>
                                        <p:tgtEl>
                                          <p:spTgt spid="236549"/>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36549"/>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36549"/>
                                        </p:tgtEl>
                                        <p:attrNameLst>
                                          <p:attrName>ppt_w</p:attrName>
                                        </p:attrNameLst>
                                      </p:cBhvr>
                                      <p:tavLst>
                                        <p:tav tm="0">
                                          <p:val>
                                            <p:strVal val="#ppt_w*.05"/>
                                          </p:val>
                                        </p:tav>
                                        <p:tav tm="100000">
                                          <p:val>
                                            <p:strVal val="#ppt_w"/>
                                          </p:val>
                                        </p:tav>
                                      </p:tavLst>
                                    </p:anim>
                                    <p:anim calcmode="lin" valueType="num">
                                      <p:cBhvr>
                                        <p:cTn id="37" dur="1000" fill="hold"/>
                                        <p:tgtEl>
                                          <p:spTgt spid="236549"/>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36549"/>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36549"/>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36549"/>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365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236551"/>
                                        </p:tgtEl>
                                        <p:attrNameLst>
                                          <p:attrName>style.visibility</p:attrName>
                                        </p:attrNameLst>
                                      </p:cBhvr>
                                      <p:to>
                                        <p:strVal val="visible"/>
                                      </p:to>
                                    </p:set>
                                    <p:anim calcmode="lin" valueType="num">
                                      <p:cBhvr>
                                        <p:cTn id="46" dur="500" decel="50000" fill="hold">
                                          <p:stCondLst>
                                            <p:cond delay="0"/>
                                          </p:stCondLst>
                                        </p:cTn>
                                        <p:tgtEl>
                                          <p:spTgt spid="23655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3655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36551"/>
                                        </p:tgtEl>
                                        <p:attrNameLst>
                                          <p:attrName>ppt_w</p:attrName>
                                        </p:attrNameLst>
                                      </p:cBhvr>
                                      <p:tavLst>
                                        <p:tav tm="0">
                                          <p:val>
                                            <p:strVal val="#ppt_w*.05"/>
                                          </p:val>
                                        </p:tav>
                                        <p:tav tm="100000">
                                          <p:val>
                                            <p:strVal val="#ppt_w"/>
                                          </p:val>
                                        </p:tav>
                                      </p:tavLst>
                                    </p:anim>
                                    <p:anim calcmode="lin" valueType="num">
                                      <p:cBhvr>
                                        <p:cTn id="49" dur="1000" fill="hold"/>
                                        <p:tgtEl>
                                          <p:spTgt spid="23655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3655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3655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3655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365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ntr" presetSubtype="0" fill="hold" nodeType="clickEffect">
                                  <p:stCondLst>
                                    <p:cond delay="0"/>
                                  </p:stCondLst>
                                  <p:childTnLst>
                                    <p:set>
                                      <p:cBhvr>
                                        <p:cTn id="57" dur="1" fill="hold">
                                          <p:stCondLst>
                                            <p:cond delay="0"/>
                                          </p:stCondLst>
                                        </p:cTn>
                                        <p:tgtEl>
                                          <p:spTgt spid="236554"/>
                                        </p:tgtEl>
                                        <p:attrNameLst>
                                          <p:attrName>style.visibility</p:attrName>
                                        </p:attrNameLst>
                                      </p:cBhvr>
                                      <p:to>
                                        <p:strVal val="visible"/>
                                      </p:to>
                                    </p:set>
                                    <p:anim calcmode="lin" valueType="num">
                                      <p:cBhvr>
                                        <p:cTn id="58" dur="500" decel="50000" fill="hold">
                                          <p:stCondLst>
                                            <p:cond delay="0"/>
                                          </p:stCondLst>
                                        </p:cTn>
                                        <p:tgtEl>
                                          <p:spTgt spid="236554"/>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236554"/>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236554"/>
                                        </p:tgtEl>
                                        <p:attrNameLst>
                                          <p:attrName>ppt_w</p:attrName>
                                        </p:attrNameLst>
                                      </p:cBhvr>
                                      <p:tavLst>
                                        <p:tav tm="0">
                                          <p:val>
                                            <p:strVal val="#ppt_w*.05"/>
                                          </p:val>
                                        </p:tav>
                                        <p:tav tm="100000">
                                          <p:val>
                                            <p:strVal val="#ppt_w"/>
                                          </p:val>
                                        </p:tav>
                                      </p:tavLst>
                                    </p:anim>
                                    <p:anim calcmode="lin" valueType="num">
                                      <p:cBhvr>
                                        <p:cTn id="61" dur="1000" fill="hold"/>
                                        <p:tgtEl>
                                          <p:spTgt spid="236554"/>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236554"/>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236554"/>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236554"/>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236554"/>
                                        </p:tgtEl>
                                      </p:cBhvr>
                                    </p:animEffect>
                                  </p:childTnLst>
                                </p:cTn>
                              </p:par>
                              <p:par>
                                <p:cTn id="66" presetID="25" presetClass="entr" presetSubtype="0" fill="hold" nodeType="withEffect">
                                  <p:stCondLst>
                                    <p:cond delay="0"/>
                                  </p:stCondLst>
                                  <p:childTnLst>
                                    <p:set>
                                      <p:cBhvr>
                                        <p:cTn id="67" dur="1" fill="hold">
                                          <p:stCondLst>
                                            <p:cond delay="0"/>
                                          </p:stCondLst>
                                        </p:cTn>
                                        <p:tgtEl>
                                          <p:spTgt spid="236557"/>
                                        </p:tgtEl>
                                        <p:attrNameLst>
                                          <p:attrName>style.visibility</p:attrName>
                                        </p:attrNameLst>
                                      </p:cBhvr>
                                      <p:to>
                                        <p:strVal val="visible"/>
                                      </p:to>
                                    </p:set>
                                    <p:anim calcmode="lin" valueType="num">
                                      <p:cBhvr>
                                        <p:cTn id="68" dur="500" decel="50000" fill="hold">
                                          <p:stCondLst>
                                            <p:cond delay="0"/>
                                          </p:stCondLst>
                                        </p:cTn>
                                        <p:tgtEl>
                                          <p:spTgt spid="236557"/>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36557"/>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36557"/>
                                        </p:tgtEl>
                                        <p:attrNameLst>
                                          <p:attrName>ppt_w</p:attrName>
                                        </p:attrNameLst>
                                      </p:cBhvr>
                                      <p:tavLst>
                                        <p:tav tm="0">
                                          <p:val>
                                            <p:strVal val="#ppt_w*.05"/>
                                          </p:val>
                                        </p:tav>
                                        <p:tav tm="100000">
                                          <p:val>
                                            <p:strVal val="#ppt_w"/>
                                          </p:val>
                                        </p:tav>
                                      </p:tavLst>
                                    </p:anim>
                                    <p:anim calcmode="lin" valueType="num">
                                      <p:cBhvr>
                                        <p:cTn id="71" dur="1000" fill="hold"/>
                                        <p:tgtEl>
                                          <p:spTgt spid="236557"/>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36557"/>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36557"/>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36557"/>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36557"/>
                                        </p:tgtEl>
                                      </p:cBhvr>
                                    </p:animEffect>
                                  </p:childTnLst>
                                </p:cTn>
                              </p:par>
                              <p:par>
                                <p:cTn id="76" presetID="25" presetClass="entr" presetSubtype="0" fill="hold" grpId="0" nodeType="withEffect">
                                  <p:stCondLst>
                                    <p:cond delay="0"/>
                                  </p:stCondLst>
                                  <p:childTnLst>
                                    <p:set>
                                      <p:cBhvr>
                                        <p:cTn id="77" dur="1" fill="hold">
                                          <p:stCondLst>
                                            <p:cond delay="0"/>
                                          </p:stCondLst>
                                        </p:cTn>
                                        <p:tgtEl>
                                          <p:spTgt spid="236552"/>
                                        </p:tgtEl>
                                        <p:attrNameLst>
                                          <p:attrName>style.visibility</p:attrName>
                                        </p:attrNameLst>
                                      </p:cBhvr>
                                      <p:to>
                                        <p:strVal val="visible"/>
                                      </p:to>
                                    </p:set>
                                    <p:anim calcmode="lin" valueType="num">
                                      <p:cBhvr>
                                        <p:cTn id="78" dur="500" decel="50000" fill="hold">
                                          <p:stCondLst>
                                            <p:cond delay="0"/>
                                          </p:stCondLst>
                                        </p:cTn>
                                        <p:tgtEl>
                                          <p:spTgt spid="236552"/>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36552"/>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36552"/>
                                        </p:tgtEl>
                                        <p:attrNameLst>
                                          <p:attrName>ppt_w</p:attrName>
                                        </p:attrNameLst>
                                      </p:cBhvr>
                                      <p:tavLst>
                                        <p:tav tm="0">
                                          <p:val>
                                            <p:strVal val="#ppt_w*.05"/>
                                          </p:val>
                                        </p:tav>
                                        <p:tav tm="100000">
                                          <p:val>
                                            <p:strVal val="#ppt_w"/>
                                          </p:val>
                                        </p:tav>
                                      </p:tavLst>
                                    </p:anim>
                                    <p:anim calcmode="lin" valueType="num">
                                      <p:cBhvr>
                                        <p:cTn id="81" dur="1000" fill="hold"/>
                                        <p:tgtEl>
                                          <p:spTgt spid="236552"/>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36552"/>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36552"/>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36552"/>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36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P spid="236547" grpId="0" build="p"/>
      <p:bldP spid="236551" grpId="0"/>
      <p:bldP spid="23655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489325" y="544513"/>
            <a:ext cx="5192713" cy="866775"/>
          </a:xfrm>
        </p:spPr>
        <p:txBody>
          <a:bodyPr/>
          <a:lstStyle/>
          <a:p>
            <a:pPr algn="r"/>
            <a:r>
              <a:rPr lang="fa-IR" altLang="en-US" sz="3800">
                <a:cs typeface="B Titr" panose="00000700000000000000" pitchFamily="2" charset="-78"/>
              </a:rPr>
              <a:t>2-5 </a:t>
            </a:r>
            <a:r>
              <a:rPr lang="ar-SA" altLang="en-US" sz="3800">
                <a:cs typeface="B Titr" panose="00000700000000000000" pitchFamily="2" charset="-78"/>
              </a:rPr>
              <a:t>تابع چگالي احتمال گاما </a:t>
            </a:r>
            <a:endParaRPr lang="en-US" altLang="en-US" sz="3800">
              <a:cs typeface="B Titr" panose="00000700000000000000" pitchFamily="2" charset="-78"/>
            </a:endParaRPr>
          </a:p>
        </p:txBody>
      </p:sp>
      <p:sp>
        <p:nvSpPr>
          <p:cNvPr id="237571" name="Rectangle 3"/>
          <p:cNvSpPr>
            <a:spLocks noGrp="1" noChangeArrowheads="1"/>
          </p:cNvSpPr>
          <p:nvPr>
            <p:ph idx="1"/>
          </p:nvPr>
        </p:nvSpPr>
        <p:spPr>
          <a:xfrm>
            <a:off x="455613" y="1598613"/>
            <a:ext cx="8226425" cy="1530350"/>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چگالي احتمال گاما با پارامترهاي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و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است اگر تابع چگالي احتمال آن به صورت زير باشد. </a:t>
            </a:r>
            <a:endParaRPr lang="fa-IR" altLang="en-US" sz="2600">
              <a:cs typeface="B Nazanin" panose="00000400000000000000" pitchFamily="2" charset="-78"/>
            </a:endParaRPr>
          </a:p>
          <a:p>
            <a:pPr>
              <a:buFont typeface="Wingdings" panose="05000000000000000000" pitchFamily="2" charset="2"/>
              <a:buNone/>
            </a:pPr>
            <a:endParaRPr lang="fa-IR" altLang="en-US" sz="2600">
              <a:cs typeface="B Nazanin" panose="00000400000000000000" pitchFamily="2" charset="-78"/>
            </a:endParaRPr>
          </a:p>
        </p:txBody>
      </p:sp>
      <p:sp>
        <p:nvSpPr>
          <p:cNvPr id="2375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7573" name="Object 5"/>
          <p:cNvGraphicFramePr>
            <a:graphicFrameLocks noChangeAspect="1"/>
          </p:cNvGraphicFramePr>
          <p:nvPr/>
        </p:nvGraphicFramePr>
        <p:xfrm>
          <a:off x="755650" y="2205038"/>
          <a:ext cx="6337300" cy="685800"/>
        </p:xfrm>
        <a:graphic>
          <a:graphicData uri="http://schemas.openxmlformats.org/presentationml/2006/ole">
            <mc:AlternateContent xmlns:mc="http://schemas.openxmlformats.org/markup-compatibility/2006">
              <mc:Choice xmlns:v="urn:schemas-microsoft-com:vml" Requires="v">
                <p:oleObj spid="_x0000_s237589" name="Equation" r:id="rId3" imgW="3835400" imgH="419100" progId="Equation.3">
                  <p:embed/>
                </p:oleObj>
              </mc:Choice>
              <mc:Fallback>
                <p:oleObj name="Equation" r:id="rId3" imgW="38354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205038"/>
                        <a:ext cx="63373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574" name="Rectangle 6"/>
          <p:cNvSpPr>
            <a:spLocks noChangeArrowheads="1"/>
          </p:cNvSpPr>
          <p:nvPr/>
        </p:nvSpPr>
        <p:spPr bwMode="auto">
          <a:xfrm>
            <a:off x="0" y="371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7575" name="Text Box 7"/>
          <p:cNvSpPr txBox="1">
            <a:spLocks noChangeArrowheads="1"/>
          </p:cNvSpPr>
          <p:nvPr/>
        </p:nvSpPr>
        <p:spPr bwMode="auto">
          <a:xfrm>
            <a:off x="323850" y="3141663"/>
            <a:ext cx="856932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SzPct val="65000"/>
              <a:buFont typeface="Wingdings" panose="05000000000000000000" pitchFamily="2" charset="2"/>
              <a:buNone/>
            </a:pPr>
            <a:r>
              <a:rPr lang="ar-SA" altLang="en-US" sz="2400">
                <a:cs typeface="B Nazanin" panose="00000400000000000000" pitchFamily="2" charset="-78"/>
              </a:rPr>
              <a:t>حالت خاص: براي</a:t>
            </a:r>
            <a:r>
              <a:rPr lang="en-US"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=1</a:t>
            </a:r>
            <a:r>
              <a:rPr lang="ar-SA" altLang="en-US" sz="2400">
                <a:cs typeface="B Nazanin" panose="00000400000000000000" pitchFamily="2" charset="-78"/>
              </a:rPr>
              <a:t>، </a:t>
            </a:r>
            <a:r>
              <a:rPr lang="en-US" altLang="en-US" sz="2400">
                <a:cs typeface="B Nazanin" panose="00000400000000000000" pitchFamily="2" charset="-78"/>
                <a:sym typeface="Symbol" panose="05050102010706020507" pitchFamily="18" charset="2"/>
              </a:rPr>
              <a:t></a:t>
            </a:r>
            <a:r>
              <a:rPr lang="en-US" altLang="en-US" sz="2400">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توزيع گاما به توزيع نمايي تبديل مي</a:t>
            </a:r>
            <a:r>
              <a:rPr lang="fa-IR" altLang="en-US" sz="2400">
                <a:cs typeface="B Nazanin" panose="00000400000000000000" pitchFamily="2" charset="-78"/>
              </a:rPr>
              <a:t> </a:t>
            </a:r>
            <a:r>
              <a:rPr lang="ar-SA" altLang="en-US" sz="2400">
                <a:cs typeface="B Nazanin" panose="00000400000000000000" pitchFamily="2" charset="-78"/>
              </a:rPr>
              <a:t>شود. تابع چگالي احتمال گاما باتوجه به ويژگي تابع گاما تعريف مي</a:t>
            </a:r>
            <a:r>
              <a:rPr lang="fa-IR" altLang="en-US" sz="2400">
                <a:cs typeface="B Nazanin" panose="00000400000000000000" pitchFamily="2" charset="-78"/>
              </a:rPr>
              <a:t> </a:t>
            </a:r>
            <a:r>
              <a:rPr lang="ar-SA" altLang="en-US" sz="2400">
                <a:cs typeface="B Nazanin" panose="00000400000000000000" pitchFamily="2" charset="-78"/>
              </a:rPr>
              <a:t>شود. چون:</a:t>
            </a:r>
            <a:endParaRPr lang="en-US" altLang="en-US" sz="2400">
              <a:cs typeface="B Nazanin" panose="00000400000000000000" pitchFamily="2" charset="-78"/>
            </a:endParaRPr>
          </a:p>
          <a:p>
            <a:pPr algn="l" rtl="0">
              <a:spcBef>
                <a:spcPct val="50000"/>
              </a:spcBef>
            </a:pPr>
            <a:endParaRPr lang="en-US" altLang="en-US" sz="2400">
              <a:cs typeface="B Nazanin" panose="00000400000000000000" pitchFamily="2" charset="-78"/>
            </a:endParaRPr>
          </a:p>
        </p:txBody>
      </p:sp>
      <p:sp>
        <p:nvSpPr>
          <p:cNvPr id="237576" name="Rectangle 8"/>
          <p:cNvSpPr>
            <a:spLocks noChangeArrowheads="1"/>
          </p:cNvSpPr>
          <p:nvPr/>
        </p:nvSpPr>
        <p:spPr bwMode="auto">
          <a:xfrm>
            <a:off x="0" y="279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7577" name="Object 9"/>
          <p:cNvGraphicFramePr>
            <a:graphicFrameLocks noChangeAspect="1"/>
          </p:cNvGraphicFramePr>
          <p:nvPr/>
        </p:nvGraphicFramePr>
        <p:xfrm>
          <a:off x="323850" y="3976688"/>
          <a:ext cx="6264275" cy="2332037"/>
        </p:xfrm>
        <a:graphic>
          <a:graphicData uri="http://schemas.openxmlformats.org/presentationml/2006/ole">
            <mc:AlternateContent xmlns:mc="http://schemas.openxmlformats.org/markup-compatibility/2006">
              <mc:Choice xmlns:v="urn:schemas-microsoft-com:vml" Requires="v">
                <p:oleObj spid="_x0000_s237590" name="Equation" r:id="rId5" imgW="3746500" imgH="1397000" progId="Equation.3">
                  <p:embed/>
                </p:oleObj>
              </mc:Choice>
              <mc:Fallback>
                <p:oleObj name="Equation" r:id="rId5" imgW="3746500" imgH="13970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976688"/>
                        <a:ext cx="6264275" cy="2332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578" name="Rectangle 10"/>
          <p:cNvSpPr>
            <a:spLocks noChangeArrowheads="1"/>
          </p:cNvSpPr>
          <p:nvPr/>
        </p:nvSpPr>
        <p:spPr bwMode="auto">
          <a:xfrm>
            <a:off x="0" y="406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7579" name="Rectangle 11"/>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7580" name="Object 12"/>
          <p:cNvGraphicFramePr>
            <a:graphicFrameLocks noChangeAspect="1"/>
          </p:cNvGraphicFramePr>
          <p:nvPr/>
        </p:nvGraphicFramePr>
        <p:xfrm>
          <a:off x="6156325" y="5084763"/>
          <a:ext cx="2808288" cy="742950"/>
        </p:xfrm>
        <a:graphic>
          <a:graphicData uri="http://schemas.openxmlformats.org/presentationml/2006/ole">
            <mc:AlternateContent xmlns:mc="http://schemas.openxmlformats.org/markup-compatibility/2006">
              <mc:Choice xmlns:v="urn:schemas-microsoft-com:vml" Requires="v">
                <p:oleObj spid="_x0000_s237591" name="Equation" r:id="rId7" imgW="1333500" imgH="355600" progId="Equation.3">
                  <p:embed/>
                </p:oleObj>
              </mc:Choice>
              <mc:Fallback>
                <p:oleObj name="Equation" r:id="rId7" imgW="1333500" imgH="3556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5084763"/>
                        <a:ext cx="2808288"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7581" name="Rectangle 13"/>
          <p:cNvSpPr>
            <a:spLocks noChangeArrowheads="1"/>
          </p:cNvSpPr>
          <p:nvPr/>
        </p:nvSpPr>
        <p:spPr bwMode="auto">
          <a:xfrm>
            <a:off x="0" y="3605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7582" name="Line 14"/>
          <p:cNvSpPr>
            <a:spLocks noChangeShapeType="1"/>
          </p:cNvSpPr>
          <p:nvPr/>
        </p:nvSpPr>
        <p:spPr bwMode="auto">
          <a:xfrm flipH="1">
            <a:off x="4859338" y="4149725"/>
            <a:ext cx="2449512" cy="1871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37570"/>
                                        </p:tgtEl>
                                        <p:attrNameLst>
                                          <p:attrName>style.visibility</p:attrName>
                                        </p:attrNameLst>
                                      </p:cBhvr>
                                      <p:to>
                                        <p:strVal val="visible"/>
                                      </p:to>
                                    </p:set>
                                    <p:anim calcmode="lin" valueType="num">
                                      <p:cBhvr>
                                        <p:cTn id="7" dur="500" fill="hold"/>
                                        <p:tgtEl>
                                          <p:spTgt spid="237570"/>
                                        </p:tgtEl>
                                        <p:attrNameLst>
                                          <p:attrName>ppt_w</p:attrName>
                                        </p:attrNameLst>
                                      </p:cBhvr>
                                      <p:tavLst>
                                        <p:tav tm="0">
                                          <p:val>
                                            <p:strVal val="#ppt_w*0.05"/>
                                          </p:val>
                                        </p:tav>
                                        <p:tav tm="100000">
                                          <p:val>
                                            <p:strVal val="#ppt_w"/>
                                          </p:val>
                                        </p:tav>
                                      </p:tavLst>
                                    </p:anim>
                                    <p:anim calcmode="lin" valueType="num">
                                      <p:cBhvr>
                                        <p:cTn id="8" dur="500" fill="hold"/>
                                        <p:tgtEl>
                                          <p:spTgt spid="237570"/>
                                        </p:tgtEl>
                                        <p:attrNameLst>
                                          <p:attrName>ppt_h</p:attrName>
                                        </p:attrNameLst>
                                      </p:cBhvr>
                                      <p:tavLst>
                                        <p:tav tm="0">
                                          <p:val>
                                            <p:strVal val="#ppt_h"/>
                                          </p:val>
                                        </p:tav>
                                        <p:tav tm="100000">
                                          <p:val>
                                            <p:strVal val="#ppt_h"/>
                                          </p:val>
                                        </p:tav>
                                      </p:tavLst>
                                    </p:anim>
                                    <p:anim calcmode="lin" valueType="num">
                                      <p:cBhvr>
                                        <p:cTn id="9" dur="500" fill="hold"/>
                                        <p:tgtEl>
                                          <p:spTgt spid="237570"/>
                                        </p:tgtEl>
                                        <p:attrNameLst>
                                          <p:attrName>ppt_x</p:attrName>
                                        </p:attrNameLst>
                                      </p:cBhvr>
                                      <p:tavLst>
                                        <p:tav tm="0">
                                          <p:val>
                                            <p:strVal val="#ppt_x-.2"/>
                                          </p:val>
                                        </p:tav>
                                        <p:tav tm="100000">
                                          <p:val>
                                            <p:strVal val="#ppt_x"/>
                                          </p:val>
                                        </p:tav>
                                      </p:tavLst>
                                    </p:anim>
                                    <p:anim calcmode="lin" valueType="num">
                                      <p:cBhvr>
                                        <p:cTn id="10" dur="500" fill="hold"/>
                                        <p:tgtEl>
                                          <p:spTgt spid="237570"/>
                                        </p:tgtEl>
                                        <p:attrNameLst>
                                          <p:attrName>ppt_y</p:attrName>
                                        </p:attrNameLst>
                                      </p:cBhvr>
                                      <p:tavLst>
                                        <p:tav tm="0">
                                          <p:val>
                                            <p:strVal val="#ppt_y"/>
                                          </p:val>
                                        </p:tav>
                                        <p:tav tm="100000">
                                          <p:val>
                                            <p:strVal val="#ppt_y"/>
                                          </p:val>
                                        </p:tav>
                                      </p:tavLst>
                                    </p:anim>
                                    <p:animEffect transition="in" filter="fade">
                                      <p:cBhvr>
                                        <p:cTn id="11" dur="500"/>
                                        <p:tgtEl>
                                          <p:spTgt spid="2375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237571">
                                            <p:txEl>
                                              <p:pRg st="0" end="0"/>
                                            </p:txEl>
                                          </p:spTgt>
                                        </p:tgtEl>
                                        <p:attrNameLst>
                                          <p:attrName>style.visibility</p:attrName>
                                        </p:attrNameLst>
                                      </p:cBhvr>
                                      <p:to>
                                        <p:strVal val="visible"/>
                                      </p:to>
                                    </p:set>
                                    <p:anim calcmode="lin" valueType="num">
                                      <p:cBhvr>
                                        <p:cTn id="16" dur="500" decel="50000" fill="hold">
                                          <p:stCondLst>
                                            <p:cond delay="0"/>
                                          </p:stCondLst>
                                        </p:cTn>
                                        <p:tgtEl>
                                          <p:spTgt spid="237571">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37571">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37571">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237571">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37571">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37571">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37571">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37571">
                                            <p:txEl>
                                              <p:pRg st="0" end="0"/>
                                            </p:txEl>
                                          </p:spTgt>
                                        </p:tgtEl>
                                      </p:cBhvr>
                                    </p:animEffect>
                                  </p:childTnLst>
                                </p:cTn>
                              </p:par>
                              <p:par>
                                <p:cTn id="24" presetID="25" presetClass="entr" presetSubtype="0" fill="hold" nodeType="withEffect">
                                  <p:stCondLst>
                                    <p:cond delay="0"/>
                                  </p:stCondLst>
                                  <p:childTnLst>
                                    <p:set>
                                      <p:cBhvr>
                                        <p:cTn id="25" dur="1" fill="hold">
                                          <p:stCondLst>
                                            <p:cond delay="0"/>
                                          </p:stCondLst>
                                        </p:cTn>
                                        <p:tgtEl>
                                          <p:spTgt spid="237573"/>
                                        </p:tgtEl>
                                        <p:attrNameLst>
                                          <p:attrName>style.visibility</p:attrName>
                                        </p:attrNameLst>
                                      </p:cBhvr>
                                      <p:to>
                                        <p:strVal val="visible"/>
                                      </p:to>
                                    </p:set>
                                    <p:anim calcmode="lin" valueType="num">
                                      <p:cBhvr>
                                        <p:cTn id="26" dur="500" decel="50000" fill="hold">
                                          <p:stCondLst>
                                            <p:cond delay="0"/>
                                          </p:stCondLst>
                                        </p:cTn>
                                        <p:tgtEl>
                                          <p:spTgt spid="23757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3757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37573"/>
                                        </p:tgtEl>
                                        <p:attrNameLst>
                                          <p:attrName>ppt_w</p:attrName>
                                        </p:attrNameLst>
                                      </p:cBhvr>
                                      <p:tavLst>
                                        <p:tav tm="0">
                                          <p:val>
                                            <p:strVal val="#ppt_w*.05"/>
                                          </p:val>
                                        </p:tav>
                                        <p:tav tm="100000">
                                          <p:val>
                                            <p:strVal val="#ppt_w"/>
                                          </p:val>
                                        </p:tav>
                                      </p:tavLst>
                                    </p:anim>
                                    <p:anim calcmode="lin" valueType="num">
                                      <p:cBhvr>
                                        <p:cTn id="29" dur="1000" fill="hold"/>
                                        <p:tgtEl>
                                          <p:spTgt spid="23757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3757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3757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3757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375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7575"/>
                                        </p:tgtEl>
                                        <p:attrNameLst>
                                          <p:attrName>style.visibility</p:attrName>
                                        </p:attrNameLst>
                                      </p:cBhvr>
                                      <p:to>
                                        <p:strVal val="visible"/>
                                      </p:to>
                                    </p:set>
                                    <p:animEffect transition="in" filter="blinds(horizontal)">
                                      <p:cBhvr>
                                        <p:cTn id="38" dur="500"/>
                                        <p:tgtEl>
                                          <p:spTgt spid="23757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37577"/>
                                        </p:tgtEl>
                                        <p:attrNameLst>
                                          <p:attrName>style.visibility</p:attrName>
                                        </p:attrNameLst>
                                      </p:cBhvr>
                                      <p:to>
                                        <p:strVal val="visible"/>
                                      </p:to>
                                    </p:set>
                                    <p:anim calcmode="lin" valueType="num">
                                      <p:cBhvr additive="base">
                                        <p:cTn id="43" dur="500" fill="hold"/>
                                        <p:tgtEl>
                                          <p:spTgt spid="237577"/>
                                        </p:tgtEl>
                                        <p:attrNameLst>
                                          <p:attrName>ppt_x</p:attrName>
                                        </p:attrNameLst>
                                      </p:cBhvr>
                                      <p:tavLst>
                                        <p:tav tm="0">
                                          <p:val>
                                            <p:strVal val="#ppt_x"/>
                                          </p:val>
                                        </p:tav>
                                        <p:tav tm="100000">
                                          <p:val>
                                            <p:strVal val="#ppt_x"/>
                                          </p:val>
                                        </p:tav>
                                      </p:tavLst>
                                    </p:anim>
                                    <p:anim calcmode="lin" valueType="num">
                                      <p:cBhvr additive="base">
                                        <p:cTn id="44" dur="500" fill="hold"/>
                                        <p:tgtEl>
                                          <p:spTgt spid="23757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7582"/>
                                        </p:tgtEl>
                                        <p:attrNameLst>
                                          <p:attrName>style.visibility</p:attrName>
                                        </p:attrNameLst>
                                      </p:cBhvr>
                                      <p:to>
                                        <p:strVal val="visible"/>
                                      </p:to>
                                    </p:set>
                                    <p:anim calcmode="lin" valueType="num">
                                      <p:cBhvr additive="base">
                                        <p:cTn id="47" dur="500" fill="hold"/>
                                        <p:tgtEl>
                                          <p:spTgt spid="237582"/>
                                        </p:tgtEl>
                                        <p:attrNameLst>
                                          <p:attrName>ppt_x</p:attrName>
                                        </p:attrNameLst>
                                      </p:cBhvr>
                                      <p:tavLst>
                                        <p:tav tm="0">
                                          <p:val>
                                            <p:strVal val="#ppt_x"/>
                                          </p:val>
                                        </p:tav>
                                        <p:tav tm="100000">
                                          <p:val>
                                            <p:strVal val="#ppt_x"/>
                                          </p:val>
                                        </p:tav>
                                      </p:tavLst>
                                    </p:anim>
                                    <p:anim calcmode="lin" valueType="num">
                                      <p:cBhvr additive="base">
                                        <p:cTn id="48" dur="500" fill="hold"/>
                                        <p:tgtEl>
                                          <p:spTgt spid="23758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7580"/>
                                        </p:tgtEl>
                                        <p:attrNameLst>
                                          <p:attrName>style.visibility</p:attrName>
                                        </p:attrNameLst>
                                      </p:cBhvr>
                                      <p:to>
                                        <p:strVal val="visible"/>
                                      </p:to>
                                    </p:set>
                                    <p:anim calcmode="lin" valueType="num">
                                      <p:cBhvr additive="base">
                                        <p:cTn id="51" dur="500" fill="hold"/>
                                        <p:tgtEl>
                                          <p:spTgt spid="237580"/>
                                        </p:tgtEl>
                                        <p:attrNameLst>
                                          <p:attrName>ppt_x</p:attrName>
                                        </p:attrNameLst>
                                      </p:cBhvr>
                                      <p:tavLst>
                                        <p:tav tm="0">
                                          <p:val>
                                            <p:strVal val="#ppt_x"/>
                                          </p:val>
                                        </p:tav>
                                        <p:tav tm="100000">
                                          <p:val>
                                            <p:strVal val="#ppt_x"/>
                                          </p:val>
                                        </p:tav>
                                      </p:tavLst>
                                    </p:anim>
                                    <p:anim calcmode="lin" valueType="num">
                                      <p:cBhvr additive="base">
                                        <p:cTn id="52" dur="500" fill="hold"/>
                                        <p:tgtEl>
                                          <p:spTgt spid="237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p:bldP spid="237571" grpId="0" build="p"/>
      <p:bldP spid="23757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640263" y="471488"/>
            <a:ext cx="4041775" cy="944562"/>
          </a:xfrm>
        </p:spPr>
        <p:txBody>
          <a:bodyPr/>
          <a:lstStyle/>
          <a:p>
            <a:pPr algn="r"/>
            <a:r>
              <a:rPr lang="fa-IR" altLang="en-US" sz="3000">
                <a:solidFill>
                  <a:srgbClr val="990000"/>
                </a:solidFill>
                <a:cs typeface="B Titr" panose="00000700000000000000" pitchFamily="2" charset="-78"/>
              </a:rPr>
              <a:t>2-5-1 </a:t>
            </a:r>
            <a:r>
              <a:rPr lang="ar-SA" altLang="en-US" sz="3000">
                <a:solidFill>
                  <a:srgbClr val="990000"/>
                </a:solidFill>
                <a:cs typeface="B Titr" panose="00000700000000000000" pitchFamily="2" charset="-78"/>
              </a:rPr>
              <a:t>ويژگيهاي توزيع گاما</a:t>
            </a:r>
            <a:r>
              <a:rPr lang="en-US" altLang="en-US" sz="3000">
                <a:solidFill>
                  <a:srgbClr val="990000"/>
                </a:solidFill>
                <a:cs typeface="B Titr" panose="00000700000000000000" pitchFamily="2" charset="-78"/>
              </a:rPr>
              <a:t> </a:t>
            </a:r>
          </a:p>
        </p:txBody>
      </p:sp>
      <p:sp>
        <p:nvSpPr>
          <p:cNvPr id="238595" name="Rectangle 3"/>
          <p:cNvSpPr>
            <a:spLocks noGrp="1" noChangeArrowheads="1"/>
          </p:cNvSpPr>
          <p:nvPr>
            <p:ph idx="1"/>
          </p:nvPr>
        </p:nvSpPr>
        <p:spPr>
          <a:xfrm>
            <a:off x="468313" y="1412875"/>
            <a:ext cx="8280400" cy="1655763"/>
          </a:xfrm>
        </p:spPr>
        <p:txBody>
          <a:bodyPr>
            <a:normAutofit fontScale="92500" lnSpcReduction="10000"/>
          </a:bodyPr>
          <a:lstStyle/>
          <a:p>
            <a:pPr>
              <a:lnSpc>
                <a:spcPct val="90000"/>
              </a:lnSpc>
              <a:buFont typeface="Wingdings" panose="05000000000000000000" pitchFamily="2" charset="2"/>
              <a:buNone/>
            </a:pPr>
            <a:r>
              <a:rPr lang="fa-IR" altLang="en-US" sz="2600" b="1">
                <a:cs typeface="B Nazanin" panose="00000400000000000000" pitchFamily="2" charset="-78"/>
              </a:rPr>
              <a:t>1-</a:t>
            </a:r>
          </a:p>
          <a:p>
            <a:pPr>
              <a:lnSpc>
                <a:spcPct val="90000"/>
              </a:lnSpc>
              <a:buFont typeface="Wingdings" panose="05000000000000000000" pitchFamily="2" charset="2"/>
              <a:buNone/>
            </a:pPr>
            <a:endParaRPr lang="fa-IR" altLang="en-US" sz="2600">
              <a:cs typeface="B Nazanin" panose="00000400000000000000" pitchFamily="2" charset="-78"/>
            </a:endParaRPr>
          </a:p>
          <a:p>
            <a:pPr>
              <a:lnSpc>
                <a:spcPct val="90000"/>
              </a:lnSpc>
              <a:buFont typeface="Wingdings" panose="05000000000000000000" pitchFamily="2" charset="2"/>
              <a:buNone/>
            </a:pPr>
            <a:endParaRPr lang="fa-IR" altLang="en-US" sz="2600">
              <a:cs typeface="B Nazanin" panose="00000400000000000000" pitchFamily="2" charset="-78"/>
            </a:endParaRPr>
          </a:p>
          <a:p>
            <a:pPr>
              <a:lnSpc>
                <a:spcPct val="90000"/>
              </a:lnSpc>
              <a:buFont typeface="Wingdings" panose="05000000000000000000" pitchFamily="2" charset="2"/>
              <a:buNone/>
            </a:pPr>
            <a:r>
              <a:rPr lang="ar-SA" altLang="en-US" sz="2600" b="1">
                <a:cs typeface="B Nazanin" panose="00000400000000000000" pitchFamily="2" charset="-78"/>
              </a:rPr>
              <a:t>2-</a:t>
            </a:r>
            <a:r>
              <a:rPr lang="ar-SA" altLang="en-US" sz="2600">
                <a:cs typeface="B Nazanin" panose="00000400000000000000" pitchFamily="2" charset="-78"/>
              </a:rPr>
              <a:t> داراي ميانگين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و واريانس </a:t>
            </a:r>
            <a:r>
              <a:rPr lang="fa-IR" altLang="en-US" sz="2600" baseline="30000">
                <a:cs typeface="B Nazanin" panose="00000400000000000000" pitchFamily="2" charset="-78"/>
              </a:rPr>
              <a:t>2</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است.</a:t>
            </a:r>
            <a:endParaRPr lang="en-US" altLang="en-US" sz="2600">
              <a:cs typeface="B Nazanin" panose="00000400000000000000" pitchFamily="2" charset="-78"/>
            </a:endParaRPr>
          </a:p>
        </p:txBody>
      </p:sp>
      <p:sp>
        <p:nvSpPr>
          <p:cNvPr id="238596"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8597" name="Object 5"/>
          <p:cNvGraphicFramePr>
            <a:graphicFrameLocks noChangeAspect="1"/>
          </p:cNvGraphicFramePr>
          <p:nvPr/>
        </p:nvGraphicFramePr>
        <p:xfrm>
          <a:off x="468313" y="1196975"/>
          <a:ext cx="7343775" cy="909638"/>
        </p:xfrm>
        <a:graphic>
          <a:graphicData uri="http://schemas.openxmlformats.org/presentationml/2006/ole">
            <mc:AlternateContent xmlns:mc="http://schemas.openxmlformats.org/markup-compatibility/2006">
              <mc:Choice xmlns:v="urn:schemas-microsoft-com:vml" Requires="v">
                <p:oleObj spid="_x0000_s238607" name="Equation" r:id="rId3" imgW="4025900" imgH="495300" progId="Equation.3">
                  <p:embed/>
                </p:oleObj>
              </mc:Choice>
              <mc:Fallback>
                <p:oleObj name="Equation" r:id="rId3" imgW="4025900" imgH="495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96975"/>
                        <a:ext cx="7343775"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598" name="Rectangle 6"/>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8599" name="Text Box 7"/>
          <p:cNvSpPr txBox="1">
            <a:spLocks noChangeArrowheads="1"/>
          </p:cNvSpPr>
          <p:nvPr/>
        </p:nvSpPr>
        <p:spPr bwMode="auto">
          <a:xfrm>
            <a:off x="468313" y="3213100"/>
            <a:ext cx="8064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400" b="1">
                <a:solidFill>
                  <a:srgbClr val="990000"/>
                </a:solidFill>
                <a:cs typeface="B Nazanin" panose="00000400000000000000" pitchFamily="2" charset="-78"/>
              </a:rPr>
              <a:t>مثال :</a:t>
            </a:r>
            <a:r>
              <a:rPr lang="fa-IR" altLang="en-US" sz="2400" b="1">
                <a:cs typeface="B Nazanin" panose="00000400000000000000" pitchFamily="2" charset="-78"/>
              </a:rPr>
              <a:t>  </a:t>
            </a:r>
            <a:r>
              <a:rPr lang="ar-SA" altLang="en-US" sz="2400">
                <a:cs typeface="B Nazanin" panose="00000400000000000000" pitchFamily="2" charset="-78"/>
              </a:rPr>
              <a:t>در يك شهر مصرف برق روزانه داراي توزيع گاما با 3=</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و 2=</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است. اگر ظرفيت روزانه 12 ميليون كيلووات ساعت باشد. احتمال اينكه برق موجود براي يك روز كافي باشد چقدر است؟</a:t>
            </a:r>
            <a:r>
              <a:rPr lang="en-US" altLang="en-US" sz="2400">
                <a:cs typeface="B Nazanin" panose="00000400000000000000" pitchFamily="2" charset="-78"/>
              </a:rPr>
              <a:t> </a:t>
            </a:r>
          </a:p>
        </p:txBody>
      </p:sp>
      <p:sp>
        <p:nvSpPr>
          <p:cNvPr id="238600" name="Rectangle 8"/>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8601" name="Object 9"/>
          <p:cNvGraphicFramePr>
            <a:graphicFrameLocks noChangeAspect="1"/>
          </p:cNvGraphicFramePr>
          <p:nvPr/>
        </p:nvGraphicFramePr>
        <p:xfrm>
          <a:off x="827088" y="4508500"/>
          <a:ext cx="5832475" cy="1336675"/>
        </p:xfrm>
        <a:graphic>
          <a:graphicData uri="http://schemas.openxmlformats.org/presentationml/2006/ole">
            <mc:AlternateContent xmlns:mc="http://schemas.openxmlformats.org/markup-compatibility/2006">
              <mc:Choice xmlns:v="urn:schemas-microsoft-com:vml" Requires="v">
                <p:oleObj spid="_x0000_s238608" name="Equation" r:id="rId5" imgW="3111500" imgH="711200" progId="Equation.3">
                  <p:embed/>
                </p:oleObj>
              </mc:Choice>
              <mc:Fallback>
                <p:oleObj name="Equation" r:id="rId5" imgW="3111500" imgH="711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508500"/>
                        <a:ext cx="58324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602" name="Rectangle 10"/>
          <p:cNvSpPr>
            <a:spLocks noChangeArrowheads="1"/>
          </p:cNvSpPr>
          <p:nvPr/>
        </p:nvSpPr>
        <p:spPr bwMode="auto">
          <a:xfrm>
            <a:off x="0" y="375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38594"/>
                                        </p:tgtEl>
                                        <p:attrNameLst>
                                          <p:attrName>style.visibility</p:attrName>
                                        </p:attrNameLst>
                                      </p:cBhvr>
                                      <p:to>
                                        <p:strVal val="visible"/>
                                      </p:to>
                                    </p:set>
                                    <p:anim calcmode="lin" valueType="num">
                                      <p:cBhvr>
                                        <p:cTn id="7" dur="500" decel="50000" fill="hold">
                                          <p:stCondLst>
                                            <p:cond delay="0"/>
                                          </p:stCondLst>
                                        </p:cTn>
                                        <p:tgtEl>
                                          <p:spTgt spid="2385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85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8594"/>
                                        </p:tgtEl>
                                        <p:attrNameLst>
                                          <p:attrName>ppt_w</p:attrName>
                                        </p:attrNameLst>
                                      </p:cBhvr>
                                      <p:tavLst>
                                        <p:tav tm="0">
                                          <p:val>
                                            <p:strVal val="#ppt_w*.05"/>
                                          </p:val>
                                        </p:tav>
                                        <p:tav tm="100000">
                                          <p:val>
                                            <p:strVal val="#ppt_w"/>
                                          </p:val>
                                        </p:tav>
                                      </p:tavLst>
                                    </p:anim>
                                    <p:anim calcmode="lin" valueType="num">
                                      <p:cBhvr>
                                        <p:cTn id="10" dur="1000" fill="hold"/>
                                        <p:tgtEl>
                                          <p:spTgt spid="2385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85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85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85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85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38597"/>
                                        </p:tgtEl>
                                        <p:attrNameLst>
                                          <p:attrName>style.visibility</p:attrName>
                                        </p:attrNameLst>
                                      </p:cBhvr>
                                      <p:to>
                                        <p:strVal val="visible"/>
                                      </p:to>
                                    </p:set>
                                    <p:anim calcmode="lin" valueType="num">
                                      <p:cBhvr>
                                        <p:cTn id="19" dur="500" decel="50000" fill="hold">
                                          <p:stCondLst>
                                            <p:cond delay="0"/>
                                          </p:stCondLst>
                                        </p:cTn>
                                        <p:tgtEl>
                                          <p:spTgt spid="23859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3859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38597"/>
                                        </p:tgtEl>
                                        <p:attrNameLst>
                                          <p:attrName>ppt_w</p:attrName>
                                        </p:attrNameLst>
                                      </p:cBhvr>
                                      <p:tavLst>
                                        <p:tav tm="0">
                                          <p:val>
                                            <p:strVal val="#ppt_w*.05"/>
                                          </p:val>
                                        </p:tav>
                                        <p:tav tm="100000">
                                          <p:val>
                                            <p:strVal val="#ppt_w"/>
                                          </p:val>
                                        </p:tav>
                                      </p:tavLst>
                                    </p:anim>
                                    <p:anim calcmode="lin" valueType="num">
                                      <p:cBhvr>
                                        <p:cTn id="22" dur="1000" fill="hold"/>
                                        <p:tgtEl>
                                          <p:spTgt spid="23859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3859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3859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3859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38597"/>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238595">
                                            <p:txEl>
                                              <p:pRg st="0" end="0"/>
                                            </p:txEl>
                                          </p:spTgt>
                                        </p:tgtEl>
                                        <p:attrNameLst>
                                          <p:attrName>style.visibility</p:attrName>
                                        </p:attrNameLst>
                                      </p:cBhvr>
                                      <p:to>
                                        <p:strVal val="visible"/>
                                      </p:to>
                                    </p:set>
                                    <p:anim calcmode="lin" valueType="num">
                                      <p:cBhvr>
                                        <p:cTn id="29" dur="500" decel="50000" fill="hold">
                                          <p:stCondLst>
                                            <p:cond delay="0"/>
                                          </p:stCondLst>
                                        </p:cTn>
                                        <p:tgtEl>
                                          <p:spTgt spid="238595">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38595">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38595">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238595">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38595">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38595">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38595">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38595">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38595">
                                            <p:txEl>
                                              <p:pRg st="3" end="3"/>
                                            </p:txEl>
                                          </p:spTgt>
                                        </p:tgtEl>
                                        <p:attrNameLst>
                                          <p:attrName>style.visibility</p:attrName>
                                        </p:attrNameLst>
                                      </p:cBhvr>
                                      <p:to>
                                        <p:strVal val="visible"/>
                                      </p:to>
                                    </p:set>
                                    <p:anim calcmode="lin" valueType="num">
                                      <p:cBhvr>
                                        <p:cTn id="41" dur="500" decel="50000" fill="hold">
                                          <p:stCondLst>
                                            <p:cond delay="0"/>
                                          </p:stCondLst>
                                        </p:cTn>
                                        <p:tgtEl>
                                          <p:spTgt spid="238595">
                                            <p:txEl>
                                              <p:pRg st="3" end="3"/>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38595">
                                            <p:txEl>
                                              <p:pRg st="3" end="3"/>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38595">
                                            <p:txEl>
                                              <p:pRg st="3" end="3"/>
                                            </p:txEl>
                                          </p:spTgt>
                                        </p:tgtEl>
                                        <p:attrNameLst>
                                          <p:attrName>ppt_w</p:attrName>
                                        </p:attrNameLst>
                                      </p:cBhvr>
                                      <p:tavLst>
                                        <p:tav tm="0">
                                          <p:val>
                                            <p:strVal val="#ppt_w*.05"/>
                                          </p:val>
                                        </p:tav>
                                        <p:tav tm="100000">
                                          <p:val>
                                            <p:strVal val="#ppt_w"/>
                                          </p:val>
                                        </p:tav>
                                      </p:tavLst>
                                    </p:anim>
                                    <p:anim calcmode="lin" valueType="num">
                                      <p:cBhvr>
                                        <p:cTn id="44" dur="1000" fill="hold"/>
                                        <p:tgtEl>
                                          <p:spTgt spid="238595">
                                            <p:txEl>
                                              <p:pRg st="3" end="3"/>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38595">
                                            <p:txEl>
                                              <p:pRg st="3" end="3"/>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38595">
                                            <p:txEl>
                                              <p:pRg st="3" end="3"/>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38595">
                                            <p:txEl>
                                              <p:pRg st="3" end="3"/>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38595">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8599"/>
                                        </p:tgtEl>
                                        <p:attrNameLst>
                                          <p:attrName>style.visibility</p:attrName>
                                        </p:attrNameLst>
                                      </p:cBhvr>
                                      <p:to>
                                        <p:strVal val="visible"/>
                                      </p:to>
                                    </p:set>
                                    <p:anim calcmode="lin" valueType="num">
                                      <p:cBhvr additive="base">
                                        <p:cTn id="53" dur="500" fill="hold"/>
                                        <p:tgtEl>
                                          <p:spTgt spid="238599"/>
                                        </p:tgtEl>
                                        <p:attrNameLst>
                                          <p:attrName>ppt_x</p:attrName>
                                        </p:attrNameLst>
                                      </p:cBhvr>
                                      <p:tavLst>
                                        <p:tav tm="0">
                                          <p:val>
                                            <p:strVal val="#ppt_x"/>
                                          </p:val>
                                        </p:tav>
                                        <p:tav tm="100000">
                                          <p:val>
                                            <p:strVal val="#ppt_x"/>
                                          </p:val>
                                        </p:tav>
                                      </p:tavLst>
                                    </p:anim>
                                    <p:anim calcmode="lin" valueType="num">
                                      <p:cBhvr additive="base">
                                        <p:cTn id="54" dur="500" fill="hold"/>
                                        <p:tgtEl>
                                          <p:spTgt spid="23859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238601"/>
                                        </p:tgtEl>
                                        <p:attrNameLst>
                                          <p:attrName>style.visibility</p:attrName>
                                        </p:attrNameLst>
                                      </p:cBhvr>
                                      <p:to>
                                        <p:strVal val="visible"/>
                                      </p:to>
                                    </p:set>
                                    <p:anim calcmode="lin" valueType="num">
                                      <p:cBhvr>
                                        <p:cTn id="59" dur="500" fill="hold"/>
                                        <p:tgtEl>
                                          <p:spTgt spid="238601"/>
                                        </p:tgtEl>
                                        <p:attrNameLst>
                                          <p:attrName>ppt_w</p:attrName>
                                        </p:attrNameLst>
                                      </p:cBhvr>
                                      <p:tavLst>
                                        <p:tav tm="0">
                                          <p:val>
                                            <p:strVal val="#ppt_w*0.05"/>
                                          </p:val>
                                        </p:tav>
                                        <p:tav tm="100000">
                                          <p:val>
                                            <p:strVal val="#ppt_w"/>
                                          </p:val>
                                        </p:tav>
                                      </p:tavLst>
                                    </p:anim>
                                    <p:anim calcmode="lin" valueType="num">
                                      <p:cBhvr>
                                        <p:cTn id="60" dur="500" fill="hold"/>
                                        <p:tgtEl>
                                          <p:spTgt spid="238601"/>
                                        </p:tgtEl>
                                        <p:attrNameLst>
                                          <p:attrName>ppt_h</p:attrName>
                                        </p:attrNameLst>
                                      </p:cBhvr>
                                      <p:tavLst>
                                        <p:tav tm="0">
                                          <p:val>
                                            <p:strVal val="#ppt_h"/>
                                          </p:val>
                                        </p:tav>
                                        <p:tav tm="100000">
                                          <p:val>
                                            <p:strVal val="#ppt_h"/>
                                          </p:val>
                                        </p:tav>
                                      </p:tavLst>
                                    </p:anim>
                                    <p:anim calcmode="lin" valueType="num">
                                      <p:cBhvr>
                                        <p:cTn id="61" dur="500" fill="hold"/>
                                        <p:tgtEl>
                                          <p:spTgt spid="238601"/>
                                        </p:tgtEl>
                                        <p:attrNameLst>
                                          <p:attrName>ppt_x</p:attrName>
                                        </p:attrNameLst>
                                      </p:cBhvr>
                                      <p:tavLst>
                                        <p:tav tm="0">
                                          <p:val>
                                            <p:strVal val="#ppt_x-.2"/>
                                          </p:val>
                                        </p:tav>
                                        <p:tav tm="100000">
                                          <p:val>
                                            <p:strVal val="#ppt_x"/>
                                          </p:val>
                                        </p:tav>
                                      </p:tavLst>
                                    </p:anim>
                                    <p:anim calcmode="lin" valueType="num">
                                      <p:cBhvr>
                                        <p:cTn id="62" dur="500" fill="hold"/>
                                        <p:tgtEl>
                                          <p:spTgt spid="238601"/>
                                        </p:tgtEl>
                                        <p:attrNameLst>
                                          <p:attrName>ppt_y</p:attrName>
                                        </p:attrNameLst>
                                      </p:cBhvr>
                                      <p:tavLst>
                                        <p:tav tm="0">
                                          <p:val>
                                            <p:strVal val="#ppt_y"/>
                                          </p:val>
                                        </p:tav>
                                        <p:tav tm="100000">
                                          <p:val>
                                            <p:strVal val="#ppt_y"/>
                                          </p:val>
                                        </p:tav>
                                      </p:tavLst>
                                    </p:anim>
                                    <p:animEffect transition="in" filter="fade">
                                      <p:cBhvr>
                                        <p:cTn id="63" dur="500"/>
                                        <p:tgtEl>
                                          <p:spTgt spid="23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p:bldP spid="238595" grpId="0" build="p"/>
      <p:bldP spid="23859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273425" y="471488"/>
            <a:ext cx="5408613" cy="944562"/>
          </a:xfrm>
        </p:spPr>
        <p:txBody>
          <a:bodyPr/>
          <a:lstStyle/>
          <a:p>
            <a:pPr algn="r"/>
            <a:r>
              <a:rPr lang="fa-IR" altLang="en-US" sz="3800">
                <a:cs typeface="B Titr" panose="00000700000000000000" pitchFamily="2" charset="-78"/>
              </a:rPr>
              <a:t>2-6 </a:t>
            </a:r>
            <a:r>
              <a:rPr lang="ar-SA" altLang="en-US" sz="3800">
                <a:cs typeface="B Titr" panose="00000700000000000000" pitchFamily="2" charset="-78"/>
              </a:rPr>
              <a:t>تابع چگالي احتمال كي‌دو</a:t>
            </a:r>
            <a:r>
              <a:rPr lang="en-US" altLang="en-US" sz="3800">
                <a:cs typeface="B Titr" panose="00000700000000000000" pitchFamily="2" charset="-78"/>
              </a:rPr>
              <a:t> </a:t>
            </a:r>
          </a:p>
        </p:txBody>
      </p:sp>
      <p:sp>
        <p:nvSpPr>
          <p:cNvPr id="239619" name="Rectangle 3"/>
          <p:cNvSpPr>
            <a:spLocks noGrp="1" noChangeArrowheads="1"/>
          </p:cNvSpPr>
          <p:nvPr>
            <p:ph idx="1"/>
          </p:nvPr>
        </p:nvSpPr>
        <p:spPr>
          <a:xfrm>
            <a:off x="323850" y="1412875"/>
            <a:ext cx="8445500" cy="1036638"/>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چگالي احتمال كي‌دو با پارامتر </a:t>
            </a:r>
            <a:r>
              <a:rPr lang="en-US" altLang="en-US" sz="2600">
                <a:cs typeface="B Nazanin" panose="00000400000000000000" pitchFamily="2" charset="-78"/>
              </a:rPr>
              <a:t>r</a:t>
            </a:r>
            <a:r>
              <a:rPr lang="fa-IR" altLang="en-US" sz="2600">
                <a:cs typeface="B Nazanin" panose="00000400000000000000" pitchFamily="2" charset="-78"/>
              </a:rPr>
              <a:t> </a:t>
            </a:r>
            <a:r>
              <a:rPr lang="ar-SA" altLang="en-US" sz="2600">
                <a:cs typeface="B Nazanin" panose="00000400000000000000" pitchFamily="2" charset="-78"/>
              </a:rPr>
              <a:t>است اگر تابع چگالي احتمال آن به صورت زير باشد. </a:t>
            </a:r>
            <a:endParaRPr lang="en-US" altLang="en-US" sz="2600">
              <a:cs typeface="B Nazanin" panose="00000400000000000000" pitchFamily="2" charset="-78"/>
            </a:endParaRPr>
          </a:p>
        </p:txBody>
      </p:sp>
      <p:sp>
        <p:nvSpPr>
          <p:cNvPr id="239620" name="Rectangle 4"/>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9621" name="Object 5"/>
          <p:cNvGraphicFramePr>
            <a:graphicFrameLocks noChangeAspect="1"/>
          </p:cNvGraphicFramePr>
          <p:nvPr/>
        </p:nvGraphicFramePr>
        <p:xfrm>
          <a:off x="539750" y="2133600"/>
          <a:ext cx="5903913" cy="1212850"/>
        </p:xfrm>
        <a:graphic>
          <a:graphicData uri="http://schemas.openxmlformats.org/presentationml/2006/ole">
            <mc:AlternateContent xmlns:mc="http://schemas.openxmlformats.org/markup-compatibility/2006">
              <mc:Choice xmlns:v="urn:schemas-microsoft-com:vml" Requires="v">
                <p:oleObj spid="_x0000_s239638" name="Equation" r:id="rId3" imgW="3149600" imgH="647700" progId="Equation.3">
                  <p:embed/>
                </p:oleObj>
              </mc:Choice>
              <mc:Fallback>
                <p:oleObj name="Equation" r:id="rId3" imgW="3149600" imgH="647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33600"/>
                        <a:ext cx="5903913" cy="121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2" name="Rectangle 6"/>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9623" name="Text Box 7"/>
          <p:cNvSpPr txBox="1">
            <a:spLocks noChangeArrowheads="1"/>
          </p:cNvSpPr>
          <p:nvPr/>
        </p:nvSpPr>
        <p:spPr bwMode="auto">
          <a:xfrm>
            <a:off x="4427538" y="32131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altLang="en-US" sz="2400">
                <a:cs typeface="B Nazanin" panose="00000400000000000000" pitchFamily="2" charset="-78"/>
              </a:rPr>
              <a:t>توزيع كي دو حالت خاص توزيع گاما است </a:t>
            </a:r>
            <a:endParaRPr lang="en-US" altLang="en-US" sz="2400">
              <a:cs typeface="B Nazanin" panose="00000400000000000000" pitchFamily="2" charset="-78"/>
            </a:endParaRPr>
          </a:p>
        </p:txBody>
      </p:sp>
      <p:sp>
        <p:nvSpPr>
          <p:cNvPr id="239624" name="Rectangle 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9625" name="Object 9"/>
          <p:cNvGraphicFramePr>
            <a:graphicFrameLocks noChangeAspect="1"/>
          </p:cNvGraphicFramePr>
          <p:nvPr/>
        </p:nvGraphicFramePr>
        <p:xfrm>
          <a:off x="2627313" y="3135313"/>
          <a:ext cx="1871662" cy="654050"/>
        </p:xfrm>
        <a:graphic>
          <a:graphicData uri="http://schemas.openxmlformats.org/presentationml/2006/ole">
            <mc:AlternateContent xmlns:mc="http://schemas.openxmlformats.org/markup-compatibility/2006">
              <mc:Choice xmlns:v="urn:schemas-microsoft-com:vml" Requires="v">
                <p:oleObj spid="_x0000_s239639" name="Equation" r:id="rId5" imgW="1231366" imgH="431613" progId="Equation.3">
                  <p:embed/>
                </p:oleObj>
              </mc:Choice>
              <mc:Fallback>
                <p:oleObj name="Equation" r:id="rId5" imgW="1231366" imgH="431613"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135313"/>
                        <a:ext cx="1871662"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26" name="Rectangle 10"/>
          <p:cNvSpPr>
            <a:spLocks noChangeArrowheads="1"/>
          </p:cNvSpPr>
          <p:nvPr/>
        </p:nvSpPr>
        <p:spPr bwMode="auto">
          <a:xfrm>
            <a:off x="0" y="3643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9627" name="Text Box 11"/>
          <p:cNvSpPr txBox="1">
            <a:spLocks noChangeArrowheads="1"/>
          </p:cNvSpPr>
          <p:nvPr/>
        </p:nvSpPr>
        <p:spPr bwMode="auto">
          <a:xfrm>
            <a:off x="250825" y="4292600"/>
            <a:ext cx="85693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a:cs typeface="B Nazanin" panose="00000400000000000000" pitchFamily="2" charset="-78"/>
              </a:rPr>
              <a:t>1-  </a:t>
            </a:r>
            <a:r>
              <a:rPr lang="en-US" altLang="en-US" sz="2400">
                <a:cs typeface="B Nazanin" panose="00000400000000000000" pitchFamily="2" charset="-78"/>
              </a:rPr>
              <a:t>r</a:t>
            </a:r>
            <a:r>
              <a:rPr lang="ar-SA" altLang="en-US" sz="2400">
                <a:cs typeface="B Nazanin" panose="00000400000000000000" pitchFamily="2" charset="-78"/>
              </a:rPr>
              <a:t>را درجه آزادي توزيع گويند.</a:t>
            </a:r>
            <a:endParaRPr lang="fa-IR" altLang="en-US" sz="2400">
              <a:cs typeface="B Nazanin" panose="00000400000000000000" pitchFamily="2" charset="-78"/>
            </a:endParaRPr>
          </a:p>
          <a:p>
            <a:r>
              <a:rPr lang="ar-SA" altLang="en-US" sz="2400">
                <a:cs typeface="B Nazanin" panose="00000400000000000000" pitchFamily="2" charset="-78"/>
              </a:rPr>
              <a:t>2- داراي ميانگين </a:t>
            </a:r>
            <a:r>
              <a:rPr lang="en-US" altLang="en-US" sz="2400">
                <a:cs typeface="B Nazanin" panose="00000400000000000000" pitchFamily="2" charset="-78"/>
              </a:rPr>
              <a:t>r</a:t>
            </a:r>
            <a:r>
              <a:rPr lang="fa-IR" altLang="en-US" sz="2400">
                <a:cs typeface="B Nazanin" panose="00000400000000000000" pitchFamily="2" charset="-78"/>
              </a:rPr>
              <a:t> </a:t>
            </a:r>
            <a:r>
              <a:rPr lang="ar-SA" altLang="en-US" sz="2400">
                <a:cs typeface="B Nazanin" panose="00000400000000000000" pitchFamily="2" charset="-78"/>
              </a:rPr>
              <a:t>و واريانس </a:t>
            </a:r>
            <a:r>
              <a:rPr lang="en-US" altLang="en-US" sz="2400">
                <a:cs typeface="B Nazanin" panose="00000400000000000000" pitchFamily="2" charset="-78"/>
              </a:rPr>
              <a:t>2r</a:t>
            </a:r>
            <a:r>
              <a:rPr lang="ar-SA" altLang="en-US" sz="2400">
                <a:cs typeface="B Nazanin" panose="00000400000000000000" pitchFamily="2" charset="-78"/>
              </a:rPr>
              <a:t> است.</a:t>
            </a:r>
            <a:endParaRPr lang="fa-IR" altLang="en-US" sz="2400">
              <a:cs typeface="B Nazanin" panose="00000400000000000000" pitchFamily="2" charset="-78"/>
            </a:endParaRPr>
          </a:p>
          <a:p>
            <a:r>
              <a:rPr lang="fa-IR" altLang="en-US" sz="2400">
                <a:cs typeface="B Nazanin" panose="00000400000000000000" pitchFamily="2" charset="-78"/>
              </a:rPr>
              <a:t>3-	</a:t>
            </a:r>
          </a:p>
          <a:p>
            <a:r>
              <a:rPr lang="ar-SA" altLang="en-US" sz="2400">
                <a:cs typeface="B Nazanin" panose="00000400000000000000" pitchFamily="2" charset="-78"/>
              </a:rPr>
              <a:t>4- مقادير مختلف </a:t>
            </a:r>
            <a:r>
              <a:rPr lang="en-US" altLang="en-US" sz="2400">
                <a:cs typeface="B Nazanin" panose="000004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را مي توان براي مقادير مختلف </a:t>
            </a:r>
            <a:r>
              <a:rPr lang="en-US" altLang="en-US" sz="2400">
                <a:cs typeface="B Nazanin" panose="00000400000000000000" pitchFamily="2" charset="-78"/>
              </a:rPr>
              <a:t>r</a:t>
            </a:r>
            <a:r>
              <a:rPr lang="fa-IR" altLang="en-US" sz="2400">
                <a:cs typeface="B Nazanin" panose="00000400000000000000" pitchFamily="2" charset="-78"/>
              </a:rPr>
              <a:t> </a:t>
            </a:r>
            <a:r>
              <a:rPr lang="ar-SA" altLang="en-US" sz="2400">
                <a:cs typeface="B Nazanin" panose="00000400000000000000" pitchFamily="2" charset="-78"/>
              </a:rPr>
              <a:t>از جدول ضميمه (5) بدست آورد.</a:t>
            </a:r>
            <a:endParaRPr lang="en-US" altLang="en-US" sz="2400">
              <a:cs typeface="B Nazanin" panose="00000400000000000000" pitchFamily="2" charset="-78"/>
            </a:endParaRPr>
          </a:p>
        </p:txBody>
      </p:sp>
      <p:sp>
        <p:nvSpPr>
          <p:cNvPr id="239628" name="Text Box 12"/>
          <p:cNvSpPr txBox="1">
            <a:spLocks noChangeArrowheads="1"/>
          </p:cNvSpPr>
          <p:nvPr/>
        </p:nvSpPr>
        <p:spPr bwMode="auto">
          <a:xfrm>
            <a:off x="4284663" y="3789363"/>
            <a:ext cx="45354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800" b="1">
                <a:solidFill>
                  <a:srgbClr val="990000"/>
                </a:solidFill>
                <a:cs typeface="B Titr" panose="00000700000000000000" pitchFamily="2" charset="-78"/>
              </a:rPr>
              <a:t>2-6-1   </a:t>
            </a:r>
            <a:r>
              <a:rPr lang="ar-SA" altLang="en-US" sz="2800" b="1">
                <a:solidFill>
                  <a:srgbClr val="990000"/>
                </a:solidFill>
                <a:cs typeface="B Titr" panose="00000700000000000000" pitchFamily="2" charset="-78"/>
              </a:rPr>
              <a:t>ويژگيهاي توزيع كي دو</a:t>
            </a:r>
            <a:endParaRPr lang="en-US" altLang="en-US" sz="2800">
              <a:solidFill>
                <a:srgbClr val="990000"/>
              </a:solidFill>
              <a:cs typeface="B Titr" panose="00000700000000000000" pitchFamily="2" charset="-78"/>
            </a:endParaRPr>
          </a:p>
        </p:txBody>
      </p:sp>
      <p:sp>
        <p:nvSpPr>
          <p:cNvPr id="23962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9630" name="Object 14"/>
          <p:cNvGraphicFramePr>
            <a:graphicFrameLocks noChangeAspect="1"/>
          </p:cNvGraphicFramePr>
          <p:nvPr/>
        </p:nvGraphicFramePr>
        <p:xfrm>
          <a:off x="611188" y="4635500"/>
          <a:ext cx="3887787" cy="809625"/>
        </p:xfrm>
        <a:graphic>
          <a:graphicData uri="http://schemas.openxmlformats.org/presentationml/2006/ole">
            <mc:AlternateContent xmlns:mc="http://schemas.openxmlformats.org/markup-compatibility/2006">
              <mc:Choice xmlns:v="urn:schemas-microsoft-com:vml" Requires="v">
                <p:oleObj spid="_x0000_s239640" name="Equation" r:id="rId7" imgW="2336800" imgH="482600" progId="Equation.3">
                  <p:embed/>
                </p:oleObj>
              </mc:Choice>
              <mc:Fallback>
                <p:oleObj name="Equation" r:id="rId7" imgW="2336800" imgH="4826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35500"/>
                        <a:ext cx="388778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9631" name="Rectangle 15"/>
          <p:cNvSpPr>
            <a:spLocks noChangeArrowheads="1"/>
          </p:cNvSpPr>
          <p:nvPr/>
        </p:nvSpPr>
        <p:spPr bwMode="auto">
          <a:xfrm>
            <a:off x="0" y="48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p:cTn id="7" dur="500" fill="hold"/>
                                        <p:tgtEl>
                                          <p:spTgt spid="239618"/>
                                        </p:tgtEl>
                                        <p:attrNameLst>
                                          <p:attrName>ppt_w</p:attrName>
                                        </p:attrNameLst>
                                      </p:cBhvr>
                                      <p:tavLst>
                                        <p:tav tm="0">
                                          <p:val>
                                            <p:fltVal val="0"/>
                                          </p:val>
                                        </p:tav>
                                        <p:tav tm="100000">
                                          <p:val>
                                            <p:strVal val="#ppt_w"/>
                                          </p:val>
                                        </p:tav>
                                      </p:tavLst>
                                    </p:anim>
                                    <p:anim calcmode="lin" valueType="num">
                                      <p:cBhvr>
                                        <p:cTn id="8" dur="500" fill="hold"/>
                                        <p:tgtEl>
                                          <p:spTgt spid="239618"/>
                                        </p:tgtEl>
                                        <p:attrNameLst>
                                          <p:attrName>ppt_h</p:attrName>
                                        </p:attrNameLst>
                                      </p:cBhvr>
                                      <p:tavLst>
                                        <p:tav tm="0">
                                          <p:val>
                                            <p:fltVal val="0"/>
                                          </p:val>
                                        </p:tav>
                                        <p:tav tm="100000">
                                          <p:val>
                                            <p:strVal val="#ppt_h"/>
                                          </p:val>
                                        </p:tav>
                                      </p:tavLst>
                                    </p:anim>
                                    <p:anim calcmode="lin" valueType="num">
                                      <p:cBhvr>
                                        <p:cTn id="9" dur="500" fill="hold"/>
                                        <p:tgtEl>
                                          <p:spTgt spid="239618"/>
                                        </p:tgtEl>
                                        <p:attrNameLst>
                                          <p:attrName>style.rotation</p:attrName>
                                        </p:attrNameLst>
                                      </p:cBhvr>
                                      <p:tavLst>
                                        <p:tav tm="0">
                                          <p:val>
                                            <p:fltVal val="360"/>
                                          </p:val>
                                        </p:tav>
                                        <p:tav tm="100000">
                                          <p:val>
                                            <p:fltVal val="0"/>
                                          </p:val>
                                        </p:tav>
                                      </p:tavLst>
                                    </p:anim>
                                    <p:animEffect transition="in" filter="fade">
                                      <p:cBhvr>
                                        <p:cTn id="10" dur="500"/>
                                        <p:tgtEl>
                                          <p:spTgt spid="2396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39619">
                                            <p:txEl>
                                              <p:pRg st="0" end="0"/>
                                            </p:txEl>
                                          </p:spTgt>
                                        </p:tgtEl>
                                        <p:attrNameLst>
                                          <p:attrName>style.visibility</p:attrName>
                                        </p:attrNameLst>
                                      </p:cBhvr>
                                      <p:to>
                                        <p:strVal val="visible"/>
                                      </p:to>
                                    </p:set>
                                    <p:animEffect transition="in" filter="box(in)">
                                      <p:cBhvr>
                                        <p:cTn id="15" dur="500"/>
                                        <p:tgtEl>
                                          <p:spTgt spid="239619">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39621"/>
                                        </p:tgtEl>
                                        <p:attrNameLst>
                                          <p:attrName>style.visibility</p:attrName>
                                        </p:attrNameLst>
                                      </p:cBhvr>
                                      <p:to>
                                        <p:strVal val="visible"/>
                                      </p:to>
                                    </p:set>
                                    <p:animEffect transition="in" filter="box(in)">
                                      <p:cBhvr>
                                        <p:cTn id="18" dur="500"/>
                                        <p:tgtEl>
                                          <p:spTgt spid="239621"/>
                                        </p:tgtEl>
                                      </p:cBhvr>
                                    </p:animEffect>
                                  </p:childTnLst>
                                </p:cTn>
                              </p:par>
                              <p:par>
                                <p:cTn id="19" presetID="4" presetClass="entr" presetSubtype="16" fill="hold" nodeType="withEffect">
                                  <p:stCondLst>
                                    <p:cond delay="0"/>
                                  </p:stCondLst>
                                  <p:childTnLst>
                                    <p:set>
                                      <p:cBhvr>
                                        <p:cTn id="20" dur="1" fill="hold">
                                          <p:stCondLst>
                                            <p:cond delay="0"/>
                                          </p:stCondLst>
                                        </p:cTn>
                                        <p:tgtEl>
                                          <p:spTgt spid="239625"/>
                                        </p:tgtEl>
                                        <p:attrNameLst>
                                          <p:attrName>style.visibility</p:attrName>
                                        </p:attrNameLst>
                                      </p:cBhvr>
                                      <p:to>
                                        <p:strVal val="visible"/>
                                      </p:to>
                                    </p:set>
                                    <p:animEffect transition="in" filter="box(in)">
                                      <p:cBhvr>
                                        <p:cTn id="21" dur="500"/>
                                        <p:tgtEl>
                                          <p:spTgt spid="23962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39623"/>
                                        </p:tgtEl>
                                        <p:attrNameLst>
                                          <p:attrName>style.visibility</p:attrName>
                                        </p:attrNameLst>
                                      </p:cBhvr>
                                      <p:to>
                                        <p:strVal val="visible"/>
                                      </p:to>
                                    </p:set>
                                    <p:animEffect transition="in" filter="box(in)">
                                      <p:cBhvr>
                                        <p:cTn id="24" dur="500"/>
                                        <p:tgtEl>
                                          <p:spTgt spid="2396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239628"/>
                                        </p:tgtEl>
                                        <p:attrNameLst>
                                          <p:attrName>style.visibility</p:attrName>
                                        </p:attrNameLst>
                                      </p:cBhvr>
                                      <p:to>
                                        <p:strVal val="visible"/>
                                      </p:to>
                                    </p:set>
                                    <p:anim calcmode="lin" valueType="num">
                                      <p:cBhvr>
                                        <p:cTn id="29" dur="500" decel="50000" fill="hold">
                                          <p:stCondLst>
                                            <p:cond delay="0"/>
                                          </p:stCondLst>
                                        </p:cTn>
                                        <p:tgtEl>
                                          <p:spTgt spid="23962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3962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39628"/>
                                        </p:tgtEl>
                                        <p:attrNameLst>
                                          <p:attrName>ppt_w</p:attrName>
                                        </p:attrNameLst>
                                      </p:cBhvr>
                                      <p:tavLst>
                                        <p:tav tm="0">
                                          <p:val>
                                            <p:strVal val="#ppt_w*.05"/>
                                          </p:val>
                                        </p:tav>
                                        <p:tav tm="100000">
                                          <p:val>
                                            <p:strVal val="#ppt_w"/>
                                          </p:val>
                                        </p:tav>
                                      </p:tavLst>
                                    </p:anim>
                                    <p:anim calcmode="lin" valueType="num">
                                      <p:cBhvr>
                                        <p:cTn id="32" dur="1000" fill="hold"/>
                                        <p:tgtEl>
                                          <p:spTgt spid="23962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3962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3962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3962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39628"/>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239627"/>
                                        </p:tgtEl>
                                        <p:attrNameLst>
                                          <p:attrName>style.visibility</p:attrName>
                                        </p:attrNameLst>
                                      </p:cBhvr>
                                      <p:to>
                                        <p:strVal val="visible"/>
                                      </p:to>
                                    </p:set>
                                    <p:anim calcmode="lin" valueType="num">
                                      <p:cBhvr>
                                        <p:cTn id="39" dur="500" decel="50000" fill="hold">
                                          <p:stCondLst>
                                            <p:cond delay="0"/>
                                          </p:stCondLst>
                                        </p:cTn>
                                        <p:tgtEl>
                                          <p:spTgt spid="239627"/>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39627"/>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39627"/>
                                        </p:tgtEl>
                                        <p:attrNameLst>
                                          <p:attrName>ppt_w</p:attrName>
                                        </p:attrNameLst>
                                      </p:cBhvr>
                                      <p:tavLst>
                                        <p:tav tm="0">
                                          <p:val>
                                            <p:strVal val="#ppt_w*.05"/>
                                          </p:val>
                                        </p:tav>
                                        <p:tav tm="100000">
                                          <p:val>
                                            <p:strVal val="#ppt_w"/>
                                          </p:val>
                                        </p:tav>
                                      </p:tavLst>
                                    </p:anim>
                                    <p:anim calcmode="lin" valueType="num">
                                      <p:cBhvr>
                                        <p:cTn id="42" dur="1000" fill="hold"/>
                                        <p:tgtEl>
                                          <p:spTgt spid="239627"/>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39627"/>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39627"/>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39627"/>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39627"/>
                                        </p:tgtEl>
                                      </p:cBhvr>
                                    </p:animEffect>
                                  </p:childTnLst>
                                </p:cTn>
                              </p:par>
                              <p:par>
                                <p:cTn id="47" presetID="25" presetClass="entr" presetSubtype="0" fill="hold" nodeType="withEffect">
                                  <p:stCondLst>
                                    <p:cond delay="0"/>
                                  </p:stCondLst>
                                  <p:childTnLst>
                                    <p:set>
                                      <p:cBhvr>
                                        <p:cTn id="48" dur="1" fill="hold">
                                          <p:stCondLst>
                                            <p:cond delay="0"/>
                                          </p:stCondLst>
                                        </p:cTn>
                                        <p:tgtEl>
                                          <p:spTgt spid="239630"/>
                                        </p:tgtEl>
                                        <p:attrNameLst>
                                          <p:attrName>style.visibility</p:attrName>
                                        </p:attrNameLst>
                                      </p:cBhvr>
                                      <p:to>
                                        <p:strVal val="visible"/>
                                      </p:to>
                                    </p:set>
                                    <p:anim calcmode="lin" valueType="num">
                                      <p:cBhvr>
                                        <p:cTn id="49" dur="500" decel="50000" fill="hold">
                                          <p:stCondLst>
                                            <p:cond delay="0"/>
                                          </p:stCondLst>
                                        </p:cTn>
                                        <p:tgtEl>
                                          <p:spTgt spid="23963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3963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39630"/>
                                        </p:tgtEl>
                                        <p:attrNameLst>
                                          <p:attrName>ppt_w</p:attrName>
                                        </p:attrNameLst>
                                      </p:cBhvr>
                                      <p:tavLst>
                                        <p:tav tm="0">
                                          <p:val>
                                            <p:strVal val="#ppt_w*.05"/>
                                          </p:val>
                                        </p:tav>
                                        <p:tav tm="100000">
                                          <p:val>
                                            <p:strVal val="#ppt_w"/>
                                          </p:val>
                                        </p:tav>
                                      </p:tavLst>
                                    </p:anim>
                                    <p:anim calcmode="lin" valueType="num">
                                      <p:cBhvr>
                                        <p:cTn id="52" dur="1000" fill="hold"/>
                                        <p:tgtEl>
                                          <p:spTgt spid="23963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3963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3963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3963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39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P spid="239619" grpId="0" build="p"/>
      <p:bldP spid="239623" grpId="0"/>
      <p:bldP spid="239627" grpId="0"/>
      <p:bldP spid="23962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986213" y="333375"/>
            <a:ext cx="4762500" cy="720725"/>
          </a:xfrm>
        </p:spPr>
        <p:txBody>
          <a:bodyPr/>
          <a:lstStyle/>
          <a:p>
            <a:pPr algn="r"/>
            <a:r>
              <a:rPr lang="fa-IR" altLang="en-US" sz="3800">
                <a:cs typeface="B Titr" panose="00000700000000000000" pitchFamily="2" charset="-78"/>
              </a:rPr>
              <a:t>2-7 </a:t>
            </a:r>
            <a:r>
              <a:rPr lang="ar-SA" altLang="en-US" sz="3800">
                <a:cs typeface="B Titr" panose="00000700000000000000" pitchFamily="2" charset="-78"/>
              </a:rPr>
              <a:t>تابع چگالي احتمال بتا</a:t>
            </a:r>
            <a:r>
              <a:rPr lang="en-US" altLang="en-US" sz="3800">
                <a:cs typeface="B Titr" panose="00000700000000000000" pitchFamily="2" charset="-78"/>
              </a:rPr>
              <a:t> </a:t>
            </a:r>
          </a:p>
        </p:txBody>
      </p:sp>
      <p:sp>
        <p:nvSpPr>
          <p:cNvPr id="240643" name="Rectangle 3"/>
          <p:cNvSpPr>
            <a:spLocks noGrp="1" noChangeArrowheads="1"/>
          </p:cNvSpPr>
          <p:nvPr>
            <p:ph idx="1"/>
          </p:nvPr>
        </p:nvSpPr>
        <p:spPr>
          <a:xfrm>
            <a:off x="250825" y="1196975"/>
            <a:ext cx="8589963" cy="1511300"/>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تابع چگالي احتمال بتا با پارامترهاي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و </a:t>
            </a:r>
            <a:r>
              <a:rPr lang="en-US" altLang="en-US" sz="2600">
                <a:cs typeface="B Nazanin" panose="00000400000000000000" pitchFamily="2" charset="-78"/>
                <a:sym typeface="Symbol" panose="05050102010706020507" pitchFamily="18" charset="2"/>
              </a:rPr>
              <a:t></a:t>
            </a:r>
            <a:r>
              <a:rPr lang="fa-IR" altLang="en-US" sz="2600">
                <a:cs typeface="B Nazanin" panose="00000400000000000000" pitchFamily="2" charset="-78"/>
              </a:rPr>
              <a:t> </a:t>
            </a:r>
            <a:r>
              <a:rPr lang="ar-SA" altLang="en-US" sz="2600">
                <a:cs typeface="B Nazanin" panose="00000400000000000000" pitchFamily="2" charset="-78"/>
              </a:rPr>
              <a:t>است اگر تابع چگالي احتمال آن به صورت زير باشد. </a:t>
            </a:r>
            <a:endParaRPr lang="en-US" altLang="en-US" sz="2600">
              <a:cs typeface="B Nazanin" panose="00000400000000000000" pitchFamily="2" charset="-78"/>
            </a:endParaRPr>
          </a:p>
        </p:txBody>
      </p:sp>
      <p:sp>
        <p:nvSpPr>
          <p:cNvPr id="240644" name="Rectangle 4"/>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0645" name="Object 5"/>
          <p:cNvGraphicFramePr>
            <a:graphicFrameLocks noChangeAspect="1"/>
          </p:cNvGraphicFramePr>
          <p:nvPr/>
        </p:nvGraphicFramePr>
        <p:xfrm>
          <a:off x="755650" y="1916113"/>
          <a:ext cx="7200900" cy="669925"/>
        </p:xfrm>
        <a:graphic>
          <a:graphicData uri="http://schemas.openxmlformats.org/presentationml/2006/ole">
            <mc:AlternateContent xmlns:mc="http://schemas.openxmlformats.org/markup-compatibility/2006">
              <mc:Choice xmlns:v="urn:schemas-microsoft-com:vml" Requires="v">
                <p:oleObj spid="_x0000_s240665" name="Equation" r:id="rId3" imgW="4533900" imgH="419100" progId="Equation.3">
                  <p:embed/>
                </p:oleObj>
              </mc:Choice>
              <mc:Fallback>
                <p:oleObj name="Equation" r:id="rId3" imgW="45339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916113"/>
                        <a:ext cx="72009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6" name="Rectangle 6"/>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0647" name="Text Box 7"/>
          <p:cNvSpPr txBox="1">
            <a:spLocks noChangeArrowheads="1"/>
          </p:cNvSpPr>
          <p:nvPr/>
        </p:nvSpPr>
        <p:spPr bwMode="auto">
          <a:xfrm>
            <a:off x="3924300" y="3141663"/>
            <a:ext cx="4897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800">
                <a:solidFill>
                  <a:srgbClr val="990000"/>
                </a:solidFill>
                <a:cs typeface="B Titr" panose="00000700000000000000" pitchFamily="2" charset="-78"/>
              </a:rPr>
              <a:t>2-7-1 </a:t>
            </a:r>
            <a:r>
              <a:rPr lang="ar-SA" altLang="en-US" sz="2800">
                <a:solidFill>
                  <a:srgbClr val="990000"/>
                </a:solidFill>
                <a:cs typeface="B Titr" panose="00000700000000000000" pitchFamily="2" charset="-78"/>
              </a:rPr>
              <a:t>ويژگيهاي توزيع بتا</a:t>
            </a:r>
            <a:r>
              <a:rPr lang="en-US" altLang="en-US" sz="2800">
                <a:solidFill>
                  <a:srgbClr val="990000"/>
                </a:solidFill>
                <a:cs typeface="B Titr" panose="00000700000000000000" pitchFamily="2" charset="-78"/>
              </a:rPr>
              <a:t> </a:t>
            </a:r>
          </a:p>
        </p:txBody>
      </p:sp>
      <p:sp>
        <p:nvSpPr>
          <p:cNvPr id="240648" name="Text Box 8"/>
          <p:cNvSpPr txBox="1">
            <a:spLocks noChangeArrowheads="1"/>
          </p:cNvSpPr>
          <p:nvPr/>
        </p:nvSpPr>
        <p:spPr bwMode="auto">
          <a:xfrm>
            <a:off x="755650" y="4076700"/>
            <a:ext cx="79200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a:cs typeface="B Nazanin" panose="00000400000000000000" pitchFamily="2" charset="-78"/>
              </a:rPr>
              <a:t>1-  </a:t>
            </a:r>
          </a:p>
          <a:p>
            <a:endParaRPr lang="fa-IR" altLang="en-US" sz="2400">
              <a:cs typeface="B Nazanin" panose="00000400000000000000" pitchFamily="2" charset="-78"/>
            </a:endParaRPr>
          </a:p>
          <a:p>
            <a:r>
              <a:rPr lang="ar-SA" altLang="en-US" sz="2400">
                <a:cs typeface="B Nazanin" panose="00000400000000000000" pitchFamily="2" charset="-78"/>
              </a:rPr>
              <a:t>2- برای 1=</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و 1=</a:t>
            </a:r>
            <a:r>
              <a:rPr lang="en-US" altLang="en-US" sz="2400">
                <a:cs typeface="B Nazanin" panose="00000400000000000000" pitchFamily="2" charset="-78"/>
                <a:sym typeface="Symbol" panose="05050102010706020507" pitchFamily="18" charset="2"/>
              </a:rPr>
              <a:t></a:t>
            </a:r>
            <a:r>
              <a:rPr lang="fa-IR" altLang="en-US" sz="2400">
                <a:cs typeface="B Nazanin" panose="00000400000000000000" pitchFamily="2" charset="-78"/>
              </a:rPr>
              <a:t> </a:t>
            </a:r>
            <a:r>
              <a:rPr lang="ar-SA" altLang="en-US" sz="2400">
                <a:cs typeface="B Nazanin" panose="00000400000000000000" pitchFamily="2" charset="-78"/>
              </a:rPr>
              <a:t>توزيع بتا به توزيع يکنواخت پيوسته تبديل می</a:t>
            </a:r>
            <a:r>
              <a:rPr lang="fa-IR" altLang="en-US" sz="2400">
                <a:cs typeface="B Nazanin" panose="00000400000000000000" pitchFamily="2" charset="-78"/>
              </a:rPr>
              <a:t> </a:t>
            </a:r>
            <a:r>
              <a:rPr lang="ar-SA" altLang="en-US" sz="2400">
                <a:cs typeface="B Nazanin" panose="00000400000000000000" pitchFamily="2" charset="-78"/>
              </a:rPr>
              <a:t>شود.</a:t>
            </a:r>
            <a:endParaRPr lang="fa-IR" altLang="en-US" sz="2400">
              <a:cs typeface="B Nazanin" panose="00000400000000000000" pitchFamily="2" charset="-78"/>
            </a:endParaRPr>
          </a:p>
          <a:p>
            <a:endParaRPr lang="fa-IR" altLang="en-US" sz="2400">
              <a:cs typeface="B Nazanin" panose="00000400000000000000" pitchFamily="2" charset="-78"/>
            </a:endParaRPr>
          </a:p>
          <a:p>
            <a:r>
              <a:rPr lang="ar-SA" altLang="en-US" sz="2400">
                <a:cs typeface="B Nazanin" panose="00000400000000000000" pitchFamily="2" charset="-78"/>
              </a:rPr>
              <a:t>3- دارای ميانگين </a:t>
            </a:r>
            <a:r>
              <a:rPr lang="fa-IR" altLang="en-US" sz="2400">
                <a:cs typeface="B Nazanin" panose="00000400000000000000" pitchFamily="2" charset="-78"/>
              </a:rPr>
              <a:t>              </a:t>
            </a:r>
            <a:r>
              <a:rPr lang="ar-SA" altLang="en-US" sz="2400">
                <a:cs typeface="B Nazanin" panose="00000400000000000000" pitchFamily="2" charset="-78"/>
              </a:rPr>
              <a:t>و واريانس </a:t>
            </a:r>
            <a:r>
              <a:rPr lang="fa-IR" altLang="en-US" sz="2400">
                <a:cs typeface="B Nazanin" panose="00000400000000000000" pitchFamily="2" charset="-78"/>
              </a:rPr>
              <a:t>                      </a:t>
            </a:r>
            <a:r>
              <a:rPr lang="ar-SA" altLang="en-US" sz="2400">
                <a:cs typeface="B Nazanin" panose="00000400000000000000" pitchFamily="2" charset="-78"/>
              </a:rPr>
              <a:t>است.</a:t>
            </a:r>
            <a:endParaRPr lang="en-US" altLang="en-US" sz="2400">
              <a:cs typeface="B Nazanin" panose="00000400000000000000" pitchFamily="2" charset="-78"/>
            </a:endParaRPr>
          </a:p>
        </p:txBody>
      </p:sp>
      <p:sp>
        <p:nvSpPr>
          <p:cNvPr id="240649" name="Rectangle 9"/>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0650" name="Object 10"/>
          <p:cNvGraphicFramePr>
            <a:graphicFrameLocks noChangeAspect="1"/>
          </p:cNvGraphicFramePr>
          <p:nvPr/>
        </p:nvGraphicFramePr>
        <p:xfrm>
          <a:off x="1258888" y="3878263"/>
          <a:ext cx="3529012" cy="723900"/>
        </p:xfrm>
        <a:graphic>
          <a:graphicData uri="http://schemas.openxmlformats.org/presentationml/2006/ole">
            <mc:AlternateContent xmlns:mc="http://schemas.openxmlformats.org/markup-compatibility/2006">
              <mc:Choice xmlns:v="urn:schemas-microsoft-com:vml" Requires="v">
                <p:oleObj spid="_x0000_s240666" name="Equation" r:id="rId5" imgW="2070100" imgH="419100" progId="Equation.3">
                  <p:embed/>
                </p:oleObj>
              </mc:Choice>
              <mc:Fallback>
                <p:oleObj name="Equation" r:id="rId5" imgW="2070100" imgH="4191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3878263"/>
                        <a:ext cx="352901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1" name="Rectangle 11"/>
          <p:cNvSpPr>
            <a:spLocks noChangeArrowheads="1"/>
          </p:cNvSpPr>
          <p:nvPr/>
        </p:nvSpPr>
        <p:spPr bwMode="auto">
          <a:xfrm>
            <a:off x="0" y="361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0652" name="Rectangle 12"/>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0653" name="Object 13"/>
          <p:cNvGraphicFramePr>
            <a:graphicFrameLocks noChangeAspect="1"/>
          </p:cNvGraphicFramePr>
          <p:nvPr/>
        </p:nvGraphicFramePr>
        <p:xfrm>
          <a:off x="6083300" y="5445125"/>
          <a:ext cx="720725" cy="684213"/>
        </p:xfrm>
        <a:graphic>
          <a:graphicData uri="http://schemas.openxmlformats.org/presentationml/2006/ole">
            <mc:AlternateContent xmlns:mc="http://schemas.openxmlformats.org/markup-compatibility/2006">
              <mc:Choice xmlns:v="urn:schemas-microsoft-com:vml" Requires="v">
                <p:oleObj spid="_x0000_s240667" name="Equation" r:id="rId7" imgW="368140" imgH="355446" progId="Equation.3">
                  <p:embed/>
                </p:oleObj>
              </mc:Choice>
              <mc:Fallback>
                <p:oleObj name="Equation" r:id="rId7" imgW="368140" imgH="355446"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3300" y="5445125"/>
                        <a:ext cx="720725" cy="68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4" name="Rectangle 14"/>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0655" name="Object 15"/>
          <p:cNvGraphicFramePr>
            <a:graphicFrameLocks noChangeAspect="1"/>
          </p:cNvGraphicFramePr>
          <p:nvPr/>
        </p:nvGraphicFramePr>
        <p:xfrm>
          <a:off x="3276600" y="5522913"/>
          <a:ext cx="1598613" cy="569912"/>
        </p:xfrm>
        <a:graphic>
          <a:graphicData uri="http://schemas.openxmlformats.org/presentationml/2006/ole">
            <mc:AlternateContent xmlns:mc="http://schemas.openxmlformats.org/markup-compatibility/2006">
              <mc:Choice xmlns:v="urn:schemas-microsoft-com:vml" Requires="v">
                <p:oleObj spid="_x0000_s240668" name="Equation" r:id="rId9" imgW="1180588" imgH="418918" progId="Equation.3">
                  <p:embed/>
                </p:oleObj>
              </mc:Choice>
              <mc:Fallback>
                <p:oleObj name="Equation" r:id="rId9" imgW="1180588" imgH="418918"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522913"/>
                        <a:ext cx="1598613"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56" name="Rectangle 16"/>
          <p:cNvSpPr>
            <a:spLocks noChangeArrowheads="1"/>
          </p:cNvSpPr>
          <p:nvPr/>
        </p:nvSpPr>
        <p:spPr bwMode="auto">
          <a:xfrm>
            <a:off x="0" y="3624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 calcmode="lin" valueType="num">
                                      <p:cBhvr>
                                        <p:cTn id="7" dur="500" fill="hold"/>
                                        <p:tgtEl>
                                          <p:spTgt spid="240642"/>
                                        </p:tgtEl>
                                        <p:attrNameLst>
                                          <p:attrName>ppt_w</p:attrName>
                                        </p:attrNameLst>
                                      </p:cBhvr>
                                      <p:tavLst>
                                        <p:tav tm="0">
                                          <p:val>
                                            <p:fltVal val="0"/>
                                          </p:val>
                                        </p:tav>
                                        <p:tav tm="100000">
                                          <p:val>
                                            <p:strVal val="#ppt_w"/>
                                          </p:val>
                                        </p:tav>
                                      </p:tavLst>
                                    </p:anim>
                                    <p:anim calcmode="lin" valueType="num">
                                      <p:cBhvr>
                                        <p:cTn id="8" dur="500" fill="hold"/>
                                        <p:tgtEl>
                                          <p:spTgt spid="240642"/>
                                        </p:tgtEl>
                                        <p:attrNameLst>
                                          <p:attrName>ppt_h</p:attrName>
                                        </p:attrNameLst>
                                      </p:cBhvr>
                                      <p:tavLst>
                                        <p:tav tm="0">
                                          <p:val>
                                            <p:fltVal val="0"/>
                                          </p:val>
                                        </p:tav>
                                        <p:tav tm="100000">
                                          <p:val>
                                            <p:strVal val="#ppt_h"/>
                                          </p:val>
                                        </p:tav>
                                      </p:tavLst>
                                    </p:anim>
                                    <p:anim calcmode="lin" valueType="num">
                                      <p:cBhvr>
                                        <p:cTn id="9" dur="500" fill="hold"/>
                                        <p:tgtEl>
                                          <p:spTgt spid="240642"/>
                                        </p:tgtEl>
                                        <p:attrNameLst>
                                          <p:attrName>style.rotation</p:attrName>
                                        </p:attrNameLst>
                                      </p:cBhvr>
                                      <p:tavLst>
                                        <p:tav tm="0">
                                          <p:val>
                                            <p:fltVal val="360"/>
                                          </p:val>
                                        </p:tav>
                                        <p:tav tm="100000">
                                          <p:val>
                                            <p:fltVal val="0"/>
                                          </p:val>
                                        </p:tav>
                                      </p:tavLst>
                                    </p:anim>
                                    <p:animEffect transition="in" filter="fade">
                                      <p:cBhvr>
                                        <p:cTn id="10" dur="500"/>
                                        <p:tgtEl>
                                          <p:spTgt spid="2406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40643">
                                            <p:txEl>
                                              <p:pRg st="0" end="0"/>
                                            </p:txEl>
                                          </p:spTgt>
                                        </p:tgtEl>
                                        <p:attrNameLst>
                                          <p:attrName>style.visibility</p:attrName>
                                        </p:attrNameLst>
                                      </p:cBhvr>
                                      <p:to>
                                        <p:strVal val="visible"/>
                                      </p:to>
                                    </p:set>
                                    <p:anim calcmode="lin" valueType="num">
                                      <p:cBhvr>
                                        <p:cTn id="15" dur="500" decel="50000" fill="hold">
                                          <p:stCondLst>
                                            <p:cond delay="0"/>
                                          </p:stCondLst>
                                        </p:cTn>
                                        <p:tgtEl>
                                          <p:spTgt spid="24064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4064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4064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24064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4064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4064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4064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40643">
                                            <p:txEl>
                                              <p:pRg st="0" end="0"/>
                                            </p:txEl>
                                          </p:spTgt>
                                        </p:tgtEl>
                                      </p:cBhvr>
                                    </p:animEffect>
                                  </p:childTnLst>
                                </p:cTn>
                              </p:par>
                              <p:par>
                                <p:cTn id="23" presetID="25" presetClass="entr" presetSubtype="0" fill="hold" nodeType="withEffect">
                                  <p:stCondLst>
                                    <p:cond delay="0"/>
                                  </p:stCondLst>
                                  <p:childTnLst>
                                    <p:set>
                                      <p:cBhvr>
                                        <p:cTn id="24" dur="1" fill="hold">
                                          <p:stCondLst>
                                            <p:cond delay="0"/>
                                          </p:stCondLst>
                                        </p:cTn>
                                        <p:tgtEl>
                                          <p:spTgt spid="240645"/>
                                        </p:tgtEl>
                                        <p:attrNameLst>
                                          <p:attrName>style.visibility</p:attrName>
                                        </p:attrNameLst>
                                      </p:cBhvr>
                                      <p:to>
                                        <p:strVal val="visible"/>
                                      </p:to>
                                    </p:set>
                                    <p:anim calcmode="lin" valueType="num">
                                      <p:cBhvr>
                                        <p:cTn id="25" dur="500" decel="50000" fill="hold">
                                          <p:stCondLst>
                                            <p:cond delay="0"/>
                                          </p:stCondLst>
                                        </p:cTn>
                                        <p:tgtEl>
                                          <p:spTgt spid="24064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4064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40645"/>
                                        </p:tgtEl>
                                        <p:attrNameLst>
                                          <p:attrName>ppt_w</p:attrName>
                                        </p:attrNameLst>
                                      </p:cBhvr>
                                      <p:tavLst>
                                        <p:tav tm="0">
                                          <p:val>
                                            <p:strVal val="#ppt_w*.05"/>
                                          </p:val>
                                        </p:tav>
                                        <p:tav tm="100000">
                                          <p:val>
                                            <p:strVal val="#ppt_w"/>
                                          </p:val>
                                        </p:tav>
                                      </p:tavLst>
                                    </p:anim>
                                    <p:anim calcmode="lin" valueType="num">
                                      <p:cBhvr>
                                        <p:cTn id="28" dur="1000" fill="hold"/>
                                        <p:tgtEl>
                                          <p:spTgt spid="24064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4064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4064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4064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406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240647"/>
                                        </p:tgtEl>
                                        <p:attrNameLst>
                                          <p:attrName>style.visibility</p:attrName>
                                        </p:attrNameLst>
                                      </p:cBhvr>
                                      <p:to>
                                        <p:strVal val="visible"/>
                                      </p:to>
                                    </p:set>
                                    <p:anim calcmode="lin" valueType="num">
                                      <p:cBhvr>
                                        <p:cTn id="37" dur="500" fill="hold"/>
                                        <p:tgtEl>
                                          <p:spTgt spid="240647"/>
                                        </p:tgtEl>
                                        <p:attrNameLst>
                                          <p:attrName>ppt_w</p:attrName>
                                        </p:attrNameLst>
                                      </p:cBhvr>
                                      <p:tavLst>
                                        <p:tav tm="0">
                                          <p:val>
                                            <p:strVal val="#ppt_w*0.05"/>
                                          </p:val>
                                        </p:tav>
                                        <p:tav tm="100000">
                                          <p:val>
                                            <p:strVal val="#ppt_w"/>
                                          </p:val>
                                        </p:tav>
                                      </p:tavLst>
                                    </p:anim>
                                    <p:anim calcmode="lin" valueType="num">
                                      <p:cBhvr>
                                        <p:cTn id="38" dur="500" fill="hold"/>
                                        <p:tgtEl>
                                          <p:spTgt spid="240647"/>
                                        </p:tgtEl>
                                        <p:attrNameLst>
                                          <p:attrName>ppt_h</p:attrName>
                                        </p:attrNameLst>
                                      </p:cBhvr>
                                      <p:tavLst>
                                        <p:tav tm="0">
                                          <p:val>
                                            <p:strVal val="#ppt_h"/>
                                          </p:val>
                                        </p:tav>
                                        <p:tav tm="100000">
                                          <p:val>
                                            <p:strVal val="#ppt_h"/>
                                          </p:val>
                                        </p:tav>
                                      </p:tavLst>
                                    </p:anim>
                                    <p:anim calcmode="lin" valueType="num">
                                      <p:cBhvr>
                                        <p:cTn id="39" dur="500" fill="hold"/>
                                        <p:tgtEl>
                                          <p:spTgt spid="240647"/>
                                        </p:tgtEl>
                                        <p:attrNameLst>
                                          <p:attrName>ppt_x</p:attrName>
                                        </p:attrNameLst>
                                      </p:cBhvr>
                                      <p:tavLst>
                                        <p:tav tm="0">
                                          <p:val>
                                            <p:strVal val="#ppt_x-.2"/>
                                          </p:val>
                                        </p:tav>
                                        <p:tav tm="100000">
                                          <p:val>
                                            <p:strVal val="#ppt_x"/>
                                          </p:val>
                                        </p:tav>
                                      </p:tavLst>
                                    </p:anim>
                                    <p:anim calcmode="lin" valueType="num">
                                      <p:cBhvr>
                                        <p:cTn id="40" dur="500" fill="hold"/>
                                        <p:tgtEl>
                                          <p:spTgt spid="240647"/>
                                        </p:tgtEl>
                                        <p:attrNameLst>
                                          <p:attrName>ppt_y</p:attrName>
                                        </p:attrNameLst>
                                      </p:cBhvr>
                                      <p:tavLst>
                                        <p:tav tm="0">
                                          <p:val>
                                            <p:strVal val="#ppt_y"/>
                                          </p:val>
                                        </p:tav>
                                        <p:tav tm="100000">
                                          <p:val>
                                            <p:strVal val="#ppt_y"/>
                                          </p:val>
                                        </p:tav>
                                      </p:tavLst>
                                    </p:anim>
                                    <p:animEffect transition="in" filter="fade">
                                      <p:cBhvr>
                                        <p:cTn id="41" dur="500"/>
                                        <p:tgtEl>
                                          <p:spTgt spid="24064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nodeType="clickEffect">
                                  <p:stCondLst>
                                    <p:cond delay="0"/>
                                  </p:stCondLst>
                                  <p:childTnLst>
                                    <p:set>
                                      <p:cBhvr>
                                        <p:cTn id="45" dur="1" fill="hold">
                                          <p:stCondLst>
                                            <p:cond delay="0"/>
                                          </p:stCondLst>
                                        </p:cTn>
                                        <p:tgtEl>
                                          <p:spTgt spid="240650"/>
                                        </p:tgtEl>
                                        <p:attrNameLst>
                                          <p:attrName>style.visibility</p:attrName>
                                        </p:attrNameLst>
                                      </p:cBhvr>
                                      <p:to>
                                        <p:strVal val="visible"/>
                                      </p:to>
                                    </p:set>
                                    <p:anim calcmode="lin" valueType="num">
                                      <p:cBhvr>
                                        <p:cTn id="46" dur="500" decel="50000" fill="hold">
                                          <p:stCondLst>
                                            <p:cond delay="0"/>
                                          </p:stCondLst>
                                        </p:cTn>
                                        <p:tgtEl>
                                          <p:spTgt spid="24065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4065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40650"/>
                                        </p:tgtEl>
                                        <p:attrNameLst>
                                          <p:attrName>ppt_w</p:attrName>
                                        </p:attrNameLst>
                                      </p:cBhvr>
                                      <p:tavLst>
                                        <p:tav tm="0">
                                          <p:val>
                                            <p:strVal val="#ppt_w*.05"/>
                                          </p:val>
                                        </p:tav>
                                        <p:tav tm="100000">
                                          <p:val>
                                            <p:strVal val="#ppt_w"/>
                                          </p:val>
                                        </p:tav>
                                      </p:tavLst>
                                    </p:anim>
                                    <p:anim calcmode="lin" valueType="num">
                                      <p:cBhvr>
                                        <p:cTn id="49" dur="1000" fill="hold"/>
                                        <p:tgtEl>
                                          <p:spTgt spid="24065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4065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4065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4065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40650"/>
                                        </p:tgtEl>
                                      </p:cBhvr>
                                    </p:animEffect>
                                  </p:childTnLst>
                                </p:cTn>
                              </p:par>
                              <p:par>
                                <p:cTn id="54" presetID="25" presetClass="entr" presetSubtype="0" fill="hold" grpId="0" nodeType="withEffect">
                                  <p:stCondLst>
                                    <p:cond delay="0"/>
                                  </p:stCondLst>
                                  <p:childTnLst>
                                    <p:set>
                                      <p:cBhvr>
                                        <p:cTn id="55" dur="1" fill="hold">
                                          <p:stCondLst>
                                            <p:cond delay="0"/>
                                          </p:stCondLst>
                                        </p:cTn>
                                        <p:tgtEl>
                                          <p:spTgt spid="240648"/>
                                        </p:tgtEl>
                                        <p:attrNameLst>
                                          <p:attrName>style.visibility</p:attrName>
                                        </p:attrNameLst>
                                      </p:cBhvr>
                                      <p:to>
                                        <p:strVal val="visible"/>
                                      </p:to>
                                    </p:set>
                                    <p:anim calcmode="lin" valueType="num">
                                      <p:cBhvr>
                                        <p:cTn id="56" dur="500" decel="50000" fill="hold">
                                          <p:stCondLst>
                                            <p:cond delay="0"/>
                                          </p:stCondLst>
                                        </p:cTn>
                                        <p:tgtEl>
                                          <p:spTgt spid="240648"/>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40648"/>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40648"/>
                                        </p:tgtEl>
                                        <p:attrNameLst>
                                          <p:attrName>ppt_w</p:attrName>
                                        </p:attrNameLst>
                                      </p:cBhvr>
                                      <p:tavLst>
                                        <p:tav tm="0">
                                          <p:val>
                                            <p:strVal val="#ppt_w*.05"/>
                                          </p:val>
                                        </p:tav>
                                        <p:tav tm="100000">
                                          <p:val>
                                            <p:strVal val="#ppt_w"/>
                                          </p:val>
                                        </p:tav>
                                      </p:tavLst>
                                    </p:anim>
                                    <p:anim calcmode="lin" valueType="num">
                                      <p:cBhvr>
                                        <p:cTn id="59" dur="1000" fill="hold"/>
                                        <p:tgtEl>
                                          <p:spTgt spid="240648"/>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40648"/>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40648"/>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40648"/>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40648"/>
                                        </p:tgtEl>
                                      </p:cBhvr>
                                    </p:animEffect>
                                  </p:childTnLst>
                                </p:cTn>
                              </p:par>
                              <p:par>
                                <p:cTn id="64" presetID="25" presetClass="entr" presetSubtype="0" fill="hold" nodeType="withEffect">
                                  <p:stCondLst>
                                    <p:cond delay="0"/>
                                  </p:stCondLst>
                                  <p:childTnLst>
                                    <p:set>
                                      <p:cBhvr>
                                        <p:cTn id="65" dur="1" fill="hold">
                                          <p:stCondLst>
                                            <p:cond delay="0"/>
                                          </p:stCondLst>
                                        </p:cTn>
                                        <p:tgtEl>
                                          <p:spTgt spid="240653"/>
                                        </p:tgtEl>
                                        <p:attrNameLst>
                                          <p:attrName>style.visibility</p:attrName>
                                        </p:attrNameLst>
                                      </p:cBhvr>
                                      <p:to>
                                        <p:strVal val="visible"/>
                                      </p:to>
                                    </p:set>
                                    <p:anim calcmode="lin" valueType="num">
                                      <p:cBhvr>
                                        <p:cTn id="66" dur="500" decel="50000" fill="hold">
                                          <p:stCondLst>
                                            <p:cond delay="0"/>
                                          </p:stCondLst>
                                        </p:cTn>
                                        <p:tgtEl>
                                          <p:spTgt spid="240653"/>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40653"/>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40653"/>
                                        </p:tgtEl>
                                        <p:attrNameLst>
                                          <p:attrName>ppt_w</p:attrName>
                                        </p:attrNameLst>
                                      </p:cBhvr>
                                      <p:tavLst>
                                        <p:tav tm="0">
                                          <p:val>
                                            <p:strVal val="#ppt_w*.05"/>
                                          </p:val>
                                        </p:tav>
                                        <p:tav tm="100000">
                                          <p:val>
                                            <p:strVal val="#ppt_w"/>
                                          </p:val>
                                        </p:tav>
                                      </p:tavLst>
                                    </p:anim>
                                    <p:anim calcmode="lin" valueType="num">
                                      <p:cBhvr>
                                        <p:cTn id="69" dur="1000" fill="hold"/>
                                        <p:tgtEl>
                                          <p:spTgt spid="240653"/>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40653"/>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40653"/>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40653"/>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40653"/>
                                        </p:tgtEl>
                                      </p:cBhvr>
                                    </p:animEffect>
                                  </p:childTnLst>
                                </p:cTn>
                              </p:par>
                              <p:par>
                                <p:cTn id="74" presetID="25" presetClass="entr" presetSubtype="0" fill="hold" nodeType="withEffect">
                                  <p:stCondLst>
                                    <p:cond delay="0"/>
                                  </p:stCondLst>
                                  <p:childTnLst>
                                    <p:set>
                                      <p:cBhvr>
                                        <p:cTn id="75" dur="1" fill="hold">
                                          <p:stCondLst>
                                            <p:cond delay="0"/>
                                          </p:stCondLst>
                                        </p:cTn>
                                        <p:tgtEl>
                                          <p:spTgt spid="240655"/>
                                        </p:tgtEl>
                                        <p:attrNameLst>
                                          <p:attrName>style.visibility</p:attrName>
                                        </p:attrNameLst>
                                      </p:cBhvr>
                                      <p:to>
                                        <p:strVal val="visible"/>
                                      </p:to>
                                    </p:set>
                                    <p:anim calcmode="lin" valueType="num">
                                      <p:cBhvr>
                                        <p:cTn id="76" dur="500" decel="50000" fill="hold">
                                          <p:stCondLst>
                                            <p:cond delay="0"/>
                                          </p:stCondLst>
                                        </p:cTn>
                                        <p:tgtEl>
                                          <p:spTgt spid="24065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4065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40655"/>
                                        </p:tgtEl>
                                        <p:attrNameLst>
                                          <p:attrName>ppt_w</p:attrName>
                                        </p:attrNameLst>
                                      </p:cBhvr>
                                      <p:tavLst>
                                        <p:tav tm="0">
                                          <p:val>
                                            <p:strVal val="#ppt_w*.05"/>
                                          </p:val>
                                        </p:tav>
                                        <p:tav tm="100000">
                                          <p:val>
                                            <p:strVal val="#ppt_w"/>
                                          </p:val>
                                        </p:tav>
                                      </p:tavLst>
                                    </p:anim>
                                    <p:anim calcmode="lin" valueType="num">
                                      <p:cBhvr>
                                        <p:cTn id="79" dur="1000" fill="hold"/>
                                        <p:tgtEl>
                                          <p:spTgt spid="24065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4065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4065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4065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40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3" grpId="0" build="p"/>
      <p:bldP spid="240647" grpId="0"/>
      <p:bldP spid="24064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09600" y="328613"/>
            <a:ext cx="8072438" cy="793750"/>
          </a:xfrm>
        </p:spPr>
        <p:txBody>
          <a:bodyPr>
            <a:normAutofit fontScale="90000"/>
          </a:bodyPr>
          <a:lstStyle/>
          <a:p>
            <a:pPr algn="r"/>
            <a:r>
              <a:rPr lang="fa-IR" altLang="en-US" sz="3800" b="1">
                <a:cs typeface="B Titr" panose="00000700000000000000" pitchFamily="2" charset="-78"/>
              </a:rPr>
              <a:t>2-8 </a:t>
            </a:r>
            <a:r>
              <a:rPr lang="ar-SA" altLang="en-US" sz="3800" b="1">
                <a:cs typeface="B Titr" panose="00000700000000000000" pitchFamily="2" charset="-78"/>
              </a:rPr>
              <a:t>تابع چگالي احتمال استودنت (توزيع</a:t>
            </a:r>
            <a:r>
              <a:rPr lang="en-US" altLang="en-US" sz="3800" b="1">
                <a:cs typeface="B Titr" panose="00000700000000000000" pitchFamily="2" charset="-78"/>
              </a:rPr>
              <a:t>t </a:t>
            </a:r>
            <a:r>
              <a:rPr lang="fa-IR" altLang="en-US" sz="3800" b="1">
                <a:cs typeface="B Titr" panose="00000700000000000000" pitchFamily="2" charset="-78"/>
              </a:rPr>
              <a:t>)</a:t>
            </a:r>
            <a:br>
              <a:rPr lang="fa-IR" altLang="en-US" sz="3800" b="1">
                <a:cs typeface="B Titr" panose="00000700000000000000" pitchFamily="2" charset="-78"/>
              </a:rPr>
            </a:br>
            <a:endParaRPr lang="en-US" altLang="en-US" sz="3800" b="1">
              <a:cs typeface="B Titr" panose="00000700000000000000" pitchFamily="2" charset="-78"/>
            </a:endParaRPr>
          </a:p>
        </p:txBody>
      </p:sp>
      <p:sp>
        <p:nvSpPr>
          <p:cNvPr id="241667" name="Rectangle 3"/>
          <p:cNvSpPr>
            <a:spLocks noGrp="1" noChangeArrowheads="1"/>
          </p:cNvSpPr>
          <p:nvPr>
            <p:ph idx="1"/>
          </p:nvPr>
        </p:nvSpPr>
        <p:spPr>
          <a:xfrm>
            <a:off x="457200" y="1268413"/>
            <a:ext cx="8229600" cy="1728787"/>
          </a:xfrm>
        </p:spPr>
        <p:txBody>
          <a:bodyPr/>
          <a:lstStyle/>
          <a:p>
            <a:pPr>
              <a:buFont typeface="Wingdings" panose="05000000000000000000" pitchFamily="2" charset="2"/>
              <a:buNone/>
            </a:pPr>
            <a:r>
              <a:rPr lang="ar-SA" altLang="en-US" sz="2600">
                <a:cs typeface="B Nazanin" panose="00000400000000000000" pitchFamily="2" charset="-78"/>
              </a:rPr>
              <a:t>متغير تصادفي </a:t>
            </a:r>
            <a:r>
              <a:rPr lang="en-US" altLang="en-US" sz="2600">
                <a:cs typeface="B Nazanin" panose="00000400000000000000" pitchFamily="2" charset="-78"/>
              </a:rPr>
              <a:t>X</a:t>
            </a:r>
            <a:r>
              <a:rPr lang="fa-IR" altLang="en-US" sz="2600">
                <a:cs typeface="B Nazanin" panose="00000400000000000000" pitchFamily="2" charset="-78"/>
              </a:rPr>
              <a:t> </a:t>
            </a:r>
            <a:r>
              <a:rPr lang="ar-SA" altLang="en-US" sz="2600">
                <a:cs typeface="B Nazanin" panose="00000400000000000000" pitchFamily="2" charset="-78"/>
              </a:rPr>
              <a:t>داراي توزيع </a:t>
            </a:r>
            <a:r>
              <a:rPr lang="en-US" altLang="en-US" sz="2600">
                <a:cs typeface="B Nazanin" panose="00000400000000000000" pitchFamily="2" charset="-78"/>
              </a:rPr>
              <a:t>t</a:t>
            </a:r>
            <a:r>
              <a:rPr lang="fa-IR" altLang="en-US" sz="2600">
                <a:cs typeface="B Nazanin" panose="00000400000000000000" pitchFamily="2" charset="-78"/>
              </a:rPr>
              <a:t> </a:t>
            </a:r>
            <a:r>
              <a:rPr lang="ar-SA" altLang="en-US" sz="2600">
                <a:cs typeface="B Nazanin" panose="00000400000000000000" pitchFamily="2" charset="-78"/>
              </a:rPr>
              <a:t>با پارامتر </a:t>
            </a:r>
            <a:r>
              <a:rPr lang="en-US" altLang="en-US" sz="2600">
                <a:cs typeface="B Nazanin" panose="00000400000000000000" pitchFamily="2" charset="-78"/>
              </a:rPr>
              <a:t>r</a:t>
            </a:r>
            <a:r>
              <a:rPr lang="fa-IR" altLang="en-US" sz="2600">
                <a:cs typeface="B Nazanin" panose="00000400000000000000" pitchFamily="2" charset="-78"/>
              </a:rPr>
              <a:t> </a:t>
            </a:r>
            <a:r>
              <a:rPr lang="ar-SA" altLang="en-US" sz="2600">
                <a:cs typeface="B Nazanin" panose="00000400000000000000" pitchFamily="2" charset="-78"/>
              </a:rPr>
              <a:t>است اگر تابع چگالي احتمال آن به صورت زير باشد. </a:t>
            </a:r>
            <a:endParaRPr lang="en-US" altLang="en-US" sz="2600">
              <a:cs typeface="B Nazanin" panose="00000400000000000000" pitchFamily="2" charset="-78"/>
            </a:endParaRPr>
          </a:p>
        </p:txBody>
      </p:sp>
      <p:sp>
        <p:nvSpPr>
          <p:cNvPr id="241668" name="Rectangle 4"/>
          <p:cNvSpPr>
            <a:spLocks noChangeArrowheads="1"/>
          </p:cNvSpPr>
          <p:nvPr/>
        </p:nvSpPr>
        <p:spPr bwMode="auto">
          <a:xfrm>
            <a:off x="0" y="3033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1669" name="Object 5"/>
          <p:cNvGraphicFramePr>
            <a:graphicFrameLocks noChangeAspect="1"/>
          </p:cNvGraphicFramePr>
          <p:nvPr/>
        </p:nvGraphicFramePr>
        <p:xfrm>
          <a:off x="827088" y="1844675"/>
          <a:ext cx="7705725" cy="1757363"/>
        </p:xfrm>
        <a:graphic>
          <a:graphicData uri="http://schemas.openxmlformats.org/presentationml/2006/ole">
            <mc:AlternateContent xmlns:mc="http://schemas.openxmlformats.org/markup-compatibility/2006">
              <mc:Choice xmlns:v="urn:schemas-microsoft-com:vml" Requires="v">
                <p:oleObj spid="_x0000_s241686" name="Equation" r:id="rId3" imgW="4267200" imgH="977900" progId="Equation.3">
                  <p:embed/>
                </p:oleObj>
              </mc:Choice>
              <mc:Fallback>
                <p:oleObj name="Equation" r:id="rId3" imgW="4267200" imgH="9779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844675"/>
                        <a:ext cx="7705725"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0" name="Rectangle 6"/>
          <p:cNvSpPr>
            <a:spLocks noChangeArrowheads="1"/>
          </p:cNvSpPr>
          <p:nvPr/>
        </p:nvSpPr>
        <p:spPr bwMode="auto">
          <a:xfrm>
            <a:off x="0" y="3824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1671" name="Text Box 7"/>
          <p:cNvSpPr txBox="1">
            <a:spLocks noChangeArrowheads="1"/>
          </p:cNvSpPr>
          <p:nvPr/>
        </p:nvSpPr>
        <p:spPr bwMode="auto">
          <a:xfrm>
            <a:off x="5795963" y="206057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b="1">
                <a:cs typeface="B Nazanin" panose="00000400000000000000" pitchFamily="2" charset="-78"/>
              </a:rPr>
              <a:t>كه </a:t>
            </a:r>
            <a:r>
              <a:rPr lang="en-US" altLang="en-US" b="1">
                <a:cs typeface="B Nazanin" panose="00000400000000000000" pitchFamily="2" charset="-78"/>
              </a:rPr>
              <a:t>r</a:t>
            </a:r>
            <a:r>
              <a:rPr lang="fa-IR" altLang="en-US" b="1">
                <a:cs typeface="B Nazanin" panose="00000400000000000000" pitchFamily="2" charset="-78"/>
              </a:rPr>
              <a:t> </a:t>
            </a:r>
            <a:r>
              <a:rPr lang="ar-SA" altLang="en-US" b="1">
                <a:cs typeface="B Nazanin" panose="00000400000000000000" pitchFamily="2" charset="-78"/>
              </a:rPr>
              <a:t>را درجه آزادي توزيع </a:t>
            </a:r>
            <a:r>
              <a:rPr lang="en-US" altLang="en-US" b="1">
                <a:cs typeface="B Nazanin" panose="00000400000000000000" pitchFamily="2" charset="-78"/>
              </a:rPr>
              <a:t>t</a:t>
            </a:r>
            <a:r>
              <a:rPr lang="fa-IR" altLang="en-US" b="1">
                <a:cs typeface="B Nazanin" panose="00000400000000000000" pitchFamily="2" charset="-78"/>
              </a:rPr>
              <a:t> </a:t>
            </a:r>
            <a:r>
              <a:rPr lang="ar-SA" altLang="en-US" b="1">
                <a:cs typeface="B Nazanin" panose="00000400000000000000" pitchFamily="2" charset="-78"/>
              </a:rPr>
              <a:t>گويند.</a:t>
            </a:r>
            <a:endParaRPr lang="en-US" altLang="en-US" b="1">
              <a:cs typeface="B Nazanin" panose="00000400000000000000" pitchFamily="2" charset="-78"/>
            </a:endParaRPr>
          </a:p>
        </p:txBody>
      </p:sp>
      <p:sp>
        <p:nvSpPr>
          <p:cNvPr id="241672" name="Text Box 8"/>
          <p:cNvSpPr txBox="1">
            <a:spLocks noChangeArrowheads="1"/>
          </p:cNvSpPr>
          <p:nvPr/>
        </p:nvSpPr>
        <p:spPr bwMode="auto">
          <a:xfrm>
            <a:off x="5219700" y="3141663"/>
            <a:ext cx="3673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800" b="1">
                <a:solidFill>
                  <a:srgbClr val="990000"/>
                </a:solidFill>
                <a:cs typeface="B Titr" panose="00000700000000000000" pitchFamily="2" charset="-78"/>
              </a:rPr>
              <a:t>2-8-1 </a:t>
            </a:r>
            <a:r>
              <a:rPr lang="ar-SA" altLang="en-US" sz="2800" b="1">
                <a:solidFill>
                  <a:srgbClr val="990000"/>
                </a:solidFill>
                <a:cs typeface="B Titr" panose="00000700000000000000" pitchFamily="2" charset="-78"/>
              </a:rPr>
              <a:t>ويژگيهاي توزيع </a:t>
            </a:r>
            <a:r>
              <a:rPr lang="af-ZA" altLang="en-US" sz="2800" b="1">
                <a:solidFill>
                  <a:srgbClr val="990000"/>
                </a:solidFill>
                <a:cs typeface="B Titr" panose="00000700000000000000" pitchFamily="2" charset="-78"/>
              </a:rPr>
              <a:t>t </a:t>
            </a:r>
            <a:r>
              <a:rPr lang="fa-IR" altLang="en-US" sz="2800" b="1">
                <a:solidFill>
                  <a:srgbClr val="990000"/>
                </a:solidFill>
                <a:cs typeface="B Titr" panose="00000700000000000000" pitchFamily="2" charset="-78"/>
              </a:rPr>
              <a:t>:</a:t>
            </a:r>
            <a:endParaRPr lang="en-US" altLang="en-US" sz="2800" b="1">
              <a:solidFill>
                <a:srgbClr val="990000"/>
              </a:solidFill>
              <a:cs typeface="B Titr" panose="00000700000000000000" pitchFamily="2" charset="-78"/>
            </a:endParaRPr>
          </a:p>
        </p:txBody>
      </p:sp>
      <p:sp>
        <p:nvSpPr>
          <p:cNvPr id="241673" name="Text Box 9"/>
          <p:cNvSpPr txBox="1">
            <a:spLocks noChangeArrowheads="1"/>
          </p:cNvSpPr>
          <p:nvPr/>
        </p:nvSpPr>
        <p:spPr bwMode="auto">
          <a:xfrm>
            <a:off x="179388" y="3860800"/>
            <a:ext cx="871378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en-US" sz="2400">
                <a:cs typeface="B Nazanin" panose="00000400000000000000" pitchFamily="2" charset="-78"/>
              </a:rPr>
              <a:t>1- </a:t>
            </a:r>
          </a:p>
          <a:p>
            <a:r>
              <a:rPr lang="ar-SA" altLang="en-US" sz="2400">
                <a:cs typeface="B Nazanin" panose="00000400000000000000" pitchFamily="2" charset="-78"/>
              </a:rPr>
              <a:t>2- براي 1</a:t>
            </a:r>
            <a:r>
              <a:rPr lang="en-US" altLang="en-US" sz="2400">
                <a:cs typeface="B Nazanin" panose="00000400000000000000" pitchFamily="2" charset="-78"/>
              </a:rPr>
              <a:t>&gt;</a:t>
            </a:r>
            <a:r>
              <a:rPr lang="fa-IR" altLang="en-US" sz="2400">
                <a:cs typeface="B Nazanin" panose="00000400000000000000" pitchFamily="2" charset="-78"/>
              </a:rPr>
              <a:t> </a:t>
            </a:r>
            <a:r>
              <a:rPr lang="en-US" altLang="en-US" sz="2400">
                <a:cs typeface="B Nazanin" panose="00000400000000000000" pitchFamily="2" charset="-78"/>
              </a:rPr>
              <a:t>r</a:t>
            </a:r>
            <a:r>
              <a:rPr lang="ar-SA" altLang="en-US" sz="2400">
                <a:cs typeface="B Nazanin" panose="00000400000000000000" pitchFamily="2" charset="-78"/>
              </a:rPr>
              <a:t>داراي ميانگين صفر و براي 2</a:t>
            </a:r>
            <a:r>
              <a:rPr lang="en-US" altLang="en-US" sz="2400">
                <a:cs typeface="B Nazanin" panose="00000400000000000000" pitchFamily="2" charset="-78"/>
              </a:rPr>
              <a:t>&gt;</a:t>
            </a:r>
            <a:r>
              <a:rPr lang="fa-IR" altLang="en-US" sz="2400">
                <a:cs typeface="B Nazanin" panose="00000400000000000000" pitchFamily="2" charset="-78"/>
              </a:rPr>
              <a:t> </a:t>
            </a:r>
            <a:r>
              <a:rPr lang="en-US" altLang="en-US" sz="2400">
                <a:cs typeface="B Nazanin" panose="00000400000000000000" pitchFamily="2" charset="-78"/>
              </a:rPr>
              <a:t>r</a:t>
            </a:r>
            <a:r>
              <a:rPr lang="ar-SA" altLang="en-US" sz="2400">
                <a:cs typeface="B Nazanin" panose="00000400000000000000" pitchFamily="2" charset="-78"/>
              </a:rPr>
              <a:t>داراي واريانس </a:t>
            </a:r>
            <a:r>
              <a:rPr lang="fa-IR" altLang="en-US" sz="2400">
                <a:cs typeface="B Nazanin" panose="00000400000000000000" pitchFamily="2" charset="-78"/>
              </a:rPr>
              <a:t> </a:t>
            </a:r>
            <a:r>
              <a:rPr lang="en-US" altLang="en-US" sz="2400">
                <a:cs typeface="B Nazanin" panose="00000400000000000000" pitchFamily="2" charset="-78"/>
              </a:rPr>
              <a:t>    </a:t>
            </a:r>
            <a:r>
              <a:rPr lang="fa-IR" altLang="en-US" sz="2400">
                <a:cs typeface="B Nazanin" panose="00000400000000000000" pitchFamily="2" charset="-78"/>
              </a:rPr>
              <a:t> </a:t>
            </a:r>
            <a:r>
              <a:rPr lang="ar-SA" altLang="en-US" sz="2400">
                <a:cs typeface="B Nazanin" panose="00000400000000000000" pitchFamily="2" charset="-78"/>
              </a:rPr>
              <a:t>است.</a:t>
            </a:r>
            <a:endParaRPr lang="fa-IR" altLang="en-US" sz="2400">
              <a:cs typeface="B Nazanin" panose="00000400000000000000" pitchFamily="2" charset="-78"/>
            </a:endParaRPr>
          </a:p>
          <a:p>
            <a:r>
              <a:rPr lang="ar-SA" altLang="en-US" sz="2400">
                <a:cs typeface="B Nazanin" panose="00000400000000000000" pitchFamily="2" charset="-78"/>
              </a:rPr>
              <a:t>3- در توزيع استودنت اگر درجه آزادي </a:t>
            </a:r>
            <a:r>
              <a:rPr lang="en-US" altLang="en-US" sz="2400">
                <a:cs typeface="B Nazanin" panose="00000400000000000000" pitchFamily="2" charset="-78"/>
              </a:rPr>
              <a:t>r</a:t>
            </a:r>
            <a:r>
              <a:rPr lang="fa-IR" altLang="en-US" sz="2400">
                <a:cs typeface="B Nazanin" panose="00000400000000000000" pitchFamily="2" charset="-78"/>
              </a:rPr>
              <a:t> </a:t>
            </a:r>
            <a:r>
              <a:rPr lang="ar-SA" altLang="en-US" sz="2400">
                <a:cs typeface="B Nazanin" panose="00000400000000000000" pitchFamily="2" charset="-78"/>
              </a:rPr>
              <a:t>از حد تصور بزرگتر باشد توزيع، بر توزيع نرمال استاندارد منطبق مي</a:t>
            </a:r>
            <a:r>
              <a:rPr lang="en-US" altLang="en-US" sz="2400">
                <a:cs typeface="B Nazanin" panose="00000400000000000000" pitchFamily="2" charset="-78"/>
              </a:rPr>
              <a:t> </a:t>
            </a:r>
            <a:r>
              <a:rPr lang="ar-SA" altLang="en-US" sz="2400">
                <a:cs typeface="B Nazanin" panose="00000400000000000000" pitchFamily="2" charset="-78"/>
              </a:rPr>
              <a:t>شود.</a:t>
            </a:r>
            <a:endParaRPr lang="fa-IR" altLang="en-US" sz="2400">
              <a:cs typeface="B Nazanin" panose="00000400000000000000" pitchFamily="2" charset="-78"/>
            </a:endParaRPr>
          </a:p>
          <a:p>
            <a:r>
              <a:rPr lang="ar-SA" altLang="en-US" sz="2400">
                <a:cs typeface="B Nazanin" panose="00000400000000000000" pitchFamily="2" charset="-78"/>
              </a:rPr>
              <a:t>4- مقادير مختلف </a:t>
            </a:r>
            <a:r>
              <a:rPr lang="en-US" altLang="en-US" sz="2400">
                <a:cs typeface="B Nazanin" panose="00000400000000000000" pitchFamily="2" charset="-78"/>
              </a:rPr>
              <a:t>F(x)</a:t>
            </a:r>
            <a:r>
              <a:rPr lang="fa-IR" altLang="en-US" sz="2400">
                <a:cs typeface="B Nazanin" panose="00000400000000000000" pitchFamily="2" charset="-78"/>
              </a:rPr>
              <a:t> </a:t>
            </a:r>
            <a:r>
              <a:rPr lang="ar-SA" altLang="en-US" sz="2400">
                <a:cs typeface="B Nazanin" panose="00000400000000000000" pitchFamily="2" charset="-78"/>
              </a:rPr>
              <a:t>براي مقادير مختلف درجه آزادي </a:t>
            </a:r>
            <a:r>
              <a:rPr lang="en-US" altLang="en-US" sz="2400">
                <a:cs typeface="B Nazanin" panose="00000400000000000000" pitchFamily="2" charset="-78"/>
              </a:rPr>
              <a:t>r</a:t>
            </a:r>
            <a:r>
              <a:rPr lang="fa-IR" altLang="en-US" sz="2400">
                <a:cs typeface="B Nazanin" panose="00000400000000000000" pitchFamily="2" charset="-78"/>
              </a:rPr>
              <a:t> </a:t>
            </a:r>
            <a:r>
              <a:rPr lang="ar-SA" altLang="en-US" sz="2400">
                <a:cs typeface="B Nazanin" panose="00000400000000000000" pitchFamily="2" charset="-78"/>
              </a:rPr>
              <a:t>از جدول ضميمه (4) قابل محاسبه است.</a:t>
            </a:r>
            <a:endParaRPr lang="en-US" altLang="en-US" sz="2400">
              <a:cs typeface="B Nazanin" panose="00000400000000000000" pitchFamily="2" charset="-78"/>
            </a:endParaRPr>
          </a:p>
        </p:txBody>
      </p:sp>
      <p:sp>
        <p:nvSpPr>
          <p:cNvPr id="24167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1675" name="Object 11"/>
          <p:cNvGraphicFramePr>
            <a:graphicFrameLocks noChangeAspect="1"/>
          </p:cNvGraphicFramePr>
          <p:nvPr/>
        </p:nvGraphicFramePr>
        <p:xfrm>
          <a:off x="6300788" y="3644900"/>
          <a:ext cx="1800225" cy="622300"/>
        </p:xfrm>
        <a:graphic>
          <a:graphicData uri="http://schemas.openxmlformats.org/presentationml/2006/ole">
            <mc:AlternateContent xmlns:mc="http://schemas.openxmlformats.org/markup-compatibility/2006">
              <mc:Choice xmlns:v="urn:schemas-microsoft-com:vml" Requires="v">
                <p:oleObj spid="_x0000_s241687" name="Equation" r:id="rId5" imgW="1015559" imgH="355446" progId="Equation.3">
                  <p:embed/>
                </p:oleObj>
              </mc:Choice>
              <mc:Fallback>
                <p:oleObj name="Equation" r:id="rId5" imgW="1015559" imgH="355446"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644900"/>
                        <a:ext cx="180022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6" name="Rectangle 12"/>
          <p:cNvSpPr>
            <a:spLocks noChangeArrowheads="1"/>
          </p:cNvSpPr>
          <p:nvPr/>
        </p:nvSpPr>
        <p:spPr bwMode="auto">
          <a:xfrm>
            <a:off x="0" y="35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1677"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1678" name="Object 14"/>
          <p:cNvGraphicFramePr>
            <a:graphicFrameLocks noChangeAspect="1"/>
          </p:cNvGraphicFramePr>
          <p:nvPr/>
        </p:nvGraphicFramePr>
        <p:xfrm>
          <a:off x="2700338" y="4189413"/>
          <a:ext cx="482600" cy="534987"/>
        </p:xfrm>
        <a:graphic>
          <a:graphicData uri="http://schemas.openxmlformats.org/presentationml/2006/ole">
            <mc:AlternateContent xmlns:mc="http://schemas.openxmlformats.org/markup-compatibility/2006">
              <mc:Choice xmlns:v="urn:schemas-microsoft-com:vml" Requires="v">
                <p:oleObj spid="_x0000_s241688" name="Equation" r:id="rId7" imgW="355292" imgH="393359" progId="Equation.3">
                  <p:embed/>
                </p:oleObj>
              </mc:Choice>
              <mc:Fallback>
                <p:oleObj name="Equation" r:id="rId7" imgW="355292" imgH="393359"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189413"/>
                        <a:ext cx="482600"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1679" name="Rectangle 15"/>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1666"/>
                                        </p:tgtEl>
                                        <p:attrNameLst>
                                          <p:attrName>style.visibility</p:attrName>
                                        </p:attrNameLst>
                                      </p:cBhvr>
                                      <p:to>
                                        <p:strVal val="visible"/>
                                      </p:to>
                                    </p:set>
                                    <p:anim calcmode="lin" valueType="num">
                                      <p:cBhvr>
                                        <p:cTn id="7" dur="500" fill="hold"/>
                                        <p:tgtEl>
                                          <p:spTgt spid="241666"/>
                                        </p:tgtEl>
                                        <p:attrNameLst>
                                          <p:attrName>ppt_w</p:attrName>
                                        </p:attrNameLst>
                                      </p:cBhvr>
                                      <p:tavLst>
                                        <p:tav tm="0">
                                          <p:val>
                                            <p:fltVal val="0"/>
                                          </p:val>
                                        </p:tav>
                                        <p:tav tm="100000">
                                          <p:val>
                                            <p:strVal val="#ppt_w"/>
                                          </p:val>
                                        </p:tav>
                                      </p:tavLst>
                                    </p:anim>
                                    <p:anim calcmode="lin" valueType="num">
                                      <p:cBhvr>
                                        <p:cTn id="8" dur="500" fill="hold"/>
                                        <p:tgtEl>
                                          <p:spTgt spid="24166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1667">
                                            <p:txEl>
                                              <p:pRg st="0" end="0"/>
                                            </p:txEl>
                                          </p:spTgt>
                                        </p:tgtEl>
                                        <p:attrNameLst>
                                          <p:attrName>style.visibility</p:attrName>
                                        </p:attrNameLst>
                                      </p:cBhvr>
                                      <p:to>
                                        <p:strVal val="visible"/>
                                      </p:to>
                                    </p:set>
                                    <p:animEffect transition="in" filter="checkerboard(across)">
                                      <p:cBhvr>
                                        <p:cTn id="13" dur="500"/>
                                        <p:tgtEl>
                                          <p:spTgt spid="24166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241671"/>
                                        </p:tgtEl>
                                        <p:attrNameLst>
                                          <p:attrName>style.visibility</p:attrName>
                                        </p:attrNameLst>
                                      </p:cBhvr>
                                      <p:to>
                                        <p:strVal val="visible"/>
                                      </p:to>
                                    </p:set>
                                    <p:anim calcmode="lin" valueType="num">
                                      <p:cBhvr>
                                        <p:cTn id="18" dur="500" decel="50000" fill="hold">
                                          <p:stCondLst>
                                            <p:cond delay="0"/>
                                          </p:stCondLst>
                                        </p:cTn>
                                        <p:tgtEl>
                                          <p:spTgt spid="24167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4167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41671"/>
                                        </p:tgtEl>
                                        <p:attrNameLst>
                                          <p:attrName>ppt_w</p:attrName>
                                        </p:attrNameLst>
                                      </p:cBhvr>
                                      <p:tavLst>
                                        <p:tav tm="0">
                                          <p:val>
                                            <p:strVal val="#ppt_w*.05"/>
                                          </p:val>
                                        </p:tav>
                                        <p:tav tm="100000">
                                          <p:val>
                                            <p:strVal val="#ppt_w"/>
                                          </p:val>
                                        </p:tav>
                                      </p:tavLst>
                                    </p:anim>
                                    <p:anim calcmode="lin" valueType="num">
                                      <p:cBhvr>
                                        <p:cTn id="21" dur="1000" fill="hold"/>
                                        <p:tgtEl>
                                          <p:spTgt spid="24167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4167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4167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4167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41671"/>
                                        </p:tgtEl>
                                      </p:cBhvr>
                                    </p:animEffect>
                                  </p:childTnLst>
                                </p:cTn>
                              </p:par>
                              <p:par>
                                <p:cTn id="26" presetID="5" presetClass="entr" presetSubtype="10" fill="hold" nodeType="withEffect">
                                  <p:stCondLst>
                                    <p:cond delay="0"/>
                                  </p:stCondLst>
                                  <p:childTnLst>
                                    <p:set>
                                      <p:cBhvr>
                                        <p:cTn id="27" dur="1" fill="hold">
                                          <p:stCondLst>
                                            <p:cond delay="0"/>
                                          </p:stCondLst>
                                        </p:cTn>
                                        <p:tgtEl>
                                          <p:spTgt spid="241669"/>
                                        </p:tgtEl>
                                        <p:attrNameLst>
                                          <p:attrName>style.visibility</p:attrName>
                                        </p:attrNameLst>
                                      </p:cBhvr>
                                      <p:to>
                                        <p:strVal val="visible"/>
                                      </p:to>
                                    </p:set>
                                    <p:animEffect transition="in" filter="checkerboard(across)">
                                      <p:cBhvr>
                                        <p:cTn id="28" dur="500"/>
                                        <p:tgtEl>
                                          <p:spTgt spid="24166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4" presetClass="entr" presetSubtype="0" accel="100000" fill="hold" grpId="0" nodeType="clickEffect">
                                  <p:stCondLst>
                                    <p:cond delay="0"/>
                                  </p:stCondLst>
                                  <p:childTnLst>
                                    <p:set>
                                      <p:cBhvr>
                                        <p:cTn id="32" dur="1" fill="hold">
                                          <p:stCondLst>
                                            <p:cond delay="0"/>
                                          </p:stCondLst>
                                        </p:cTn>
                                        <p:tgtEl>
                                          <p:spTgt spid="241672"/>
                                        </p:tgtEl>
                                        <p:attrNameLst>
                                          <p:attrName>style.visibility</p:attrName>
                                        </p:attrNameLst>
                                      </p:cBhvr>
                                      <p:to>
                                        <p:strVal val="visible"/>
                                      </p:to>
                                    </p:set>
                                    <p:anim calcmode="lin" valueType="num">
                                      <p:cBhvr>
                                        <p:cTn id="33" dur="500" fill="hold"/>
                                        <p:tgtEl>
                                          <p:spTgt spid="241672"/>
                                        </p:tgtEl>
                                        <p:attrNameLst>
                                          <p:attrName>ppt_w</p:attrName>
                                        </p:attrNameLst>
                                      </p:cBhvr>
                                      <p:tavLst>
                                        <p:tav tm="0">
                                          <p:val>
                                            <p:strVal val="#ppt_w*0.05"/>
                                          </p:val>
                                        </p:tav>
                                        <p:tav tm="100000">
                                          <p:val>
                                            <p:strVal val="#ppt_w"/>
                                          </p:val>
                                        </p:tav>
                                      </p:tavLst>
                                    </p:anim>
                                    <p:anim calcmode="lin" valueType="num">
                                      <p:cBhvr>
                                        <p:cTn id="34" dur="500" fill="hold"/>
                                        <p:tgtEl>
                                          <p:spTgt spid="241672"/>
                                        </p:tgtEl>
                                        <p:attrNameLst>
                                          <p:attrName>ppt_h</p:attrName>
                                        </p:attrNameLst>
                                      </p:cBhvr>
                                      <p:tavLst>
                                        <p:tav tm="0">
                                          <p:val>
                                            <p:strVal val="#ppt_h"/>
                                          </p:val>
                                        </p:tav>
                                        <p:tav tm="100000">
                                          <p:val>
                                            <p:strVal val="#ppt_h"/>
                                          </p:val>
                                        </p:tav>
                                      </p:tavLst>
                                    </p:anim>
                                    <p:anim calcmode="lin" valueType="num">
                                      <p:cBhvr>
                                        <p:cTn id="35" dur="500" fill="hold"/>
                                        <p:tgtEl>
                                          <p:spTgt spid="241672"/>
                                        </p:tgtEl>
                                        <p:attrNameLst>
                                          <p:attrName>ppt_x</p:attrName>
                                        </p:attrNameLst>
                                      </p:cBhvr>
                                      <p:tavLst>
                                        <p:tav tm="0">
                                          <p:val>
                                            <p:strVal val="#ppt_x-.2"/>
                                          </p:val>
                                        </p:tav>
                                        <p:tav tm="100000">
                                          <p:val>
                                            <p:strVal val="#ppt_x"/>
                                          </p:val>
                                        </p:tav>
                                      </p:tavLst>
                                    </p:anim>
                                    <p:anim calcmode="lin" valueType="num">
                                      <p:cBhvr>
                                        <p:cTn id="36" dur="500" fill="hold"/>
                                        <p:tgtEl>
                                          <p:spTgt spid="241672"/>
                                        </p:tgtEl>
                                        <p:attrNameLst>
                                          <p:attrName>ppt_y</p:attrName>
                                        </p:attrNameLst>
                                      </p:cBhvr>
                                      <p:tavLst>
                                        <p:tav tm="0">
                                          <p:val>
                                            <p:strVal val="#ppt_y"/>
                                          </p:val>
                                        </p:tav>
                                        <p:tav tm="100000">
                                          <p:val>
                                            <p:strVal val="#ppt_y"/>
                                          </p:val>
                                        </p:tav>
                                      </p:tavLst>
                                    </p:anim>
                                    <p:animEffect transition="in" filter="fade">
                                      <p:cBhvr>
                                        <p:cTn id="37" dur="500"/>
                                        <p:tgtEl>
                                          <p:spTgt spid="2416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5" presetClass="entr" presetSubtype="0" fill="hold" nodeType="clickEffect">
                                  <p:stCondLst>
                                    <p:cond delay="0"/>
                                  </p:stCondLst>
                                  <p:childTnLst>
                                    <p:set>
                                      <p:cBhvr>
                                        <p:cTn id="41" dur="1" fill="hold">
                                          <p:stCondLst>
                                            <p:cond delay="0"/>
                                          </p:stCondLst>
                                        </p:cTn>
                                        <p:tgtEl>
                                          <p:spTgt spid="241675"/>
                                        </p:tgtEl>
                                        <p:attrNameLst>
                                          <p:attrName>style.visibility</p:attrName>
                                        </p:attrNameLst>
                                      </p:cBhvr>
                                      <p:to>
                                        <p:strVal val="visible"/>
                                      </p:to>
                                    </p:set>
                                    <p:anim calcmode="lin" valueType="num">
                                      <p:cBhvr>
                                        <p:cTn id="42" dur="500" decel="50000" fill="hold">
                                          <p:stCondLst>
                                            <p:cond delay="0"/>
                                          </p:stCondLst>
                                        </p:cTn>
                                        <p:tgtEl>
                                          <p:spTgt spid="241675"/>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41675"/>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41675"/>
                                        </p:tgtEl>
                                        <p:attrNameLst>
                                          <p:attrName>ppt_w</p:attrName>
                                        </p:attrNameLst>
                                      </p:cBhvr>
                                      <p:tavLst>
                                        <p:tav tm="0">
                                          <p:val>
                                            <p:strVal val="#ppt_w*.05"/>
                                          </p:val>
                                        </p:tav>
                                        <p:tav tm="100000">
                                          <p:val>
                                            <p:strVal val="#ppt_w"/>
                                          </p:val>
                                        </p:tav>
                                      </p:tavLst>
                                    </p:anim>
                                    <p:anim calcmode="lin" valueType="num">
                                      <p:cBhvr>
                                        <p:cTn id="45" dur="1000" fill="hold"/>
                                        <p:tgtEl>
                                          <p:spTgt spid="241675"/>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41675"/>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41675"/>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41675"/>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41675"/>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241673"/>
                                        </p:tgtEl>
                                        <p:attrNameLst>
                                          <p:attrName>style.visibility</p:attrName>
                                        </p:attrNameLst>
                                      </p:cBhvr>
                                      <p:to>
                                        <p:strVal val="visible"/>
                                      </p:to>
                                    </p:set>
                                    <p:anim calcmode="lin" valueType="num">
                                      <p:cBhvr>
                                        <p:cTn id="52" dur="500" decel="50000" fill="hold">
                                          <p:stCondLst>
                                            <p:cond delay="0"/>
                                          </p:stCondLst>
                                        </p:cTn>
                                        <p:tgtEl>
                                          <p:spTgt spid="24167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4167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41673"/>
                                        </p:tgtEl>
                                        <p:attrNameLst>
                                          <p:attrName>ppt_w</p:attrName>
                                        </p:attrNameLst>
                                      </p:cBhvr>
                                      <p:tavLst>
                                        <p:tav tm="0">
                                          <p:val>
                                            <p:strVal val="#ppt_w*.05"/>
                                          </p:val>
                                        </p:tav>
                                        <p:tav tm="100000">
                                          <p:val>
                                            <p:strVal val="#ppt_w"/>
                                          </p:val>
                                        </p:tav>
                                      </p:tavLst>
                                    </p:anim>
                                    <p:anim calcmode="lin" valueType="num">
                                      <p:cBhvr>
                                        <p:cTn id="55" dur="1000" fill="hold"/>
                                        <p:tgtEl>
                                          <p:spTgt spid="24167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4167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4167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4167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41673"/>
                                        </p:tgtEl>
                                      </p:cBhvr>
                                    </p:animEffect>
                                  </p:childTnLst>
                                </p:cTn>
                              </p:par>
                              <p:par>
                                <p:cTn id="60" presetID="25" presetClass="entr" presetSubtype="0" fill="hold" nodeType="withEffect">
                                  <p:stCondLst>
                                    <p:cond delay="0"/>
                                  </p:stCondLst>
                                  <p:childTnLst>
                                    <p:set>
                                      <p:cBhvr>
                                        <p:cTn id="61" dur="1" fill="hold">
                                          <p:stCondLst>
                                            <p:cond delay="0"/>
                                          </p:stCondLst>
                                        </p:cTn>
                                        <p:tgtEl>
                                          <p:spTgt spid="241678"/>
                                        </p:tgtEl>
                                        <p:attrNameLst>
                                          <p:attrName>style.visibility</p:attrName>
                                        </p:attrNameLst>
                                      </p:cBhvr>
                                      <p:to>
                                        <p:strVal val="visible"/>
                                      </p:to>
                                    </p:set>
                                    <p:anim calcmode="lin" valueType="num">
                                      <p:cBhvr>
                                        <p:cTn id="62" dur="500" decel="50000" fill="hold">
                                          <p:stCondLst>
                                            <p:cond delay="0"/>
                                          </p:stCondLst>
                                        </p:cTn>
                                        <p:tgtEl>
                                          <p:spTgt spid="24167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4167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41678"/>
                                        </p:tgtEl>
                                        <p:attrNameLst>
                                          <p:attrName>ppt_w</p:attrName>
                                        </p:attrNameLst>
                                      </p:cBhvr>
                                      <p:tavLst>
                                        <p:tav tm="0">
                                          <p:val>
                                            <p:strVal val="#ppt_w*.05"/>
                                          </p:val>
                                        </p:tav>
                                        <p:tav tm="100000">
                                          <p:val>
                                            <p:strVal val="#ppt_w"/>
                                          </p:val>
                                        </p:tav>
                                      </p:tavLst>
                                    </p:anim>
                                    <p:anim calcmode="lin" valueType="num">
                                      <p:cBhvr>
                                        <p:cTn id="65" dur="1000" fill="hold"/>
                                        <p:tgtEl>
                                          <p:spTgt spid="24167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4167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4167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4167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41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7" grpId="0" build="p"/>
      <p:bldP spid="241671" grpId="0"/>
      <p:bldP spid="241672" grpId="0"/>
      <p:bldP spid="24167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TotalTime>
  <Words>6331</Words>
  <Application>Microsoft Office PowerPoint</Application>
  <PresentationFormat>On-screen Show (4:3)</PresentationFormat>
  <Paragraphs>817</Paragraphs>
  <Slides>190</Slides>
  <Notes>26</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190</vt:i4>
      </vt:variant>
    </vt:vector>
  </HeadingPairs>
  <TitlesOfParts>
    <vt:vector size="210" baseType="lpstr">
      <vt:lpstr>SimSun</vt:lpstr>
      <vt:lpstr>Arial</vt:lpstr>
      <vt:lpstr>B Badr</vt:lpstr>
      <vt:lpstr>B Esfehan</vt:lpstr>
      <vt:lpstr>B Hamid</vt:lpstr>
      <vt:lpstr>B Homa</vt:lpstr>
      <vt:lpstr>B Nazanin</vt:lpstr>
      <vt:lpstr>B Titr</vt:lpstr>
      <vt:lpstr>B Zaman</vt:lpstr>
      <vt:lpstr>Century Gothic</vt:lpstr>
      <vt:lpstr>Impact</vt:lpstr>
      <vt:lpstr>Symbol</vt:lpstr>
      <vt:lpstr>Tahoma</vt:lpstr>
      <vt:lpstr>Times New Roman</vt:lpstr>
      <vt:lpstr>Trebuchet MS</vt:lpstr>
      <vt:lpstr>Verdana</vt:lpstr>
      <vt:lpstr>Wingdings</vt:lpstr>
      <vt:lpstr>Wingdings 3</vt:lpstr>
      <vt:lpstr>Ion</vt:lpstr>
      <vt:lpstr>Equation</vt:lpstr>
      <vt:lpstr>PowerPoint Presentation</vt:lpstr>
      <vt:lpstr>آمار و احتمالات مهندسي</vt:lpstr>
      <vt:lpstr>PowerPoint Presentation</vt:lpstr>
      <vt:lpstr>دراین فصل مسائل زیر بررسی می 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دراین فصل مسائل زیر بررسی می شود:</vt:lpstr>
      <vt:lpstr>1- فضای نمونه: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متغیر تصادفی</vt:lpstr>
      <vt:lpstr>PowerPoint Presentation</vt:lpstr>
      <vt:lpstr>PowerPoint Presentation</vt:lpstr>
      <vt:lpstr>PowerPoint Presentation</vt:lpstr>
      <vt:lpstr>PowerPoint Presentation</vt:lpstr>
      <vt:lpstr>5 - تابع احتمال و تابع توزيع توام دو متغير تصادفي </vt:lpstr>
      <vt:lpstr>PowerPoint Presentation</vt:lpstr>
      <vt:lpstr>6- تابع توزيع توام </vt:lpstr>
      <vt:lpstr>7- تابع چگالي احتمال و تابع توزيع حاشيه اي </vt:lpstr>
      <vt:lpstr>PowerPoint Presentation</vt:lpstr>
      <vt:lpstr>PowerPoint Presentation</vt:lpstr>
      <vt:lpstr>8 - تابع چگالي احتمال و تابع توزيع شرطي </vt:lpstr>
      <vt:lpstr>PowerPoint Presentation</vt:lpstr>
      <vt:lpstr>PowerPoint Presentation</vt:lpstr>
      <vt:lpstr>9 - استقلال دو متغير تصادفي </vt:lpstr>
      <vt:lpstr>10 - اميد رياضي </vt:lpstr>
      <vt:lpstr>ويژگيهاي اميد رياضي </vt:lpstr>
      <vt:lpstr>11 - گشتاورها </vt:lpstr>
      <vt:lpstr>11-1  واريانس </vt:lpstr>
      <vt:lpstr>11-2 ويژگيهاي واريانس </vt:lpstr>
      <vt:lpstr>11-3  كوواريانس دو متغير تصادفي </vt:lpstr>
      <vt:lpstr>12- ضريب همبستگي دو متغير تصادفي </vt:lpstr>
      <vt:lpstr>PowerPoint Presentation</vt:lpstr>
      <vt:lpstr>13 - چولگي و برجستگي در جامعه </vt:lpstr>
      <vt:lpstr>14 - تابع مولد گشتاورها </vt:lpstr>
      <vt:lpstr>PowerPoint Presentation</vt:lpstr>
      <vt:lpstr>15- نامساوي ماركف و چبيشف 15-1 نامساوی مارکف </vt:lpstr>
      <vt:lpstr>15-2  نامساوي چبيشف</vt:lpstr>
      <vt:lpstr>PowerPoint Presentation</vt:lpstr>
      <vt:lpstr>PowerPoint Presentation</vt:lpstr>
      <vt:lpstr>فصل چهارم</vt:lpstr>
      <vt:lpstr>در این فصل مسائل زیر بررسی می شود:</vt:lpstr>
      <vt:lpstr>1 - توابع احتمال خاص گسسته </vt:lpstr>
      <vt:lpstr>1-1  تابع احتمال يكنواخت </vt:lpstr>
      <vt:lpstr>1-2  تابع احتمال برنولي </vt:lpstr>
      <vt:lpstr>1-3 تابع احتمال دو جمله اي</vt:lpstr>
      <vt:lpstr>1-3-1 ويژگيهاي توزيع دو جمله اي </vt:lpstr>
      <vt:lpstr>1-4 تابع احتمال دو جمله اي منفي (پاسكال) </vt:lpstr>
      <vt:lpstr>1-5 تابع احتمال هندسي </vt:lpstr>
      <vt:lpstr>1-6 تابع احتمال فوق هندسي </vt:lpstr>
      <vt:lpstr>1-7 تابع احتمال پواسن </vt:lpstr>
      <vt:lpstr>1-8 تابع احتمال سري لگاريتمي </vt:lpstr>
      <vt:lpstr>1-9-1 ويژگيهاي سري لگاريتمي ماركف </vt:lpstr>
      <vt:lpstr>2 - توابع چگالي احتمال خاص پيوسته </vt:lpstr>
      <vt:lpstr>2-1  تابع چگالي احتمال يكنواخت (مستطيلي) </vt:lpstr>
      <vt:lpstr>PowerPoint Presentation</vt:lpstr>
      <vt:lpstr>2-2 تابع چگالي احتمال نرمال </vt:lpstr>
      <vt:lpstr>2-2-1 ويژگيهاي توزيع نرمال </vt:lpstr>
      <vt:lpstr>2-3 توزيع نرمال استاندارد </vt:lpstr>
      <vt:lpstr>2-4  تابع چگالي احتمال نمايي </vt:lpstr>
      <vt:lpstr>2-5 تابع چگالي احتمال گاما </vt:lpstr>
      <vt:lpstr>2-5-1 ويژگيهاي توزيع گاما </vt:lpstr>
      <vt:lpstr>2-6 تابع چگالي احتمال كي‌دو </vt:lpstr>
      <vt:lpstr>2-7 تابع چگالي احتمال بتا </vt:lpstr>
      <vt:lpstr>2-8 تابع چگالي احتمال استودنت (توزيعt ) </vt:lpstr>
      <vt:lpstr>2-9 تابع چگالي احتمال فيشر </vt:lpstr>
      <vt:lpstr>PowerPoint Presentation</vt:lpstr>
      <vt:lpstr>فصل پنجم</vt:lpstr>
      <vt:lpstr>در این فصل مسائل زیر بررسی می شود:</vt:lpstr>
      <vt:lpstr>ا- برآوردگر</vt:lpstr>
      <vt:lpstr>2 - توزيع مشترك </vt:lpstr>
      <vt:lpstr>3 - توابع خطي از متغيرهاي تصادفي مستقل </vt:lpstr>
      <vt:lpstr>PowerPoint Presentation</vt:lpstr>
      <vt:lpstr>PowerPoint Presentation</vt:lpstr>
      <vt:lpstr>PowerPoint Presentation</vt:lpstr>
      <vt:lpstr>PowerPoint Presentation</vt:lpstr>
      <vt:lpstr>5 - قضيه حد مركزي </vt:lpstr>
      <vt:lpstr>PowerPoint Presentation</vt:lpstr>
      <vt:lpstr>PowerPoint Presentation</vt:lpstr>
      <vt:lpstr>7 - توزيع واريانس نمونه </vt:lpstr>
      <vt:lpstr>PowerPoint Presentation</vt:lpstr>
      <vt:lpstr>8- توزيع t  </vt:lpstr>
      <vt:lpstr>9- توزيع نسبت واريانس دو نمونه </vt:lpstr>
      <vt:lpstr>PowerPoint Presentation</vt:lpstr>
      <vt:lpstr>PowerPoint Presentation</vt:lpstr>
      <vt:lpstr>پایان فصل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آزمون فرض هاي آماري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آمار و احتمالات مهندسي</vt:lpstr>
      <vt:lpstr>PowerPoint Presentation</vt:lpstr>
      <vt:lpstr>در این فصل مطالب ذیل ارائه می 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atiye goodarzi</cp:lastModifiedBy>
  <cp:revision>3</cp:revision>
  <dcterms:created xsi:type="dcterms:W3CDTF">2006-10-22T17:02:12Z</dcterms:created>
  <dcterms:modified xsi:type="dcterms:W3CDTF">2020-03-10T14:55:18Z</dcterms:modified>
</cp:coreProperties>
</file>