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43" r:id="rId1"/>
  </p:sldMasterIdLst>
  <p:sldIdLst>
    <p:sldId id="256" r:id="rId2"/>
    <p:sldId id="257" r:id="rId3"/>
    <p:sldId id="305" r:id="rId4"/>
    <p:sldId id="308" r:id="rId5"/>
    <p:sldId id="306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312" r:id="rId18"/>
    <p:sldId id="314" r:id="rId19"/>
    <p:sldId id="271" r:id="rId20"/>
    <p:sldId id="315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4" r:id="rId33"/>
    <p:sldId id="310" r:id="rId34"/>
    <p:sldId id="285" r:id="rId35"/>
    <p:sldId id="286" r:id="rId36"/>
    <p:sldId id="287" r:id="rId37"/>
    <p:sldId id="288" r:id="rId38"/>
    <p:sldId id="311" r:id="rId39"/>
    <p:sldId id="289" r:id="rId40"/>
    <p:sldId id="290" r:id="rId41"/>
    <p:sldId id="291" r:id="rId42"/>
    <p:sldId id="293" r:id="rId43"/>
    <p:sldId id="295" r:id="rId44"/>
    <p:sldId id="296" r:id="rId45"/>
    <p:sldId id="297" r:id="rId46"/>
    <p:sldId id="313" r:id="rId47"/>
    <p:sldId id="298" r:id="rId48"/>
    <p:sldId id="299" r:id="rId49"/>
    <p:sldId id="300" r:id="rId50"/>
    <p:sldId id="301" r:id="rId51"/>
    <p:sldId id="307" r:id="rId52"/>
    <p:sldId id="309" r:id="rId53"/>
    <p:sldId id="302" r:id="rId54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252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87412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7397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68193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5834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372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38525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32415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0946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1561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3569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3110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27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6203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6906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0738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1FF0C-B089-42BF-AF28-D3CB0664D010}" type="datetimeFigureOut">
              <a:rPr lang="fa-IR" smtClean="0"/>
              <a:t>19/07/1437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99998CD-AA6E-465B-8F30-331123DDC96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701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2" y="1211894"/>
            <a:ext cx="8915399" cy="2262781"/>
          </a:xfrm>
        </p:spPr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FF0000"/>
                </a:solidFill>
              </a:rPr>
              <a:t>هنر و معماری روم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fa-IR" sz="3200" dirty="0" smtClean="0">
                <a:latin typeface="B Nazanin+ Bold" panose="02000700000000000000" pitchFamily="2" charset="-78"/>
                <a:cs typeface="B Nazanin+ Bold" panose="02000700000000000000" pitchFamily="2" charset="-78"/>
              </a:rPr>
              <a:t>آشنایی با معماری جهان</a:t>
            </a:r>
          </a:p>
          <a:p>
            <a:pPr algn="ctr"/>
            <a:r>
              <a:rPr lang="fa-IR" sz="2800" smtClean="0">
                <a:latin typeface="B Nazanin+ Bold" panose="02000700000000000000" pitchFamily="2" charset="-78"/>
                <a:cs typeface="B Nazanin+ Bold" panose="02000700000000000000" pitchFamily="2" charset="-78"/>
              </a:rPr>
              <a:t>استاد مربوطه </a:t>
            </a:r>
            <a:r>
              <a:rPr lang="fa-IR" sz="2800" dirty="0" smtClean="0">
                <a:latin typeface="B Nazanin+ Bold" panose="02000700000000000000" pitchFamily="2" charset="-78"/>
                <a:cs typeface="B Nazanin+ Bold" panose="02000700000000000000" pitchFamily="2" charset="-78"/>
              </a:rPr>
              <a:t>: جناب آقای کلبعلی</a:t>
            </a:r>
          </a:p>
          <a:p>
            <a:pPr algn="ctr"/>
            <a:r>
              <a:rPr lang="fa-IR" sz="2800" dirty="0" smtClean="0">
                <a:latin typeface="B Nazanin+ Bold" panose="02000700000000000000" pitchFamily="2" charset="-78"/>
                <a:cs typeface="B Nazanin+ Bold" panose="02000700000000000000" pitchFamily="2" charset="-78"/>
              </a:rPr>
              <a:t>دانشجویان: زهرا فرجی، سهیلا دباغچی، مریم ترابی</a:t>
            </a:r>
            <a:endParaRPr lang="fa-IR" sz="2800" dirty="0">
              <a:latin typeface="B Nazanin+ Bold" panose="02000700000000000000" pitchFamily="2" charset="-78"/>
              <a:cs typeface="B Nazanin+ Bold" panose="02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1531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94729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/>
              <a:t>روم ، دیوار شهر (270 ق.م)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6219"/>
            <a:ext cx="10515600" cy="5030743"/>
          </a:xfrm>
        </p:spPr>
        <p:txBody>
          <a:bodyPr/>
          <a:lstStyle/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9" y="1351001"/>
            <a:ext cx="8178084" cy="501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0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885"/>
            <a:ext cx="10515600" cy="711835"/>
          </a:xfrm>
        </p:spPr>
        <p:txBody>
          <a:bodyPr>
            <a:normAutofit/>
          </a:bodyPr>
          <a:lstStyle/>
          <a:p>
            <a:pPr algn="r"/>
            <a:r>
              <a:rPr lang="fa-IR" dirty="0" smtClean="0"/>
              <a:t>                </a:t>
            </a:r>
            <a:r>
              <a:rPr lang="fa-IR" dirty="0" smtClean="0">
                <a:solidFill>
                  <a:srgbClr val="FFC000"/>
                </a:solidFill>
              </a:rPr>
              <a:t>   دوره های هنر و معماری رومی</a:t>
            </a:r>
            <a:endParaRPr lang="fa-IR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34720"/>
            <a:ext cx="10515600" cy="5242243"/>
          </a:xfrm>
        </p:spPr>
        <p:txBody>
          <a:bodyPr/>
          <a:lstStyle/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</a:rPr>
              <a:t>1-</a:t>
            </a:r>
            <a:r>
              <a:rPr lang="fa-IR" dirty="0" smtClean="0"/>
              <a:t> </a:t>
            </a:r>
            <a:r>
              <a:rPr lang="fa-IR" dirty="0" smtClean="0">
                <a:solidFill>
                  <a:srgbClr val="FF0000"/>
                </a:solidFill>
              </a:rPr>
              <a:t>دوره پادشاهی </a:t>
            </a:r>
            <a:r>
              <a:rPr lang="fa-IR" dirty="0" smtClean="0"/>
              <a:t>از سال 753 پیش از میلاد تا حدود 510 پیش از میلاد</a:t>
            </a:r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</a:rPr>
              <a:t>2- دوره جمهوری </a:t>
            </a:r>
            <a:r>
              <a:rPr lang="fa-IR" dirty="0" smtClean="0"/>
              <a:t>از سال 510 پیش از میلاد تا 27 پیش از میلاد.( منتخبین مردم و مجلس سنا و هییت قضاوت )</a:t>
            </a:r>
          </a:p>
          <a:p>
            <a:pPr marL="0" indent="0">
              <a:buNone/>
            </a:pPr>
            <a:r>
              <a:rPr lang="fa-IR" dirty="0" smtClean="0"/>
              <a:t>ملت در دوگروه عوام زیر دست و خواص اشراف</a:t>
            </a:r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</a:rPr>
              <a:t>3- دوره امپراطوری </a:t>
            </a:r>
            <a:r>
              <a:rPr lang="fa-IR" dirty="0" smtClean="0"/>
              <a:t>از سال 27 پیش از میلاد تا 395 میلادی و فروپاشی به روم شرقی (بیزانس) و روم غربی.</a:t>
            </a:r>
          </a:p>
          <a:p>
            <a:pPr marL="0" indent="0">
              <a:buNone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563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9920"/>
            <a:ext cx="10515600" cy="554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3200" dirty="0" smtClean="0"/>
              <a:t>    </a:t>
            </a:r>
            <a:r>
              <a:rPr lang="fa-IR" sz="3200" dirty="0" smtClean="0">
                <a:solidFill>
                  <a:srgbClr val="FFC000"/>
                </a:solidFill>
              </a:rPr>
              <a:t>دستاورد های دوره امپراطوری روم در نخستین سده های میلاد مسیح :</a:t>
            </a:r>
          </a:p>
          <a:p>
            <a:pPr marL="0" indent="0" algn="ctr">
              <a:buNone/>
            </a:pPr>
            <a:r>
              <a:rPr lang="fa-IR" sz="3200" dirty="0"/>
              <a:t> </a:t>
            </a:r>
            <a:r>
              <a:rPr lang="fa-IR" sz="2400" dirty="0" smtClean="0"/>
              <a:t>ایجاد سازمان دیوانی و اجتماعی و کشوری</a:t>
            </a:r>
          </a:p>
          <a:p>
            <a:pPr marL="0" indent="0" algn="ctr">
              <a:buNone/>
            </a:pPr>
            <a:r>
              <a:rPr lang="fa-IR" sz="2400" dirty="0" smtClean="0"/>
              <a:t>معماری شکوهمند و شهرسازی</a:t>
            </a:r>
          </a:p>
          <a:p>
            <a:pPr marL="0" indent="0" algn="ctr">
              <a:buNone/>
            </a:pPr>
            <a:r>
              <a:rPr lang="fa-IR" sz="2400" dirty="0" smtClean="0"/>
              <a:t>احداث ابنیه عمومی</a:t>
            </a:r>
          </a:p>
          <a:p>
            <a:pPr marL="0" indent="0" algn="ctr">
              <a:buNone/>
            </a:pPr>
            <a:r>
              <a:rPr lang="fa-IR" sz="2400" dirty="0" smtClean="0"/>
              <a:t>میدان های اجتماعی و دادو ستد</a:t>
            </a:r>
          </a:p>
          <a:p>
            <a:pPr marL="0" indent="0" algn="ctr">
              <a:buNone/>
            </a:pPr>
            <a:r>
              <a:rPr lang="fa-IR" sz="2400" dirty="0" smtClean="0"/>
              <a:t>جیگاه های ورزش قهرمانی</a:t>
            </a:r>
          </a:p>
          <a:p>
            <a:pPr marL="0" indent="0" algn="ctr">
              <a:buNone/>
            </a:pPr>
            <a:r>
              <a:rPr lang="fa-IR" sz="2400" dirty="0" smtClean="0"/>
              <a:t>راه ها و آبروهاو حمام ها و آمفی تیاتر ها و طاق نصرت ها و ستون های یادبود و کاخ ها و مقابر</a:t>
            </a:r>
          </a:p>
          <a:p>
            <a:pPr marL="0" indent="0" algn="ctr">
              <a:buNone/>
            </a:pP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2561760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9920"/>
            <a:ext cx="10515600" cy="5547043"/>
          </a:xfrm>
        </p:spPr>
        <p:txBody>
          <a:bodyPr/>
          <a:lstStyle/>
          <a:p>
            <a:r>
              <a:rPr lang="fa-IR" dirty="0" smtClean="0"/>
              <a:t>معماری رومی یک معماری </a:t>
            </a:r>
            <a:r>
              <a:rPr lang="fa-IR" dirty="0" smtClean="0">
                <a:solidFill>
                  <a:srgbClr val="FF0000"/>
                </a:solidFill>
              </a:rPr>
              <a:t>عملکردی</a:t>
            </a:r>
            <a:r>
              <a:rPr lang="fa-IR" dirty="0" smtClean="0"/>
              <a:t> است و بر خلاف کم توجهی به فضا در معماری مصر و یونان در این معماری </a:t>
            </a:r>
            <a:r>
              <a:rPr lang="fa-IR" dirty="0" smtClean="0">
                <a:solidFill>
                  <a:srgbClr val="FF0000"/>
                </a:solidFill>
              </a:rPr>
              <a:t>فضای داخلی </a:t>
            </a:r>
            <a:r>
              <a:rPr lang="fa-IR" dirty="0" smtClean="0"/>
              <a:t>شکل میگیرد.</a:t>
            </a:r>
          </a:p>
          <a:p>
            <a:endParaRPr lang="fa-IR" dirty="0" smtClean="0"/>
          </a:p>
          <a:p>
            <a:r>
              <a:rPr lang="fa-IR" sz="3200" dirty="0" smtClean="0">
                <a:solidFill>
                  <a:srgbClr val="C00000"/>
                </a:solidFill>
              </a:rPr>
              <a:t>ابداعات در معماری رومی </a:t>
            </a:r>
            <a:r>
              <a:rPr lang="fa-IR" sz="3200" dirty="0" smtClean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a-IR" sz="3200" dirty="0"/>
              <a:t> </a:t>
            </a:r>
            <a:r>
              <a:rPr lang="fa-IR" sz="3200" dirty="0" smtClean="0">
                <a:solidFill>
                  <a:srgbClr val="FF0000"/>
                </a:solidFill>
              </a:rPr>
              <a:t>بتن رومی</a:t>
            </a:r>
            <a:r>
              <a:rPr lang="fa-IR" sz="3200" dirty="0" smtClean="0"/>
              <a:t>: </a:t>
            </a:r>
            <a:r>
              <a:rPr lang="fa-IR" dirty="0" smtClean="0"/>
              <a:t>آب +آهک+ خاکستر آتشفشانی    بلافاصله در کجاورت هوا سفت شده و از مواد و مصالح همگن تشکیل می شده است.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a-IR" dirty="0"/>
              <a:t> </a:t>
            </a:r>
            <a:r>
              <a:rPr lang="fa-IR" sz="3200" dirty="0" smtClean="0">
                <a:solidFill>
                  <a:srgbClr val="FF0000"/>
                </a:solidFill>
              </a:rPr>
              <a:t>تاق هلالی یا نیم دایره ( طاق رومی)</a:t>
            </a:r>
          </a:p>
          <a:p>
            <a:pPr marL="0" indent="0">
              <a:buNone/>
            </a:pP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1087120" y="4185920"/>
            <a:ext cx="10017760" cy="1788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sz="2800" dirty="0" smtClean="0">
                <a:solidFill>
                  <a:srgbClr val="0070C0"/>
                </a:solidFill>
              </a:rPr>
              <a:t>گونه های فضایی در معماری رومی :</a:t>
            </a:r>
          </a:p>
          <a:p>
            <a:r>
              <a:rPr lang="fa-IR" sz="2000" dirty="0" smtClean="0"/>
              <a:t>معابد، ویلاها و آپارتمان ها ، آمفی تیاتر</a:t>
            </a:r>
          </a:p>
          <a:p>
            <a:r>
              <a:rPr lang="fa-IR" sz="2000" dirty="0" smtClean="0"/>
              <a:t>میدان های عمومی (فوروم) ،باسیلیکا، کانال های آبرو، تاق نصرت، ستون های یادبود ، حمام</a:t>
            </a:r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1873365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115"/>
          </a:xfrm>
        </p:spPr>
        <p:txBody>
          <a:bodyPr>
            <a:normAutofit/>
          </a:bodyPr>
          <a:lstStyle/>
          <a:p>
            <a:pPr algn="r"/>
            <a:r>
              <a:rPr lang="fa-IR" sz="3600" dirty="0" smtClean="0">
                <a:solidFill>
                  <a:srgbClr val="FFC000"/>
                </a:solidFill>
              </a:rPr>
              <a:t>معماری روم در دوره جمهوری</a:t>
            </a:r>
            <a:endParaRPr lang="fa-IR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8240"/>
            <a:ext cx="10515600" cy="5699760"/>
          </a:xfrm>
        </p:spPr>
        <p:txBody>
          <a:bodyPr>
            <a:normAutofit lnSpcReduction="10000"/>
          </a:bodyPr>
          <a:lstStyle/>
          <a:p>
            <a:r>
              <a:rPr lang="fa-IR" dirty="0" smtClean="0"/>
              <a:t>امپراطوری روم، جامعه ای پویا بوده خصوصیات هنری هر قوم و کشوری را به آسانی می پذیرفت در نتیجه معماری و هنر رومی عناصر بسیاری از تمدن هارا داشت و جامعه رومی جامعه ای مختلط و گشاده مرز بود.</a:t>
            </a:r>
          </a:p>
          <a:p>
            <a:pPr marL="0" indent="0">
              <a:buNone/>
            </a:pPr>
            <a:r>
              <a:rPr lang="fa-IR" dirty="0" smtClean="0"/>
              <a:t>  این خصوصیت در فرهنگ رومی، در انتقال و حرکت تمدن از شرق به غرب و تکامل و نمو آن در غرب موثر بود.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 smtClean="0"/>
              <a:t>                              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 smtClean="0"/>
              <a:t>                                  معبد </a:t>
            </a:r>
            <a:r>
              <a:rPr lang="fa-IR" dirty="0"/>
              <a:t>فورتنا در روم ، اواخر سده دوم ق.م</a:t>
            </a:r>
          </a:p>
          <a:p>
            <a:pPr marL="0" indent="0">
              <a:buNone/>
            </a:pPr>
            <a:r>
              <a:rPr lang="fa-IR" dirty="0"/>
              <a:t>                          ترکیبی از عناصر معماری اتروسکی ،یونانی و رومی</a:t>
            </a:r>
            <a:endParaRPr lang="fa-IR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61" y="2386649"/>
            <a:ext cx="6671256" cy="34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5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3517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/>
              <a:t>معبد فورتانا ویریلیس 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9280"/>
            <a:ext cx="10515600" cy="5587683"/>
          </a:xfrm>
        </p:spPr>
        <p:txBody>
          <a:bodyPr/>
          <a:lstStyle/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pPr marL="0" indent="0">
              <a:buNone/>
            </a:pPr>
            <a:r>
              <a:rPr lang="fa-IR" b="1" dirty="0" smtClean="0">
                <a:solidFill>
                  <a:srgbClr val="FFC000"/>
                </a:solidFill>
              </a:rPr>
              <a:t>                                    </a:t>
            </a:r>
            <a:endParaRPr lang="fa-IR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442" y="1030311"/>
            <a:ext cx="7289443" cy="553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77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/>
          <a:lstStyle/>
          <a:p>
            <a:r>
              <a:rPr lang="fa-IR" dirty="0" smtClean="0">
                <a:solidFill>
                  <a:srgbClr val="C00000"/>
                </a:solidFill>
              </a:rPr>
              <a:t>معبد سیبول </a:t>
            </a:r>
            <a:r>
              <a:rPr lang="fa-IR" dirty="0" smtClean="0"/>
              <a:t>:</a:t>
            </a:r>
          </a:p>
          <a:p>
            <a:pPr marL="0" indent="0">
              <a:buNone/>
            </a:pPr>
            <a:r>
              <a:rPr lang="fa-IR" dirty="0" smtClean="0"/>
              <a:t> ساخته شده در سده نخست پیش از میلاد در تیولی </a:t>
            </a:r>
          </a:p>
          <a:p>
            <a:pPr marL="0" indent="0">
              <a:buNone/>
            </a:pPr>
            <a:r>
              <a:rPr lang="fa-IR" dirty="0" smtClean="0"/>
              <a:t>مشخصات آن :</a:t>
            </a:r>
          </a:p>
          <a:p>
            <a:pPr marL="0" indent="0">
              <a:buNone/>
            </a:pPr>
            <a:r>
              <a:rPr lang="fa-IR" dirty="0" smtClean="0"/>
              <a:t>            ساخت </a:t>
            </a:r>
            <a:r>
              <a:rPr lang="fa-IR" dirty="0" smtClean="0">
                <a:solidFill>
                  <a:srgbClr val="FF0000"/>
                </a:solidFill>
              </a:rPr>
              <a:t>یکپارچه ستون </a:t>
            </a:r>
          </a:p>
          <a:p>
            <a:pPr marL="0" indent="0">
              <a:buNone/>
            </a:pPr>
            <a:r>
              <a:rPr lang="fa-IR" dirty="0" smtClean="0"/>
              <a:t>                  دیوار بتنی</a:t>
            </a:r>
          </a:p>
          <a:p>
            <a:pPr marL="0" indent="0">
              <a:buNone/>
            </a:pPr>
            <a:r>
              <a:rPr lang="fa-IR" dirty="0" smtClean="0"/>
              <a:t>  سرستون های کرنتین با تزیینات حلقه های گل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 smtClean="0">
                <a:solidFill>
                  <a:srgbClr val="FFC000"/>
                </a:solidFill>
              </a:rPr>
              <a:t>(تلفیق عناصر معماری یونانی و ایده های رومی)</a:t>
            </a:r>
            <a:endParaRPr lang="fa-IR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20" y="959208"/>
            <a:ext cx="3121785" cy="41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0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معبد سیبول 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477" y="1455313"/>
            <a:ext cx="6748530" cy="488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75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معبد فورتانا پریمجینا (پالستر نیا 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1500387"/>
            <a:ext cx="5273448" cy="5177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2" y="1500387"/>
            <a:ext cx="5442931" cy="51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2066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68960"/>
            <a:ext cx="10515600" cy="5608003"/>
          </a:xfrm>
        </p:spPr>
        <p:txBody>
          <a:bodyPr/>
          <a:lstStyle/>
          <a:p>
            <a:r>
              <a:rPr lang="fa-IR" sz="3200" dirty="0" smtClean="0">
                <a:solidFill>
                  <a:srgbClr val="C00000"/>
                </a:solidFill>
              </a:rPr>
              <a:t>فوروم رومی</a:t>
            </a:r>
          </a:p>
          <a:p>
            <a:pPr marL="0" indent="0">
              <a:buNone/>
            </a:pPr>
            <a:r>
              <a:rPr lang="fa-IR" sz="2400" dirty="0" smtClean="0"/>
              <a:t>(مجموعه میدانی با فضایی باز و ستون هایی در اطراف)</a:t>
            </a:r>
          </a:p>
          <a:p>
            <a:pPr marL="0" indent="0">
              <a:buNone/>
            </a:pPr>
            <a:r>
              <a:rPr lang="fa-IR" dirty="0" smtClean="0"/>
              <a:t>فضایی شهری بوده که کارهای اجتماعی مثل داد و ستد کالاها و فعالیت های جمعی در آن انجام می شده که بعد ها به شکل فوروم های پادشاهی با عملکرد خاص توسعه پیدا کرد.</a:t>
            </a:r>
            <a:endParaRPr lang="fa-IR" dirty="0"/>
          </a:p>
          <a:p>
            <a:pPr marL="0" indent="0">
              <a:buNone/>
            </a:pPr>
            <a:r>
              <a:rPr lang="fa-IR" dirty="0" smtClean="0"/>
              <a:t>این فضاها محل مهمترین مراکز شهری مثل معابد ، دادگستری بازار و ...)</a:t>
            </a:r>
          </a:p>
          <a:p>
            <a:pPr marL="0" indent="0">
              <a:buNone/>
            </a:pPr>
            <a:r>
              <a:rPr lang="fa-IR" sz="2400" dirty="0" smtClean="0"/>
              <a:t>فوروم های رومی ترکیبی از سازماندهی مرکزی و خطی را ترکیب کرده اند.</a:t>
            </a:r>
            <a:endParaRPr lang="fa-I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4" y="3387144"/>
            <a:ext cx="9118243" cy="32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9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6093"/>
            <a:ext cx="10515600" cy="5650870"/>
          </a:xfrm>
        </p:spPr>
        <p:txBody>
          <a:bodyPr>
            <a:normAutofit/>
          </a:bodyPr>
          <a:lstStyle/>
          <a:p>
            <a:r>
              <a:rPr lang="fa-IR" sz="3200" dirty="0" smtClean="0">
                <a:solidFill>
                  <a:srgbClr val="FF0000"/>
                </a:solidFill>
              </a:rPr>
              <a:t>روم باستان </a:t>
            </a:r>
            <a:r>
              <a:rPr lang="fa-IR" dirty="0" smtClean="0"/>
              <a:t>در کرانه های غربی دریای</a:t>
            </a:r>
          </a:p>
          <a:p>
            <a:pPr marL="0" indent="0">
              <a:buNone/>
            </a:pPr>
            <a:r>
              <a:rPr lang="fa-IR" dirty="0" smtClean="0"/>
              <a:t>        مدیترانه قرار داشته است.</a:t>
            </a:r>
          </a:p>
          <a:p>
            <a:pPr marL="0" indent="0">
              <a:buNone/>
            </a:pPr>
            <a:r>
              <a:rPr lang="fa-IR" sz="3200" dirty="0" smtClean="0"/>
              <a:t>     </a:t>
            </a:r>
            <a:r>
              <a:rPr lang="fa-IR" dirty="0" smtClean="0"/>
              <a:t>محدوده جنوبی روم صحرای آفریقا </a:t>
            </a:r>
          </a:p>
          <a:p>
            <a:pPr marL="0" indent="0">
              <a:buNone/>
            </a:pPr>
            <a:r>
              <a:rPr lang="fa-IR" sz="3200" dirty="0"/>
              <a:t> </a:t>
            </a:r>
            <a:r>
              <a:rPr lang="fa-IR" sz="3200" dirty="0" smtClean="0"/>
              <a:t>  </a:t>
            </a:r>
            <a:r>
              <a:rPr lang="fa-IR" dirty="0" smtClean="0"/>
              <a:t>محدوده شمالی آن رود دانوب و راین اروپا</a:t>
            </a:r>
          </a:p>
          <a:p>
            <a:pPr marL="0" indent="0">
              <a:buNone/>
            </a:pPr>
            <a:r>
              <a:rPr lang="fa-IR" dirty="0" smtClean="0"/>
              <a:t>   محدوده شرقی آن بین النهرین بوده است.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 smtClean="0"/>
              <a:t>شبه جزیره </a:t>
            </a:r>
            <a:r>
              <a:rPr lang="fa-IR" dirty="0" smtClean="0">
                <a:solidFill>
                  <a:srgbClr val="FFC000"/>
                </a:solidFill>
              </a:rPr>
              <a:t>ایتالیا</a:t>
            </a:r>
            <a:r>
              <a:rPr lang="fa-IR" dirty="0" smtClean="0"/>
              <a:t> : مرکز مهم تمدنی روم</a:t>
            </a:r>
            <a:endParaRPr lang="fa-I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14" y="250741"/>
            <a:ext cx="6329459" cy="58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4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67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381" y="147964"/>
            <a:ext cx="10515600" cy="5526723"/>
          </a:xfrm>
        </p:spPr>
        <p:txBody>
          <a:bodyPr/>
          <a:lstStyle/>
          <a:p>
            <a:pPr marL="0" indent="0">
              <a:buNone/>
            </a:pPr>
            <a:r>
              <a:rPr lang="fa-IR" dirty="0" smtClean="0"/>
              <a:t> </a:t>
            </a:r>
            <a:r>
              <a:rPr lang="fa-IR" sz="3600" dirty="0" smtClean="0">
                <a:solidFill>
                  <a:srgbClr val="FFC000"/>
                </a:solidFill>
              </a:rPr>
              <a:t>فوروم رومی :</a:t>
            </a:r>
            <a:endParaRPr lang="fa-IR" sz="36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0" y="1352282"/>
            <a:ext cx="9362941" cy="482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838200" y="410844"/>
            <a:ext cx="10515600" cy="477798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/>
              <a:t>فوروم رومی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9920"/>
            <a:ext cx="10515600" cy="5547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                           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 smtClean="0"/>
              <a:t>                                     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10" y="1223630"/>
            <a:ext cx="8809149" cy="52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شهر پومپئی</a:t>
            </a:r>
          </a:p>
          <a:p>
            <a:pPr marL="0" indent="0">
              <a:buNone/>
            </a:pPr>
            <a:r>
              <a:rPr lang="fa-IR" dirty="0" smtClean="0"/>
              <a:t>شهری با بیست هزار جمعیت ، مدفون زیر گدازه های آتشفشانی (79م)</a:t>
            </a:r>
          </a:p>
          <a:p>
            <a:pPr marL="0" indent="0">
              <a:buNone/>
            </a:pPr>
            <a:r>
              <a:rPr lang="fa-IR" dirty="0" smtClean="0"/>
              <a:t>شهری با نقشه نامنظم و توسعه یافته ، دارای گرمابه ها و آمفی تئاترها و فوروم </a:t>
            </a:r>
          </a:p>
          <a:p>
            <a:pPr marL="0" indent="0">
              <a:buNone/>
            </a:pPr>
            <a:r>
              <a:rPr lang="fa-IR" dirty="0" smtClean="0"/>
              <a:t>دارای فوروم به عنوان مرکز فعالیت های دینی،بازرگانی ،اداری</a:t>
            </a:r>
          </a:p>
          <a:p>
            <a:pPr marL="0" indent="0">
              <a:buNone/>
            </a:pPr>
            <a:r>
              <a:rPr lang="fa-IR" sz="2400" dirty="0" smtClean="0"/>
              <a:t>(معبد شورای شهر، تالار انتخابات، بازار، باسیلیکا و ...)</a:t>
            </a:r>
          </a:p>
          <a:p>
            <a:pPr marL="0" indent="0">
              <a:buNone/>
            </a:pPr>
            <a:endParaRPr lang="fa-I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1" y="2601532"/>
            <a:ext cx="9530366" cy="408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8064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/>
              <a:t>نقشه فوروم شهر پومپئی</a:t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9280"/>
            <a:ext cx="10515600" cy="55876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46" y="1267344"/>
            <a:ext cx="7799857" cy="51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736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C000"/>
                </a:solidFill>
              </a:rPr>
              <a:t>معماری روم در دوره امپراطوری</a:t>
            </a:r>
            <a:endParaRPr lang="fa-IR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896803"/>
          </a:xfrm>
        </p:spPr>
        <p:txBody>
          <a:bodyPr/>
          <a:lstStyle/>
          <a:p>
            <a:pPr marL="0" indent="0">
              <a:buNone/>
            </a:pPr>
            <a:r>
              <a:rPr lang="fa-IR" dirty="0" smtClean="0"/>
              <a:t>                                  </a:t>
            </a:r>
            <a:r>
              <a:rPr lang="fa-IR" dirty="0" smtClean="0">
                <a:solidFill>
                  <a:srgbClr val="FF0000"/>
                </a:solidFill>
              </a:rPr>
              <a:t>میدان های سلطنتی</a:t>
            </a:r>
          </a:p>
          <a:p>
            <a:pPr marL="0" indent="0">
              <a:buNone/>
            </a:pPr>
            <a:r>
              <a:rPr lang="fa-IR" dirty="0" smtClean="0"/>
              <a:t>در آغاز قرن دوم میلادی تحت </a:t>
            </a:r>
          </a:p>
          <a:p>
            <a:pPr marL="0" indent="0">
              <a:buNone/>
            </a:pPr>
            <a:r>
              <a:rPr lang="fa-IR" dirty="0" smtClean="0"/>
              <a:t>فرمانروایی تریانوس و هادریانوس روم </a:t>
            </a:r>
          </a:p>
          <a:p>
            <a:pPr marL="0" indent="0">
              <a:buNone/>
            </a:pPr>
            <a:r>
              <a:rPr lang="fa-IR" dirty="0" smtClean="0"/>
              <a:t>در اوج قدرت قرار داشت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9549"/>
            <a:ext cx="3979598" cy="59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8320"/>
            <a:ext cx="10515600" cy="6233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3200" dirty="0" smtClean="0">
                <a:solidFill>
                  <a:srgbClr val="FF0000"/>
                </a:solidFill>
              </a:rPr>
              <a:t>خانه های رومی</a:t>
            </a:r>
          </a:p>
          <a:p>
            <a:pPr marL="0" indent="0">
              <a:buNone/>
            </a:pPr>
            <a:r>
              <a:rPr lang="fa-IR" dirty="0" smtClean="0"/>
              <a:t>خانه های مسکونی روم باستان همانند ساختمان های بزرگ و عمومی دستخوش تغییر و تحول بودند.</a:t>
            </a:r>
          </a:p>
          <a:p>
            <a:pPr marL="0" indent="0">
              <a:buNone/>
            </a:pPr>
            <a:r>
              <a:rPr lang="fa-IR" dirty="0" smtClean="0">
                <a:solidFill>
                  <a:srgbClr val="C00000"/>
                </a:solidFill>
              </a:rPr>
              <a:t>دموس </a:t>
            </a:r>
            <a:r>
              <a:rPr lang="fa-IR" dirty="0" smtClean="0"/>
              <a:t>یا سرای رومی اعیانی که ایده آن از خانه های روستایی توسکان گرفته شده بود برای سکونت </a:t>
            </a:r>
            <a:r>
              <a:rPr lang="fa-IR" dirty="0" smtClean="0">
                <a:solidFill>
                  <a:srgbClr val="FF0000"/>
                </a:solidFill>
              </a:rPr>
              <a:t>طبقه اعیان </a:t>
            </a:r>
            <a:r>
              <a:rPr lang="fa-IR" dirty="0" smtClean="0"/>
              <a:t>به شکلی تکامل یافته تر با فضاهای وسیع ساخته می شدند.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sz="2000" dirty="0" smtClean="0"/>
              <a:t>                                                     </a:t>
            </a:r>
          </a:p>
          <a:p>
            <a:pPr marL="0" indent="0">
              <a:buNone/>
            </a:pPr>
            <a:endParaRPr lang="fa-IR" sz="2000" dirty="0"/>
          </a:p>
          <a:p>
            <a:pPr marL="0" indent="0">
              <a:buNone/>
            </a:pPr>
            <a:endParaRPr lang="fa-IR" sz="2000" dirty="0" smtClean="0"/>
          </a:p>
          <a:p>
            <a:pPr marL="0" indent="0">
              <a:buNone/>
            </a:pPr>
            <a:endParaRPr lang="fa-IR" sz="2000" dirty="0"/>
          </a:p>
          <a:p>
            <a:pPr marL="0" indent="0">
              <a:buNone/>
            </a:pPr>
            <a:r>
              <a:rPr lang="fa-IR" sz="2000" dirty="0" smtClean="0"/>
              <a:t>                                         خانه ی شخصی مارکوس لیسینوس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23" y="2382592"/>
            <a:ext cx="7534140" cy="334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6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6151808"/>
          </a:xfrm>
        </p:spPr>
        <p:txBody>
          <a:bodyPr>
            <a:normAutofit/>
          </a:bodyPr>
          <a:lstStyle/>
          <a:p>
            <a:r>
              <a:rPr lang="fa-IR" dirty="0" smtClean="0"/>
              <a:t>سرای رومی اعیانی با حوض خانه بعد از ورودی الگوی این خانه ریشه در خانه های روستایی آتروریایی دارد.</a:t>
            </a:r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pPr marL="0" indent="0">
              <a:buNone/>
            </a:pPr>
            <a:r>
              <a:rPr lang="fa-IR" b="1" dirty="0" smtClean="0">
                <a:solidFill>
                  <a:srgbClr val="FFC000"/>
                </a:solidFill>
              </a:rPr>
              <a:t>                                    </a:t>
            </a:r>
          </a:p>
          <a:p>
            <a:pPr marL="0" indent="0">
              <a:buNone/>
            </a:pPr>
            <a:endParaRPr lang="fa-IR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fa-IR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fa-IR" b="1" dirty="0">
                <a:solidFill>
                  <a:srgbClr val="FFC000"/>
                </a:solidFill>
              </a:rPr>
              <a:t> </a:t>
            </a:r>
            <a:r>
              <a:rPr lang="fa-IR" b="1" dirty="0" smtClean="0">
                <a:solidFill>
                  <a:srgbClr val="FFC000"/>
                </a:solidFill>
              </a:rPr>
              <a:t>            </a:t>
            </a:r>
          </a:p>
          <a:p>
            <a:pPr marL="0" indent="0">
              <a:buNone/>
            </a:pPr>
            <a:endParaRPr lang="fa-IR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fa-IR" b="1" dirty="0" smtClean="0">
                <a:solidFill>
                  <a:srgbClr val="FFC000"/>
                </a:solidFill>
              </a:rPr>
              <a:t>  </a:t>
            </a:r>
            <a:r>
              <a:rPr lang="fa-IR" sz="2400" b="1" dirty="0" smtClean="0">
                <a:solidFill>
                  <a:srgbClr val="FFC000"/>
                </a:solidFill>
              </a:rPr>
              <a:t>                                             دموس آگوستینا </a:t>
            </a:r>
            <a:endParaRPr lang="fa-IR" sz="24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6" y="1777284"/>
            <a:ext cx="5525036" cy="423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838200" y="182878"/>
            <a:ext cx="10515600" cy="728177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/>
              <a:t>ویلا در </a:t>
            </a:r>
            <a:r>
              <a:rPr lang="fa-IR" dirty="0" smtClean="0"/>
              <a:t>پومپئی:</a:t>
            </a: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68960"/>
            <a:ext cx="10515600" cy="5608003"/>
          </a:xfrm>
        </p:spPr>
        <p:txBody>
          <a:bodyPr>
            <a:normAutofit/>
          </a:bodyPr>
          <a:lstStyle/>
          <a:p>
            <a:endParaRPr lang="fa-IR" dirty="0" smtClean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                                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03" y="1082105"/>
            <a:ext cx="8358389" cy="548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r>
              <a:rPr lang="fa-IR" dirty="0" smtClean="0"/>
              <a:t>خانه های رومی ترکیبی از خانه های یونان و روم قدیم است که با افزایش جمعیت مساحت آنها کمتر شده است.</a:t>
            </a:r>
          </a:p>
          <a:p>
            <a:r>
              <a:rPr lang="fa-IR" dirty="0" smtClean="0"/>
              <a:t>آپارتمان های رومی نیز بیشتر خانه های کارگری و اجاره ای بوده که بین 2تا5 طبقه بر پا میشده است.</a:t>
            </a: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09" y="2164141"/>
            <a:ext cx="6752381" cy="425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5200" y="108955"/>
            <a:ext cx="8911687" cy="1280890"/>
          </a:xfrm>
        </p:spPr>
        <p:txBody>
          <a:bodyPr/>
          <a:lstStyle/>
          <a:p>
            <a:pPr algn="r"/>
            <a:r>
              <a:rPr lang="fa-IR" dirty="0" smtClean="0">
                <a:latin typeface="AcadEref" panose="02000500000000020003" pitchFamily="2" charset="0"/>
              </a:rPr>
              <a:t>نقشه شهر رم:</a:t>
            </a:r>
            <a:endParaRPr lang="en-US" dirty="0">
              <a:latin typeface="AcadEref" panose="020005000000000200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483" y="881870"/>
            <a:ext cx="8230313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17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838200" y="304799"/>
            <a:ext cx="10515600" cy="210355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/>
              <a:t>آمفی تئاتر رومی 18-15 ق.م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10459"/>
            <a:ext cx="10515600" cy="5811838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                </a:t>
            </a:r>
            <a:r>
              <a:rPr lang="fa-IR" dirty="0" smtClean="0">
                <a:solidFill>
                  <a:srgbClr val="FFC000"/>
                </a:solidFill>
              </a:rPr>
              <a:t> </a:t>
            </a:r>
            <a:endParaRPr lang="fa-IR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367" y="1421590"/>
            <a:ext cx="6970304" cy="438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/>
          <a:lstStyle/>
          <a:p>
            <a:r>
              <a:rPr lang="fa-IR" sz="3200" dirty="0" smtClean="0">
                <a:solidFill>
                  <a:srgbClr val="C00000"/>
                </a:solidFill>
              </a:rPr>
              <a:t>کولوسئوم(آمفی تئاتر فلاویوس) </a:t>
            </a:r>
            <a:r>
              <a:rPr lang="fa-IR" dirty="0" smtClean="0"/>
              <a:t>72تا80 م :</a:t>
            </a:r>
          </a:p>
          <a:p>
            <a:pPr marL="0" indent="0">
              <a:buNone/>
            </a:pPr>
            <a:r>
              <a:rPr lang="fa-IR" dirty="0" smtClean="0"/>
              <a:t>        یک آمفی تئاتر باشکوه رومی است که درسال 80 میلادی برپا شده است.</a:t>
            </a:r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</a:t>
            </a:r>
            <a:r>
              <a:rPr lang="fa-IR" sz="2400" dirty="0" smtClean="0"/>
              <a:t>    فجیعترین جنایات کشتار بردگان و مسیحیان .</a:t>
            </a:r>
          </a:p>
          <a:p>
            <a:pPr marL="0" indent="0">
              <a:buNone/>
            </a:pPr>
            <a:r>
              <a:rPr lang="fa-IR" sz="2400" dirty="0"/>
              <a:t> </a:t>
            </a:r>
            <a:r>
              <a:rPr lang="fa-IR" sz="2400" dirty="0" smtClean="0"/>
              <a:t>          نبرد گلادیاتورها بر سر مرگ و زندگی: تفریح امپراطورها و اشراف رومی.</a:t>
            </a:r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ظرفیت این تماشاخانه </a:t>
            </a:r>
            <a:r>
              <a:rPr lang="fa-IR" dirty="0" smtClean="0">
                <a:solidFill>
                  <a:srgbClr val="FFC000"/>
                </a:solidFill>
              </a:rPr>
              <a:t>50 هزارنفر </a:t>
            </a:r>
            <a:r>
              <a:rPr lang="fa-IR" dirty="0" smtClean="0"/>
              <a:t>بوده است.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 smtClean="0">
                <a:solidFill>
                  <a:srgbClr val="FFC000"/>
                </a:solidFill>
              </a:rPr>
              <a:t>پلان</a:t>
            </a:r>
            <a:r>
              <a:rPr lang="fa-IR" dirty="0" smtClean="0"/>
              <a:t> بنا </a:t>
            </a:r>
            <a:r>
              <a:rPr lang="fa-IR" dirty="0" smtClean="0">
                <a:solidFill>
                  <a:srgbClr val="FFC000"/>
                </a:solidFill>
              </a:rPr>
              <a:t>بیضی</a:t>
            </a:r>
            <a:r>
              <a:rPr lang="fa-IR" dirty="0" smtClean="0"/>
              <a:t> شکل است و قطر بزرگ آن 190متر و قطر کوچک آن 165 متر</a:t>
            </a:r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        و ارتفاع آن 48 متر بوده است.</a:t>
            </a:r>
          </a:p>
          <a:p>
            <a:pPr marL="0" indent="0">
              <a:buNone/>
            </a:pPr>
            <a:r>
              <a:rPr lang="fa-IR" dirty="0" smtClean="0"/>
              <a:t>         سه شیوه ستون یونانی از پایین به بالا : </a:t>
            </a:r>
            <a:r>
              <a:rPr lang="fa-IR" dirty="0" smtClean="0">
                <a:solidFill>
                  <a:srgbClr val="FFC000"/>
                </a:solidFill>
              </a:rPr>
              <a:t>دوریک</a:t>
            </a:r>
            <a:r>
              <a:rPr lang="fa-IR" dirty="0" smtClean="0"/>
              <a:t> ، </a:t>
            </a:r>
            <a:r>
              <a:rPr lang="fa-IR" dirty="0" smtClean="0">
                <a:solidFill>
                  <a:srgbClr val="FFC000"/>
                </a:solidFill>
              </a:rPr>
              <a:t>یونیک</a:t>
            </a:r>
            <a:r>
              <a:rPr lang="fa-IR" dirty="0" smtClean="0"/>
              <a:t> و </a:t>
            </a:r>
            <a:r>
              <a:rPr lang="fa-IR" dirty="0" smtClean="0">
                <a:solidFill>
                  <a:srgbClr val="FFC000"/>
                </a:solidFill>
              </a:rPr>
              <a:t>کرنتین </a:t>
            </a:r>
          </a:p>
          <a:p>
            <a:pPr marL="0" indent="0">
              <a:buNone/>
            </a:pPr>
            <a:r>
              <a:rPr lang="fa-IR" dirty="0" smtClean="0"/>
              <a:t>استفاده از مصالح ساروج با مخلوط خرده سنگ به رومیان امکان ساخت فضاهایی بزرگ                             داده است.</a:t>
            </a:r>
          </a:p>
        </p:txBody>
      </p:sp>
    </p:spTree>
    <p:extLst>
      <p:ext uri="{BB962C8B-B14F-4D97-AF65-F5344CB8AC3E}">
        <p14:creationId xmlns:p14="http://schemas.microsoft.com/office/powerpoint/2010/main" val="38575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838200" y="284479"/>
            <a:ext cx="10515600" cy="385221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/>
              <a:t>کولوسئوم 80 .</a:t>
            </a:r>
            <a:r>
              <a:rPr lang="fa-IR" dirty="0" smtClean="0"/>
              <a:t>م:</a:t>
            </a: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50006"/>
            <a:ext cx="10515600" cy="5326957"/>
          </a:xfrm>
        </p:spPr>
        <p:txBody>
          <a:bodyPr/>
          <a:lstStyle/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             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96" y="1668303"/>
            <a:ext cx="5858764" cy="4508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466" y="1668304"/>
            <a:ext cx="5404971" cy="45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AcadEref" panose="02000500000000020003" pitchFamily="2" charset="0"/>
              </a:rPr>
              <a:t>;g,;;;</a:t>
            </a:r>
            <a:r>
              <a:rPr lang="fa-IR" dirty="0" smtClean="0">
                <a:latin typeface="AcadEref" panose="02000500000000020003" pitchFamily="2" charset="0"/>
              </a:rPr>
              <a:t>کلوسئوم :</a:t>
            </a:r>
            <a:r>
              <a:rPr lang="en-US" dirty="0" smtClean="0">
                <a:latin typeface="AcadEref" panose="02000500000000020003" pitchFamily="2" charset="0"/>
              </a:rPr>
              <a:t>s</a:t>
            </a:r>
            <a:endParaRPr lang="en-US" dirty="0">
              <a:latin typeface="AcadEref" panose="020005000000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5" y="1574442"/>
            <a:ext cx="4847085" cy="4250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74443"/>
            <a:ext cx="5103811" cy="42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7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729579"/>
          </a:xfrm>
        </p:spPr>
        <p:txBody>
          <a:bodyPr>
            <a:normAutofit/>
          </a:bodyPr>
          <a:lstStyle/>
          <a:p>
            <a:pPr algn="r"/>
            <a:r>
              <a:rPr lang="fa-IR" dirty="0"/>
              <a:t>پلان و مقطع </a:t>
            </a:r>
            <a:r>
              <a:rPr lang="fa-IR" dirty="0" smtClean="0"/>
              <a:t>کولوسئوم</a:t>
            </a:r>
            <a:r>
              <a:rPr lang="en-US" dirty="0" smtClean="0"/>
              <a:t>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9280"/>
            <a:ext cx="10515600" cy="55876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                        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22" y="1441419"/>
            <a:ext cx="8185597" cy="49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4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>
            <a:normAutofit/>
          </a:bodyPr>
          <a:lstStyle/>
          <a:p>
            <a:r>
              <a:rPr lang="fa-IR" sz="3200" dirty="0" smtClean="0">
                <a:solidFill>
                  <a:srgbClr val="C00000"/>
                </a:solidFill>
              </a:rPr>
              <a:t>معبد پانتئون </a:t>
            </a:r>
          </a:p>
          <a:p>
            <a:pPr marL="0" indent="0">
              <a:buNone/>
            </a:pPr>
            <a:r>
              <a:rPr lang="fa-IR" dirty="0" smtClean="0"/>
              <a:t>دیگر بنای مشهور رومی پانتئون است که در سال </a:t>
            </a:r>
            <a:r>
              <a:rPr lang="fa-IR" dirty="0" smtClean="0">
                <a:solidFill>
                  <a:srgbClr val="FF0000"/>
                </a:solidFill>
              </a:rPr>
              <a:t>118 میلادی </a:t>
            </a:r>
            <a:r>
              <a:rPr lang="fa-IR" dirty="0" smtClean="0"/>
              <a:t>(درزمان امپراطوری آدریانوس) </a:t>
            </a:r>
          </a:p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</a:rPr>
              <a:t>پلان دایره ای </a:t>
            </a:r>
            <a:r>
              <a:rPr lang="fa-IR" dirty="0" smtClean="0"/>
              <a:t>و بدنه استوانه ای و گنبد نیمکره ای با ارتفاع 43متر و ضخامت گنبد 6متر در پایین </a:t>
            </a:r>
          </a:p>
          <a:p>
            <a:pPr marL="0" indent="0">
              <a:buNone/>
            </a:pPr>
            <a:r>
              <a:rPr lang="fa-IR" dirty="0" smtClean="0"/>
              <a:t>و ضخامت یک چهاردهم متر در پایین ترین نقطه گنبد و منفذی نورگیر در راس گنبد به قطر 9متر</a:t>
            </a:r>
          </a:p>
          <a:p>
            <a:pPr marL="0" indent="0">
              <a:buNone/>
            </a:pPr>
            <a:r>
              <a:rPr lang="fa-IR" dirty="0" smtClean="0"/>
              <a:t> رواق </a:t>
            </a:r>
            <a:r>
              <a:rPr lang="fa-IR" dirty="0" smtClean="0">
                <a:solidFill>
                  <a:srgbClr val="FF0000"/>
                </a:solidFill>
              </a:rPr>
              <a:t>مستطیل</a:t>
            </a:r>
            <a:r>
              <a:rPr lang="fa-IR" dirty="0" smtClean="0"/>
              <a:t> شکلی به سبک معابد یونانی در ورودی بنا.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7" y="2859112"/>
            <a:ext cx="8912181" cy="383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7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838200" y="304799"/>
            <a:ext cx="10515600" cy="545206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/>
              <a:t>پلان و مقطع معبد پانتئون :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06" y="601842"/>
            <a:ext cx="4214177" cy="558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98" y="1811025"/>
            <a:ext cx="4246540" cy="43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995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838200" y="218939"/>
            <a:ext cx="10515600" cy="643945"/>
          </a:xfrm>
        </p:spPr>
        <p:txBody>
          <a:bodyPr>
            <a:normAutofit/>
          </a:bodyPr>
          <a:lstStyle/>
          <a:p>
            <a:pPr algn="r"/>
            <a:r>
              <a:rPr lang="fa-IR" dirty="0"/>
              <a:t> نمای داخلی و خارجی معبد </a:t>
            </a:r>
            <a:r>
              <a:rPr lang="fa-IR" dirty="0" smtClean="0"/>
              <a:t>پانتئون: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70560"/>
            <a:ext cx="10515600" cy="55064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 smtClean="0"/>
              <a:t>                 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34" y="1460226"/>
            <a:ext cx="6367406" cy="5168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088" y="1460226"/>
            <a:ext cx="4255377" cy="516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معبد پانتئون 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83" y="2009104"/>
            <a:ext cx="4275786" cy="4121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58" y="966583"/>
            <a:ext cx="5230821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50240"/>
            <a:ext cx="10515600" cy="59179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 smtClean="0"/>
              <a:t>                         خلاقیت رومی ها آن است که بعد از مصری ها و یونانی ها با استفاده از    </a:t>
            </a:r>
          </a:p>
          <a:p>
            <a:pPr marL="0" indent="0">
              <a:buNone/>
            </a:pPr>
            <a:r>
              <a:rPr lang="fa-IR" dirty="0" smtClean="0"/>
              <a:t>                                       تکنیک گنبد و قوس فضایی وسیع برآورده اند.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08" y="773256"/>
            <a:ext cx="7212168" cy="457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latin typeface="AcadEref" panose="02000500000000020003" pitchFamily="2" charset="0"/>
              </a:rPr>
              <a:t>نما شهری روم :</a:t>
            </a:r>
            <a:endParaRPr lang="en-US" dirty="0">
              <a:latin typeface="AcadEref" panose="020005000000000200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835" y="1468192"/>
            <a:ext cx="8461420" cy="519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836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68960"/>
            <a:ext cx="10515600" cy="5608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3200" dirty="0" smtClean="0">
                <a:solidFill>
                  <a:srgbClr val="FF0000"/>
                </a:solidFill>
              </a:rPr>
              <a:t>   باسیلیکا</a:t>
            </a:r>
          </a:p>
          <a:p>
            <a:pPr marL="0" indent="0">
              <a:buNone/>
            </a:pPr>
            <a:r>
              <a:rPr lang="fa-IR" dirty="0" smtClean="0"/>
              <a:t>از بناهای باستانی روم با فضای سرپوشیده وسیع باسیلیکا (بازیلیکا) یا </a:t>
            </a:r>
            <a:r>
              <a:rPr lang="fa-IR" dirty="0" smtClean="0">
                <a:solidFill>
                  <a:srgbClr val="FF0000"/>
                </a:solidFill>
              </a:rPr>
              <a:t>تالار شهر </a:t>
            </a:r>
            <a:r>
              <a:rPr lang="fa-IR" dirty="0" smtClean="0"/>
              <a:t>یا </a:t>
            </a:r>
            <a:r>
              <a:rPr lang="fa-IR" dirty="0" smtClean="0">
                <a:solidFill>
                  <a:srgbClr val="FF0000"/>
                </a:solidFill>
              </a:rPr>
              <a:t>دادسرا</a:t>
            </a:r>
            <a:r>
              <a:rPr lang="fa-IR" dirty="0" smtClean="0"/>
              <a:t> برای انواع فعالیت های شهری و سیاسی از جمله تشکیل دادگاه های امپراطوری مورد استفاده قرار میگرفت.</a:t>
            </a:r>
          </a:p>
          <a:p>
            <a:pPr marL="0" indent="0">
              <a:buNone/>
            </a:pPr>
            <a:r>
              <a:rPr lang="fa-IR" dirty="0" smtClean="0"/>
              <a:t>    به طور معمول بنایی مستطیلی با چند مذبح نیم دایره در دوطرف </a:t>
            </a:r>
          </a:p>
          <a:p>
            <a:pPr marL="0" indent="0">
              <a:buNone/>
            </a:pPr>
            <a:r>
              <a:rPr lang="fa-IR" dirty="0" smtClean="0"/>
              <a:t>   بوده و ورودی در امتداد محور طولی بوده است.</a:t>
            </a:r>
          </a:p>
          <a:p>
            <a:pPr marL="0" indent="0">
              <a:buNone/>
            </a:pPr>
            <a:r>
              <a:rPr lang="fa-IR" sz="3200" dirty="0" smtClean="0">
                <a:solidFill>
                  <a:srgbClr val="FF0000"/>
                </a:solidFill>
              </a:rPr>
              <a:t>باسیلیکای اولپیا </a:t>
            </a:r>
            <a:r>
              <a:rPr lang="fa-IR" dirty="0" smtClean="0"/>
              <a:t>مشرف به فوروم ترایانوس و در سال 112میلادی ساخته شده طول و عرض آن130 در42 متر بوده و نور آن از طریق پنجره های زیر پایه سقف امکان پذیر  بوده است. در سده های بعدی بنا الهام بخش ساخت کلیساهای اولیه بود.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2" y="3567448"/>
            <a:ext cx="3990907" cy="31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4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48640"/>
            <a:ext cx="10997485" cy="56283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 smtClean="0"/>
              <a:t>       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 smtClean="0"/>
              <a:t> 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 smtClean="0"/>
              <a:t>     نحوه ساخت باسیلیکا</a:t>
            </a:r>
            <a:endParaRPr lang="fa-I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2" y="1674253"/>
            <a:ext cx="3838095" cy="49897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86" y="813928"/>
            <a:ext cx="7095238" cy="469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8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9280"/>
            <a:ext cx="10515600" cy="5587683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تاق نصرت</a:t>
            </a:r>
          </a:p>
          <a:p>
            <a:pPr marL="0" indent="0">
              <a:buNone/>
            </a:pPr>
            <a:r>
              <a:rPr lang="fa-IR" dirty="0"/>
              <a:t>تاق نصرت ابتکار رومی ها بوده و برای بزرگداشت امپراطوری یا سرداری </a:t>
            </a:r>
            <a:r>
              <a:rPr lang="fa-IR" dirty="0" smtClean="0"/>
              <a:t>نام آور و  پیروزی های ملی برپا می شده است.</a:t>
            </a: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99" y="1700011"/>
            <a:ext cx="7856112" cy="49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5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8320"/>
            <a:ext cx="10515600" cy="5648643"/>
          </a:xfrm>
        </p:spPr>
        <p:txBody>
          <a:bodyPr/>
          <a:lstStyle/>
          <a:p>
            <a:r>
              <a:rPr lang="fa-IR" sz="3200" dirty="0" smtClean="0">
                <a:solidFill>
                  <a:srgbClr val="FF0000"/>
                </a:solidFill>
              </a:rPr>
              <a:t>ستون های یادبود: </a:t>
            </a:r>
            <a:r>
              <a:rPr lang="fa-IR" dirty="0" smtClean="0"/>
              <a:t>نیز سوابق بسیار طولانی پیش از رومی ها داشته است.</a:t>
            </a:r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عملکرد ستون ها با نوشته های روی آن ها که افتخارات ملی است مشابه تمدن های دیگر است اما سبک ستون های یادبود رومی متمایز است.</a:t>
            </a:r>
          </a:p>
          <a:p>
            <a:pPr marL="0" indent="0">
              <a:buNone/>
            </a:pPr>
            <a:r>
              <a:rPr lang="fa-IR" dirty="0" smtClean="0"/>
              <a:t>ستون یادبود تراژان 37.5 متر است در 150تصویر نقش برجسته مرمرین افتخارات امپراطوری را ثبت کرده است.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04" y="2483882"/>
            <a:ext cx="2150771" cy="4192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76" y="2388161"/>
            <a:ext cx="5494689" cy="428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50240"/>
            <a:ext cx="10515600" cy="5526723"/>
          </a:xfrm>
        </p:spPr>
        <p:txBody>
          <a:bodyPr/>
          <a:lstStyle/>
          <a:p>
            <a:r>
              <a:rPr lang="fa-IR" sz="3200" dirty="0" smtClean="0">
                <a:solidFill>
                  <a:srgbClr val="FF0000"/>
                </a:solidFill>
              </a:rPr>
              <a:t>حمام های رومی</a:t>
            </a:r>
          </a:p>
          <a:p>
            <a:pPr marL="0" indent="0">
              <a:buNone/>
            </a:pPr>
            <a:r>
              <a:rPr lang="fa-IR" dirty="0" smtClean="0"/>
              <a:t>حمام های عمومی ، فقط برای حفظ بهداشت نبود بلکه محلی برای تجمع ، بحث ،ورزش بود.</a:t>
            </a:r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</a:t>
            </a:r>
            <a:r>
              <a:rPr lang="fa-IR" dirty="0" smtClean="0">
                <a:solidFill>
                  <a:srgbClr val="FFC000"/>
                </a:solidFill>
              </a:rPr>
              <a:t>حمام کاراکالا </a:t>
            </a:r>
            <a:r>
              <a:rPr lang="fa-IR" dirty="0" smtClean="0"/>
              <a:t>نمونه ای از این گونه حمام هاست.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047" y="2191464"/>
            <a:ext cx="4669731" cy="4557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5" y="2191465"/>
            <a:ext cx="6542857" cy="455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838200" y="223519"/>
            <a:ext cx="10515600" cy="579257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/>
              <a:t> پلان گرمابه های آکورا درافسوس، </a:t>
            </a:r>
            <a:r>
              <a:rPr lang="fa-IR" dirty="0" smtClean="0"/>
              <a:t>ترکیه و پلان </a:t>
            </a:r>
            <a:r>
              <a:rPr lang="fa-IR" dirty="0"/>
              <a:t>، حمام کاراکالا ، </a:t>
            </a:r>
            <a:r>
              <a:rPr lang="fa-IR" dirty="0" smtClean="0"/>
              <a:t>رم:</a:t>
            </a: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0163"/>
            <a:ext cx="10515600" cy="4386800"/>
          </a:xfrm>
        </p:spPr>
        <p:txBody>
          <a:bodyPr/>
          <a:lstStyle/>
          <a:p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 smtClean="0"/>
              <a:t>              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1081825"/>
            <a:ext cx="9594761" cy="55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65" y="334850"/>
            <a:ext cx="5770083" cy="616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58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9280"/>
            <a:ext cx="10515600" cy="5587683"/>
          </a:xfrm>
        </p:spPr>
        <p:txBody>
          <a:bodyPr/>
          <a:lstStyle/>
          <a:p>
            <a:r>
              <a:rPr lang="fa-IR" sz="3200" dirty="0" smtClean="0">
                <a:solidFill>
                  <a:srgbClr val="FF0000"/>
                </a:solidFill>
              </a:rPr>
              <a:t>کانال آبرو</a:t>
            </a:r>
          </a:p>
          <a:p>
            <a:pPr marL="0" indent="0">
              <a:buNone/>
            </a:pPr>
            <a:r>
              <a:rPr lang="fa-IR" sz="3200" dirty="0">
                <a:solidFill>
                  <a:srgbClr val="FF0000"/>
                </a:solidFill>
              </a:rPr>
              <a:t> </a:t>
            </a:r>
            <a:r>
              <a:rPr lang="fa-IR" sz="3200" dirty="0" smtClean="0">
                <a:solidFill>
                  <a:srgbClr val="FF0000"/>
                </a:solidFill>
              </a:rPr>
              <a:t>           </a:t>
            </a:r>
            <a:r>
              <a:rPr lang="fa-IR" dirty="0" smtClean="0"/>
              <a:t>یکی از شاهکار های مهندسی و معماری روم باستان</a:t>
            </a:r>
          </a:p>
          <a:p>
            <a:pPr marL="0" indent="0">
              <a:buNone/>
            </a:pPr>
            <a:r>
              <a:rPr lang="fa-IR" dirty="0" smtClean="0"/>
              <a:t>رومیان آب های مناطق دوردست را با استفاده از کانال هایی با شیب کاهش یابنده به داخل</a:t>
            </a:r>
          </a:p>
          <a:p>
            <a:pPr marL="0" indent="0">
              <a:buNone/>
            </a:pPr>
            <a:r>
              <a:rPr lang="fa-IR" dirty="0" smtClean="0"/>
              <a:t>                                       شهر هدایت میکردند.</a:t>
            </a:r>
          </a:p>
          <a:p>
            <a:pPr marL="0" indent="0">
              <a:buNone/>
            </a:pPr>
            <a:r>
              <a:rPr lang="fa-IR" dirty="0" smtClean="0"/>
              <a:t>این آبروها بر روی طبقه دوم پل های دو طبقه سنگی قوس دار ساخته میشد و طبقه زیرین</a:t>
            </a:r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                 محل تردد افراد بود.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2" y="3583378"/>
            <a:ext cx="6639563" cy="3099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763" y="3583378"/>
            <a:ext cx="4200000" cy="309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900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3210" y="548640"/>
            <a:ext cx="6910589" cy="5628323"/>
          </a:xfrm>
        </p:spPr>
        <p:txBody>
          <a:bodyPr/>
          <a:lstStyle/>
          <a:p>
            <a:r>
              <a:rPr lang="fa-IR" dirty="0" smtClean="0"/>
              <a:t>از اواخر </a:t>
            </a:r>
            <a:r>
              <a:rPr lang="fa-IR" dirty="0" smtClean="0">
                <a:solidFill>
                  <a:srgbClr val="FF0000"/>
                </a:solidFill>
              </a:rPr>
              <a:t>سده سوم میلادی </a:t>
            </a:r>
            <a:r>
              <a:rPr lang="fa-IR" dirty="0" smtClean="0"/>
              <a:t>امپراطوری روم دچار زوال تدریجی می شود.</a:t>
            </a:r>
          </a:p>
          <a:p>
            <a:pPr marL="0" indent="0">
              <a:buNone/>
            </a:pPr>
            <a:r>
              <a:rPr lang="fa-IR" dirty="0" smtClean="0"/>
              <a:t>کنستانتین نخستین امپراطور مسیحی است که بر امپراطور ماسنزیوس غلبه میکند. ویا</a:t>
            </a:r>
          </a:p>
          <a:p>
            <a:pPr marL="0" indent="0">
              <a:buNone/>
            </a:pPr>
            <a:r>
              <a:rPr lang="fa-IR" dirty="0" smtClean="0"/>
              <a:t>             پایتخت رااز روم به کنستانتینوپل (استانبول) منتقل میکند.</a:t>
            </a:r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 smtClean="0"/>
              <a:t> این مرحله انتقالی از الگوی کلاسیک مبتنی </a:t>
            </a:r>
            <a:r>
              <a:rPr lang="fa-IR" dirty="0" smtClean="0">
                <a:solidFill>
                  <a:srgbClr val="FF0000"/>
                </a:solidFill>
              </a:rPr>
              <a:t>بر تیر و ستون </a:t>
            </a:r>
            <a:r>
              <a:rPr lang="fa-IR" dirty="0" smtClean="0"/>
              <a:t>به استقرار مستقیم </a:t>
            </a:r>
            <a:r>
              <a:rPr lang="fa-IR" dirty="0" smtClean="0">
                <a:solidFill>
                  <a:srgbClr val="FF0000"/>
                </a:solidFill>
              </a:rPr>
              <a:t>طاق ها </a:t>
            </a:r>
            <a:r>
              <a:rPr lang="fa-IR" dirty="0" smtClean="0"/>
              <a:t>بر </a:t>
            </a:r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روی </a:t>
            </a:r>
            <a:r>
              <a:rPr lang="fa-IR" dirty="0" smtClean="0">
                <a:solidFill>
                  <a:srgbClr val="FF0000"/>
                </a:solidFill>
              </a:rPr>
              <a:t>سرستون ها </a:t>
            </a:r>
            <a:r>
              <a:rPr lang="fa-IR" dirty="0" smtClean="0"/>
              <a:t>به شمار میرود که در دوره های بعدی شدت میگیرد.</a:t>
            </a:r>
          </a:p>
          <a:p>
            <a:pPr marL="0" indent="0">
              <a:buNone/>
            </a:pPr>
            <a:r>
              <a:rPr lang="fa-IR" dirty="0" smtClean="0"/>
              <a:t>تکامل این شیوه جدید در باسیلیکای کنستانتین مقدمه ای بر ظهور سبک های بعدی معماری </a:t>
            </a:r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در اروپا است که با ظهور مسیحیت ادامه می یابد.</a:t>
            </a:r>
          </a:p>
          <a:p>
            <a:pPr marL="0" indent="0">
              <a:buNone/>
            </a:pPr>
            <a:r>
              <a:rPr lang="fa-IR" dirty="0" smtClean="0"/>
              <a:t>حیاط ستوندار کاخ دیوکلیسین سنتوری مثلثی با زدن طاقی گسسته است. نمونه آن را در </a:t>
            </a:r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    معبد بعلبک لبنان نیز میتوان دید.</a:t>
            </a:r>
            <a:endParaRPr lang="fa-I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76" y="1390919"/>
            <a:ext cx="4341687" cy="441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838200" y="284479"/>
            <a:ext cx="10515600" cy="591284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/>
              <a:t> هنر و معماری </a:t>
            </a:r>
            <a:r>
              <a:rPr lang="fa-IR" dirty="0" smtClean="0"/>
              <a:t>روم</a:t>
            </a:r>
            <a:r>
              <a:rPr lang="en-US" dirty="0" smtClean="0"/>
              <a:t> )</a:t>
            </a:r>
            <a:r>
              <a:rPr lang="fa-IR" dirty="0" smtClean="0"/>
              <a:t>معبد </a:t>
            </a:r>
            <a:r>
              <a:rPr lang="fa-IR" dirty="0"/>
              <a:t>بعلبک ، </a:t>
            </a:r>
            <a:r>
              <a:rPr lang="fa-IR" dirty="0" smtClean="0"/>
              <a:t>لبنان</a:t>
            </a:r>
            <a:r>
              <a:rPr lang="en-US" dirty="0" smtClean="0"/>
              <a:t>(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69" y="1571222"/>
            <a:ext cx="9397799" cy="48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7318" y="79949"/>
            <a:ext cx="8911687" cy="1280890"/>
          </a:xfrm>
        </p:spPr>
        <p:txBody>
          <a:bodyPr/>
          <a:lstStyle/>
          <a:p>
            <a:pPr algn="r"/>
            <a:r>
              <a:rPr lang="fa-IR" dirty="0" smtClean="0">
                <a:latin typeface="AcadEref" panose="02000500000000020003" pitchFamily="2" charset="0"/>
              </a:rPr>
              <a:t>موقعیت جغرافیایی شهر رم:</a:t>
            </a:r>
            <a:endParaRPr lang="en-US" dirty="0">
              <a:latin typeface="AcadEref" panose="020005000000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605" y="862062"/>
            <a:ext cx="7541059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6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838200" y="223519"/>
            <a:ext cx="10515600" cy="703759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/>
              <a:t>هنرومعماری </a:t>
            </a:r>
            <a:r>
              <a:rPr lang="fa-IR" dirty="0" smtClean="0"/>
              <a:t>روم کاخ دیوکلسین :</a:t>
            </a:r>
            <a:r>
              <a:rPr lang="fa-IR" dirty="0"/>
              <a:t/>
            </a:r>
            <a:br>
              <a:rPr lang="fa-IR" dirty="0"/>
            </a:br>
            <a:r>
              <a:rPr lang="fa-IR" dirty="0"/>
              <a:t>                           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8952"/>
            <a:ext cx="10515600" cy="42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 smtClean="0"/>
              <a:t>                           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" y="1210614"/>
            <a:ext cx="4752304" cy="5383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33" y="1210614"/>
            <a:ext cx="5169698" cy="53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543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latin typeface="AcadEref" panose="02000500000000020003" pitchFamily="2" charset="0"/>
              </a:rPr>
              <a:t>کاخ انجمن رومیان :</a:t>
            </a:r>
            <a:endParaRPr lang="en-US" dirty="0">
              <a:latin typeface="AcadEref" panose="020005000000000200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25" y="1339403"/>
            <a:ext cx="8925059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045" y="340775"/>
            <a:ext cx="8911687" cy="1280890"/>
          </a:xfrm>
        </p:spPr>
        <p:txBody>
          <a:bodyPr/>
          <a:lstStyle/>
          <a:p>
            <a:pPr algn="r"/>
            <a:r>
              <a:rPr lang="fa-IR" dirty="0" smtClean="0">
                <a:latin typeface="AcadEref" panose="02000500000000020003" pitchFamily="2" charset="0"/>
              </a:rPr>
              <a:t>خرابه های امپراطوری روم باستان :</a:t>
            </a:r>
            <a:endParaRPr lang="en-US" dirty="0">
              <a:latin typeface="AcadEref" panose="020005000000000200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376" y="1264555"/>
            <a:ext cx="8963694" cy="54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3416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72160"/>
            <a:ext cx="10515600" cy="5404803"/>
          </a:xfrm>
        </p:spPr>
        <p:txBody>
          <a:bodyPr/>
          <a:lstStyle/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منابع :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fa-IR" dirty="0" smtClean="0"/>
              <a:t>کتاب اشنایی با معماری جهان / امیل کول </a:t>
            </a:r>
          </a:p>
          <a:p>
            <a:pPr marL="0" indent="0">
              <a:buNone/>
            </a:pPr>
            <a:r>
              <a:rPr lang="fa-IR" dirty="0" smtClean="0"/>
              <a:t>کتاب اشنایی با معماری جهان / دکتر محمد ابراهیم زارعی </a:t>
            </a:r>
          </a:p>
          <a:p>
            <a:pPr marL="0" indent="0">
              <a:buNone/>
            </a:pPr>
            <a:r>
              <a:rPr lang="fa-IR" dirty="0" smtClean="0"/>
              <a:t>کتاب تاریخ معماری جهان / فرانسیس دی کی چینگ و یارتسومبک و ویکرامادیتیا پراکاش /ترجمه : محمد رضا افضلی </a:t>
            </a:r>
          </a:p>
          <a:p>
            <a:pPr marL="0" indent="0">
              <a:buNone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97811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5126"/>
            <a:ext cx="10515600" cy="5811837"/>
          </a:xfrm>
        </p:spPr>
        <p:txBody>
          <a:bodyPr>
            <a:normAutofit lnSpcReduction="10000"/>
          </a:bodyPr>
          <a:lstStyle/>
          <a:p>
            <a:r>
              <a:rPr lang="fa-IR" sz="3200" dirty="0" smtClean="0"/>
              <a:t>اتروسک ها</a:t>
            </a:r>
          </a:p>
          <a:p>
            <a:pPr marL="0" indent="0">
              <a:buNone/>
            </a:pPr>
            <a:r>
              <a:rPr lang="fa-IR" sz="2400" dirty="0" smtClean="0"/>
              <a:t>اتروسک ها (اترویایی ها) اقوام مهاجری بودند که در هزاره اول قبل از میلاد به طرف شبه جزیره ایتالیا کوچ کرده و در منطقه ای که توسکان (سرزمین اترسک ها) نادیده می شد سکنی گزیدند.</a:t>
            </a:r>
          </a:p>
          <a:p>
            <a:pPr marL="0" indent="0">
              <a:buNone/>
            </a:pPr>
            <a:endParaRPr lang="fa-IR" sz="2400" dirty="0"/>
          </a:p>
          <a:p>
            <a:pPr marL="0" indent="0">
              <a:buNone/>
            </a:pPr>
            <a:r>
              <a:rPr lang="fa-IR" sz="2400" dirty="0" smtClean="0"/>
              <a:t>اتروسک ها دولت شهرهایی تشکیل دادند که از قرن 7 تا 5 ق.م به اوج قدرت رسیده و حتی با شهرهای یونان به رقابت برخاستند.</a:t>
            </a:r>
          </a:p>
          <a:p>
            <a:pPr marL="0" indent="0">
              <a:buNone/>
            </a:pPr>
            <a:r>
              <a:rPr lang="fa-IR" sz="2400" dirty="0" smtClean="0"/>
              <a:t>پادشاهان اتروسک </a:t>
            </a:r>
            <a:r>
              <a:rPr lang="fa-IR" sz="2400" dirty="0" smtClean="0">
                <a:solidFill>
                  <a:srgbClr val="FF0000"/>
                </a:solidFill>
              </a:rPr>
              <a:t>نخستین دیوار دفاعی </a:t>
            </a:r>
            <a:r>
              <a:rPr lang="fa-IR" sz="2400" dirty="0" smtClean="0"/>
              <a:t>و همچنین </a:t>
            </a:r>
            <a:r>
              <a:rPr lang="fa-IR" sz="2400" dirty="0" smtClean="0">
                <a:solidFill>
                  <a:srgbClr val="FF0000"/>
                </a:solidFill>
              </a:rPr>
              <a:t>معبد </a:t>
            </a:r>
            <a:r>
              <a:rPr lang="fa-IR" sz="2400" dirty="0" smtClean="0"/>
              <a:t>اصلی شهر را بر تل</a:t>
            </a:r>
            <a:r>
              <a:rPr lang="fa-IR" sz="2400" dirty="0" smtClean="0">
                <a:solidFill>
                  <a:srgbClr val="FF0000"/>
                </a:solidFill>
              </a:rPr>
              <a:t> کاپیتولینه </a:t>
            </a:r>
            <a:r>
              <a:rPr lang="fa-IR" sz="2400" dirty="0" smtClean="0"/>
              <a:t>بنا نهادند.</a:t>
            </a:r>
            <a:endParaRPr lang="fa-IR" sz="2400" dirty="0"/>
          </a:p>
          <a:p>
            <a:pPr marL="0" indent="0">
              <a:buNone/>
            </a:pPr>
            <a:r>
              <a:rPr lang="fa-IR" dirty="0" smtClean="0"/>
              <a:t>جمهوری روم در 510 ق.م تاسیس یافت.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 smtClean="0"/>
              <a:t>اتروسک ها در مهندسی و طراحی شهری خبره بودند و رومیها بسیاری از علوم مانند </a:t>
            </a:r>
            <a:r>
              <a:rPr lang="fa-IR" dirty="0" smtClean="0">
                <a:solidFill>
                  <a:srgbClr val="FFC000"/>
                </a:solidFill>
              </a:rPr>
              <a:t>پل سازی، قلعه سازی</a:t>
            </a:r>
            <a:r>
              <a:rPr lang="fa-IR" dirty="0" smtClean="0"/>
              <a:t> و </a:t>
            </a:r>
            <a:r>
              <a:rPr lang="fa-IR" dirty="0" smtClean="0">
                <a:solidFill>
                  <a:srgbClr val="FFC000"/>
                </a:solidFill>
              </a:rPr>
              <a:t>شبکه فاضلاب </a:t>
            </a:r>
            <a:r>
              <a:rPr lang="fa-IR" dirty="0" smtClean="0"/>
              <a:t>و </a:t>
            </a:r>
            <a:r>
              <a:rPr lang="fa-IR" dirty="0" smtClean="0">
                <a:solidFill>
                  <a:srgbClr val="FFC000"/>
                </a:solidFill>
              </a:rPr>
              <a:t>آبروها</a:t>
            </a:r>
            <a:r>
              <a:rPr lang="fa-IR" dirty="0" smtClean="0"/>
              <a:t> را از ایشان آموختند.</a:t>
            </a:r>
          </a:p>
          <a:p>
            <a:pPr marL="0" indent="0">
              <a:buNone/>
            </a:pPr>
            <a:r>
              <a:rPr lang="fa-IR" dirty="0" smtClean="0"/>
              <a:t>شهرسازی مهندسی اتروسکها بر اساس </a:t>
            </a:r>
            <a:r>
              <a:rPr lang="fa-IR" dirty="0" smtClean="0">
                <a:solidFill>
                  <a:srgbClr val="FFC000"/>
                </a:solidFill>
              </a:rPr>
              <a:t>خیابان کشی </a:t>
            </a:r>
            <a:r>
              <a:rPr lang="fa-IR" dirty="0" smtClean="0"/>
              <a:t>های صلیبی نیز نشان می دهد که اتروسک ها در نثشه برداری چیره بودند.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2138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563" y="128790"/>
            <a:ext cx="10515600" cy="6619740"/>
          </a:xfrm>
        </p:spPr>
        <p:txBody>
          <a:bodyPr>
            <a:normAutofit/>
          </a:bodyPr>
          <a:lstStyle/>
          <a:p>
            <a:r>
              <a:rPr lang="fa-IR" dirty="0" smtClean="0"/>
              <a:t>معماری آتروسک ها                        مقابر( مقابر صخره ای)</a:t>
            </a:r>
          </a:p>
          <a:p>
            <a:pPr marL="0" indent="0">
              <a:buNone/>
            </a:pPr>
            <a:r>
              <a:rPr lang="fa-IR" dirty="0" smtClean="0"/>
              <a:t>                                                        معابد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 smtClean="0"/>
              <a:t>                    هنر و معماری روم_دوره اتروسکها_سده سوم پیش از میلاد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</a:t>
            </a:r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                                   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 smtClean="0"/>
              <a:t>                                    نمایی از داخل مقبره اتروسکی _ جروتری(کایره)  </a:t>
            </a:r>
            <a:endParaRPr lang="fa-IR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884160" y="670560"/>
            <a:ext cx="670560" cy="467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884160" y="670560"/>
            <a:ext cx="6705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13" y="1946720"/>
            <a:ext cx="8306873" cy="399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8320"/>
            <a:ext cx="10515600" cy="5648643"/>
          </a:xfrm>
        </p:spPr>
        <p:txBody>
          <a:bodyPr>
            <a:normAutofit/>
          </a:bodyPr>
          <a:lstStyle/>
          <a:p>
            <a:r>
              <a:rPr lang="fa-IR" sz="3200" dirty="0" smtClean="0">
                <a:solidFill>
                  <a:srgbClr val="FF0000"/>
                </a:solidFill>
              </a:rPr>
              <a:t>معابد اتروسکی</a:t>
            </a:r>
          </a:p>
          <a:p>
            <a:pPr marL="0" indent="0">
              <a:buNone/>
            </a:pPr>
            <a:r>
              <a:rPr lang="fa-IR" sz="2400" dirty="0" smtClean="0">
                <a:latin typeface="B Nazanin+ Bold" panose="02000700000000000000" pitchFamily="2" charset="-78"/>
                <a:cs typeface="B Nazanin+ Bold" panose="02000700000000000000" pitchFamily="2" charset="-78"/>
              </a:rPr>
              <a:t>معابد اتروسکی معمولا از </a:t>
            </a:r>
            <a:r>
              <a:rPr lang="fa-IR" sz="2400" dirty="0" smtClean="0">
                <a:solidFill>
                  <a:srgbClr val="00B050"/>
                </a:solidFill>
                <a:latin typeface="B Nazanin+ Bold" panose="02000700000000000000" pitchFamily="2" charset="-78"/>
                <a:cs typeface="B Nazanin+ Bold" panose="02000700000000000000" pitchFamily="2" charset="-78"/>
              </a:rPr>
              <a:t>چوب</a:t>
            </a:r>
            <a:r>
              <a:rPr lang="fa-IR" sz="2400" dirty="0" smtClean="0">
                <a:latin typeface="B Nazanin+ Bold" panose="02000700000000000000" pitchFamily="2" charset="-78"/>
                <a:cs typeface="B Nazanin+ Bold" panose="02000700000000000000" pitchFamily="2" charset="-78"/>
              </a:rPr>
              <a:t> و بر روی سکوی سنگی بلندی بنا می شدند.</a:t>
            </a:r>
          </a:p>
          <a:p>
            <a:pPr marL="0" indent="0">
              <a:buNone/>
            </a:pPr>
            <a:r>
              <a:rPr lang="fa-IR" sz="2400" dirty="0" smtClean="0">
                <a:latin typeface="B Nazanin+ Bold" panose="02000700000000000000" pitchFamily="2" charset="-78"/>
                <a:cs typeface="B Nazanin+ Bold" panose="02000700000000000000" pitchFamily="2" charset="-78"/>
              </a:rPr>
              <a:t>طرح عمومی بناها شباهت کلی به معابد اولیه یونانی داشت.</a:t>
            </a:r>
          </a:p>
          <a:p>
            <a:pPr marL="0" indent="0">
              <a:buNone/>
            </a:pPr>
            <a:r>
              <a:rPr lang="fa-IR" sz="2400" dirty="0" smtClean="0">
                <a:latin typeface="B Nazanin+ Bold" panose="02000700000000000000" pitchFamily="2" charset="-78"/>
                <a:cs typeface="B Nazanin+ Bold" panose="02000700000000000000" pitchFamily="2" charset="-78"/>
              </a:rPr>
              <a:t>(دارای پلکان، ایوان، مقصوره یا تالار اصلی معبد: سه قسمتی )</a:t>
            </a:r>
          </a:p>
          <a:p>
            <a:pPr marL="0" indent="0">
              <a:buNone/>
            </a:pPr>
            <a:r>
              <a:rPr lang="fa-IR" sz="2400" dirty="0" smtClean="0">
                <a:latin typeface="B Nazanin+ Bold" panose="02000700000000000000" pitchFamily="2" charset="-78"/>
                <a:cs typeface="B Nazanin+ Bold" panose="02000700000000000000" pitchFamily="2" charset="-78"/>
              </a:rPr>
              <a:t>تزیینات : لوحه های منقوش از گل پخته ، پیکره های درشت اندام از گل پخته </a:t>
            </a:r>
          </a:p>
          <a:p>
            <a:pPr marL="0" indent="0">
              <a:buNone/>
            </a:pPr>
            <a:endParaRPr lang="fa-IR" sz="2400" dirty="0">
              <a:latin typeface="B Nazanin+ Bold" panose="02000700000000000000" pitchFamily="2" charset="-78"/>
              <a:cs typeface="B Nazanin+ Bold" panose="02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66" y="3206840"/>
            <a:ext cx="6465195" cy="343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0844"/>
            <a:ext cx="10515600" cy="5766119"/>
          </a:xfrm>
        </p:spPr>
        <p:txBody>
          <a:bodyPr/>
          <a:lstStyle/>
          <a:p>
            <a:r>
              <a:rPr lang="fa-IR" dirty="0" smtClean="0"/>
              <a:t>اتروسک استادان فنون معماری و شهرسازی</a:t>
            </a:r>
          </a:p>
          <a:p>
            <a:pPr marL="0" indent="0">
              <a:buNone/>
            </a:pPr>
            <a:r>
              <a:rPr lang="fa-IR" dirty="0" smtClean="0"/>
              <a:t>از معدود بناهای به جا مانده </a:t>
            </a:r>
            <a:r>
              <a:rPr lang="fa-IR" dirty="0" smtClean="0">
                <a:solidFill>
                  <a:srgbClr val="FF0000"/>
                </a:solidFill>
              </a:rPr>
              <a:t>دروازه آگوست، </a:t>
            </a:r>
            <a:r>
              <a:rPr lang="fa-IR" dirty="0" smtClean="0"/>
              <a:t>قرن 2 ق.م در شهر پروجا دروازه ورودی در میان دو برج قطور جانبی قرار گرفته و مقداری تو نشسته است. دهانه بلند دروازه به </a:t>
            </a:r>
            <a:r>
              <a:rPr lang="fa-IR" dirty="0" smtClean="0">
                <a:solidFill>
                  <a:srgbClr val="FFC000"/>
                </a:solidFill>
              </a:rPr>
              <a:t>طاق یا هلالی نیم دایره منتهی </a:t>
            </a:r>
            <a:r>
              <a:rPr lang="fa-IR" dirty="0" smtClean="0"/>
              <a:t>می شود و در بالای آن نقوش برجسته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 smtClean="0"/>
              <a:t>تجربه معماران اتروسک: به کار بردن طاق قوسی </a:t>
            </a:r>
          </a:p>
          <a:p>
            <a:pPr marL="0" indent="0">
              <a:buNone/>
            </a:pPr>
            <a:r>
              <a:rPr lang="fa-IR" dirty="0" smtClean="0"/>
              <a:t>درنما</a:t>
            </a:r>
          </a:p>
          <a:p>
            <a:pPr marL="0" indent="0">
              <a:buNone/>
            </a:pPr>
            <a:r>
              <a:rPr lang="fa-IR" dirty="0" smtClean="0"/>
              <a:t>اتروسک ها استادان مسلم طاق و قوس درغرب</a:t>
            </a: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89" y="1845390"/>
            <a:ext cx="4700058" cy="43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7650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628</TotalTime>
  <Words>1846</Words>
  <Application>Microsoft Office PowerPoint</Application>
  <PresentationFormat>Widescreen</PresentationFormat>
  <Paragraphs>360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AcadEref</vt:lpstr>
      <vt:lpstr>Arial</vt:lpstr>
      <vt:lpstr>B Nazanin+ Bold</vt:lpstr>
      <vt:lpstr>Century Gothic</vt:lpstr>
      <vt:lpstr>Tahoma</vt:lpstr>
      <vt:lpstr>Wingdings</vt:lpstr>
      <vt:lpstr>Wingdings 3</vt:lpstr>
      <vt:lpstr>Wisp</vt:lpstr>
      <vt:lpstr>هنر و معماری روم</vt:lpstr>
      <vt:lpstr>PowerPoint Presentation</vt:lpstr>
      <vt:lpstr>نقشه شهر رم:</vt:lpstr>
      <vt:lpstr>نما شهری روم :</vt:lpstr>
      <vt:lpstr>موقعیت جغرافیایی شهر رم:</vt:lpstr>
      <vt:lpstr>PowerPoint Presentation</vt:lpstr>
      <vt:lpstr>PowerPoint Presentation</vt:lpstr>
      <vt:lpstr>PowerPoint Presentation</vt:lpstr>
      <vt:lpstr>PowerPoint Presentation</vt:lpstr>
      <vt:lpstr>روم ، دیوار شهر (270 ق.م) </vt:lpstr>
      <vt:lpstr>                   دوره های هنر و معماری رومی</vt:lpstr>
      <vt:lpstr>PowerPoint Presentation</vt:lpstr>
      <vt:lpstr>PowerPoint Presentation</vt:lpstr>
      <vt:lpstr>معماری روم در دوره جمهوری</vt:lpstr>
      <vt:lpstr>معبد فورتانا ویریلیس :</vt:lpstr>
      <vt:lpstr>PowerPoint Presentation</vt:lpstr>
      <vt:lpstr>معبد سیبول :</vt:lpstr>
      <vt:lpstr>معبد فورتانا پریمجینا (پالستر نیا )</vt:lpstr>
      <vt:lpstr>PowerPoint Presentation</vt:lpstr>
      <vt:lpstr>PowerPoint Presentation</vt:lpstr>
      <vt:lpstr>PowerPoint Presentation</vt:lpstr>
      <vt:lpstr>فوروم رومی</vt:lpstr>
      <vt:lpstr>PowerPoint Presentation</vt:lpstr>
      <vt:lpstr>نقشه فوروم شهر پومپئی </vt:lpstr>
      <vt:lpstr>معماری روم در دوره امپراطوری</vt:lpstr>
      <vt:lpstr>PowerPoint Presentation</vt:lpstr>
      <vt:lpstr>PowerPoint Presentation</vt:lpstr>
      <vt:lpstr>ویلا در پومپئی: </vt:lpstr>
      <vt:lpstr>PowerPoint Presentation</vt:lpstr>
      <vt:lpstr>آمفی تئاتر رومی 18-15 ق.م</vt:lpstr>
      <vt:lpstr>PowerPoint Presentation</vt:lpstr>
      <vt:lpstr>کولوسئوم 80 .م: </vt:lpstr>
      <vt:lpstr>;g,;;;کلوسئوم :s</vt:lpstr>
      <vt:lpstr>پلان و مقطع کولوسئوم:</vt:lpstr>
      <vt:lpstr>PowerPoint Presentation</vt:lpstr>
      <vt:lpstr>پلان و مقطع معبد پانتئون :</vt:lpstr>
      <vt:lpstr> نمای داخلی و خارجی معبد پانتئون:</vt:lpstr>
      <vt:lpstr>معبد پانتئون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پلان گرمابه های آکورا درافسوس، ترکیه و پلان ، حمام کاراکالا ، رم: </vt:lpstr>
      <vt:lpstr>PowerPoint Presentation</vt:lpstr>
      <vt:lpstr>PowerPoint Presentation</vt:lpstr>
      <vt:lpstr>PowerPoint Presentation</vt:lpstr>
      <vt:lpstr> هنر و معماری روم )معبد بعلبک ، لبنان(</vt:lpstr>
      <vt:lpstr>هنرومعماری روم کاخ دیوکلسین :                                           </vt:lpstr>
      <vt:lpstr>کاخ انجمن رومیان :</vt:lpstr>
      <vt:lpstr>خرابه های امپراطوری روم باستان :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هنر و معماری روم</dc:title>
  <dc:creator>id</dc:creator>
  <cp:lastModifiedBy>Laptop</cp:lastModifiedBy>
  <cp:revision>52</cp:revision>
  <dcterms:created xsi:type="dcterms:W3CDTF">2016-04-10T09:28:59Z</dcterms:created>
  <dcterms:modified xsi:type="dcterms:W3CDTF">2016-04-26T09:13:49Z</dcterms:modified>
</cp:coreProperties>
</file>