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6"/>
  </p:notesMasterIdLst>
  <p:sldIdLst>
    <p:sldId id="256" r:id="rId2"/>
    <p:sldId id="322" r:id="rId3"/>
    <p:sldId id="257" r:id="rId4"/>
    <p:sldId id="258" r:id="rId5"/>
    <p:sldId id="293" r:id="rId6"/>
    <p:sldId id="294" r:id="rId7"/>
    <p:sldId id="295" r:id="rId8"/>
    <p:sldId id="296" r:id="rId9"/>
    <p:sldId id="297" r:id="rId10"/>
    <p:sldId id="292" r:id="rId11"/>
    <p:sldId id="259" r:id="rId12"/>
    <p:sldId id="260" r:id="rId13"/>
    <p:sldId id="267" r:id="rId14"/>
    <p:sldId id="261" r:id="rId15"/>
    <p:sldId id="266" r:id="rId16"/>
    <p:sldId id="262" r:id="rId17"/>
    <p:sldId id="272" r:id="rId18"/>
    <p:sldId id="273" r:id="rId19"/>
    <p:sldId id="274" r:id="rId20"/>
    <p:sldId id="275" r:id="rId21"/>
    <p:sldId id="282" r:id="rId22"/>
    <p:sldId id="284" r:id="rId23"/>
    <p:sldId id="298" r:id="rId24"/>
    <p:sldId id="283" r:id="rId25"/>
    <p:sldId id="299" r:id="rId26"/>
    <p:sldId id="300" r:id="rId27"/>
    <p:sldId id="301" r:id="rId28"/>
    <p:sldId id="302" r:id="rId29"/>
    <p:sldId id="306" r:id="rId30"/>
    <p:sldId id="307" r:id="rId31"/>
    <p:sldId id="308" r:id="rId32"/>
    <p:sldId id="309" r:id="rId33"/>
    <p:sldId id="310" r:id="rId34"/>
    <p:sldId id="311" r:id="rId35"/>
    <p:sldId id="312" r:id="rId36"/>
    <p:sldId id="324" r:id="rId37"/>
    <p:sldId id="325" r:id="rId38"/>
    <p:sldId id="326" r:id="rId39"/>
    <p:sldId id="327" r:id="rId40"/>
    <p:sldId id="328" r:id="rId41"/>
    <p:sldId id="329" r:id="rId42"/>
    <p:sldId id="330" r:id="rId43"/>
    <p:sldId id="331" r:id="rId44"/>
    <p:sldId id="332" r:id="rId45"/>
    <p:sldId id="315" r:id="rId46"/>
    <p:sldId id="377" r:id="rId47"/>
    <p:sldId id="378" r:id="rId48"/>
    <p:sldId id="379" r:id="rId49"/>
    <p:sldId id="380" r:id="rId50"/>
    <p:sldId id="356" r:id="rId51"/>
    <p:sldId id="357" r:id="rId52"/>
    <p:sldId id="333" r:id="rId53"/>
    <p:sldId id="334" r:id="rId54"/>
    <p:sldId id="335" r:id="rId55"/>
    <p:sldId id="336" r:id="rId56"/>
    <p:sldId id="358" r:id="rId57"/>
    <p:sldId id="359" r:id="rId58"/>
    <p:sldId id="360" r:id="rId59"/>
    <p:sldId id="361" r:id="rId60"/>
    <p:sldId id="362" r:id="rId61"/>
    <p:sldId id="363" r:id="rId62"/>
    <p:sldId id="364" r:id="rId63"/>
    <p:sldId id="365" r:id="rId64"/>
    <p:sldId id="367" r:id="rId65"/>
    <p:sldId id="368" r:id="rId66"/>
    <p:sldId id="369" r:id="rId67"/>
    <p:sldId id="370" r:id="rId68"/>
    <p:sldId id="371" r:id="rId69"/>
    <p:sldId id="372" r:id="rId70"/>
    <p:sldId id="373" r:id="rId71"/>
    <p:sldId id="374" r:id="rId72"/>
    <p:sldId id="375" r:id="rId73"/>
    <p:sldId id="376" r:id="rId74"/>
    <p:sldId id="381"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15" autoAdjust="0"/>
    <p:restoredTop sz="94662" autoAdjust="0"/>
  </p:normalViewPr>
  <p:slideViewPr>
    <p:cSldViewPr>
      <p:cViewPr>
        <p:scale>
          <a:sx n="75" d="100"/>
          <a:sy n="75" d="100"/>
        </p:scale>
        <p:origin x="-100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5414A8-363D-41B6-9562-6B1E112F772F}" type="doc">
      <dgm:prSet loTypeId="urn:microsoft.com/office/officeart/2005/8/layout/default#1" loCatId="list" qsTypeId="urn:microsoft.com/office/officeart/2005/8/quickstyle/simple1" qsCatId="simple" csTypeId="urn:microsoft.com/office/officeart/2005/8/colors/accent1_2" csCatId="accent1" phldr="0"/>
      <dgm:spPr/>
      <dgm:t>
        <a:bodyPr/>
        <a:lstStyle/>
        <a:p>
          <a:pPr rtl="1"/>
          <a:endParaRPr lang="fa-IR"/>
        </a:p>
      </dgm:t>
    </dgm:pt>
    <dgm:pt modelId="{43E4F17F-357E-426F-9C2E-1280C50D9901}">
      <dgm:prSet phldrT="[Text]" phldr="1"/>
      <dgm:spPr/>
      <dgm:t>
        <a:bodyPr/>
        <a:lstStyle/>
        <a:p>
          <a:pPr rtl="1"/>
          <a:endParaRPr lang="fa-IR" dirty="0"/>
        </a:p>
      </dgm:t>
    </dgm:pt>
    <dgm:pt modelId="{24959C1F-FD31-4B40-A903-68AA7DCBBAA6}" type="parTrans" cxnId="{E75FD267-7577-4040-BF22-F1F53BA8EB97}">
      <dgm:prSet/>
      <dgm:spPr/>
      <dgm:t>
        <a:bodyPr/>
        <a:lstStyle/>
        <a:p>
          <a:pPr rtl="1"/>
          <a:endParaRPr lang="fa-IR"/>
        </a:p>
      </dgm:t>
    </dgm:pt>
    <dgm:pt modelId="{F710DD9A-3F8D-4C6F-9A01-A7FB3A48492E}" type="sibTrans" cxnId="{E75FD267-7577-4040-BF22-F1F53BA8EB97}">
      <dgm:prSet/>
      <dgm:spPr/>
      <dgm:t>
        <a:bodyPr/>
        <a:lstStyle/>
        <a:p>
          <a:pPr rtl="1"/>
          <a:endParaRPr lang="fa-IR"/>
        </a:p>
      </dgm:t>
    </dgm:pt>
    <dgm:pt modelId="{64D9293D-11C3-45F6-A678-D826DBBBF859}">
      <dgm:prSet phldrT="[Text]" phldr="1"/>
      <dgm:spPr/>
      <dgm:t>
        <a:bodyPr/>
        <a:lstStyle/>
        <a:p>
          <a:pPr rtl="1"/>
          <a:endParaRPr lang="fa-IR" dirty="0"/>
        </a:p>
      </dgm:t>
    </dgm:pt>
    <dgm:pt modelId="{72E0EC46-EF97-49E4-A0CC-092411AFE262}" type="parTrans" cxnId="{7963A9E0-7226-4A08-9225-3ECE88727688}">
      <dgm:prSet/>
      <dgm:spPr/>
      <dgm:t>
        <a:bodyPr/>
        <a:lstStyle/>
        <a:p>
          <a:pPr rtl="1"/>
          <a:endParaRPr lang="fa-IR"/>
        </a:p>
      </dgm:t>
    </dgm:pt>
    <dgm:pt modelId="{60D14CB5-3343-4E0E-B562-16D5BE0DC7FC}" type="sibTrans" cxnId="{7963A9E0-7226-4A08-9225-3ECE88727688}">
      <dgm:prSet/>
      <dgm:spPr/>
      <dgm:t>
        <a:bodyPr/>
        <a:lstStyle/>
        <a:p>
          <a:pPr rtl="1"/>
          <a:endParaRPr lang="fa-IR"/>
        </a:p>
      </dgm:t>
    </dgm:pt>
    <dgm:pt modelId="{8809EBD7-621D-45A5-B0C1-5238D7D6146A}">
      <dgm:prSet phldrT="[Text]" phldr="1"/>
      <dgm:spPr/>
      <dgm:t>
        <a:bodyPr/>
        <a:lstStyle/>
        <a:p>
          <a:pPr rtl="1"/>
          <a:endParaRPr lang="fa-IR" dirty="0"/>
        </a:p>
      </dgm:t>
    </dgm:pt>
    <dgm:pt modelId="{1D763A23-DE5A-4FED-921C-FBBC6F181806}" type="parTrans" cxnId="{34185E67-541B-40E8-8E9C-464A4E38ACC7}">
      <dgm:prSet/>
      <dgm:spPr/>
      <dgm:t>
        <a:bodyPr/>
        <a:lstStyle/>
        <a:p>
          <a:pPr rtl="1"/>
          <a:endParaRPr lang="fa-IR"/>
        </a:p>
      </dgm:t>
    </dgm:pt>
    <dgm:pt modelId="{3F4F2D0A-EE0B-4BAA-830A-79849AD006E8}" type="sibTrans" cxnId="{34185E67-541B-40E8-8E9C-464A4E38ACC7}">
      <dgm:prSet/>
      <dgm:spPr/>
      <dgm:t>
        <a:bodyPr/>
        <a:lstStyle/>
        <a:p>
          <a:pPr rtl="1"/>
          <a:endParaRPr lang="fa-IR"/>
        </a:p>
      </dgm:t>
    </dgm:pt>
    <dgm:pt modelId="{71B71FC3-FAEF-42FA-9793-AC6AF32343EE}">
      <dgm:prSet phldrT="[Text]" phldr="1"/>
      <dgm:spPr/>
      <dgm:t>
        <a:bodyPr/>
        <a:lstStyle/>
        <a:p>
          <a:pPr rtl="1"/>
          <a:endParaRPr lang="fa-IR" dirty="0"/>
        </a:p>
      </dgm:t>
    </dgm:pt>
    <dgm:pt modelId="{07401F54-05BB-4BC1-AEA0-5C2CDB2DA6B3}" type="parTrans" cxnId="{E024E6AB-1866-4F57-811D-96F39C737A03}">
      <dgm:prSet/>
      <dgm:spPr/>
      <dgm:t>
        <a:bodyPr/>
        <a:lstStyle/>
        <a:p>
          <a:pPr rtl="1"/>
          <a:endParaRPr lang="fa-IR"/>
        </a:p>
      </dgm:t>
    </dgm:pt>
    <dgm:pt modelId="{C08BD78E-B5C9-4199-9B6C-A125DB6D59CE}" type="sibTrans" cxnId="{E024E6AB-1866-4F57-811D-96F39C737A03}">
      <dgm:prSet/>
      <dgm:spPr/>
      <dgm:t>
        <a:bodyPr/>
        <a:lstStyle/>
        <a:p>
          <a:pPr rtl="1"/>
          <a:endParaRPr lang="fa-IR"/>
        </a:p>
      </dgm:t>
    </dgm:pt>
    <dgm:pt modelId="{CE06B3C2-39D8-41B4-B0FE-04FFDEB669AD}">
      <dgm:prSet phldrT="[Text]" phldr="1"/>
      <dgm:spPr/>
      <dgm:t>
        <a:bodyPr/>
        <a:lstStyle/>
        <a:p>
          <a:pPr rtl="1"/>
          <a:endParaRPr lang="fa-IR" dirty="0"/>
        </a:p>
      </dgm:t>
    </dgm:pt>
    <dgm:pt modelId="{F08F9677-6505-4FEA-91EB-D18186C77101}" type="parTrans" cxnId="{E6C03482-FED9-4727-B37E-4C75C10D8017}">
      <dgm:prSet/>
      <dgm:spPr/>
      <dgm:t>
        <a:bodyPr/>
        <a:lstStyle/>
        <a:p>
          <a:pPr rtl="1"/>
          <a:endParaRPr lang="fa-IR"/>
        </a:p>
      </dgm:t>
    </dgm:pt>
    <dgm:pt modelId="{454F29A1-5099-45B8-B4EF-4108961D3844}" type="sibTrans" cxnId="{E6C03482-FED9-4727-B37E-4C75C10D8017}">
      <dgm:prSet/>
      <dgm:spPr/>
      <dgm:t>
        <a:bodyPr/>
        <a:lstStyle/>
        <a:p>
          <a:pPr rtl="1"/>
          <a:endParaRPr lang="fa-IR"/>
        </a:p>
      </dgm:t>
    </dgm:pt>
    <dgm:pt modelId="{371A9983-4243-467C-83BA-F25923A35D9B}" type="pres">
      <dgm:prSet presAssocID="{385414A8-363D-41B6-9562-6B1E112F772F}" presName="diagram" presStyleCnt="0">
        <dgm:presLayoutVars>
          <dgm:dir/>
          <dgm:resizeHandles val="exact"/>
        </dgm:presLayoutVars>
      </dgm:prSet>
      <dgm:spPr/>
      <dgm:t>
        <a:bodyPr/>
        <a:lstStyle/>
        <a:p>
          <a:pPr rtl="1"/>
          <a:endParaRPr lang="fa-IR"/>
        </a:p>
      </dgm:t>
    </dgm:pt>
    <dgm:pt modelId="{567F6E1C-D055-4005-BD1A-AF25682B9963}" type="pres">
      <dgm:prSet presAssocID="{43E4F17F-357E-426F-9C2E-1280C50D9901}" presName="node" presStyleLbl="node1" presStyleIdx="0" presStyleCnt="5">
        <dgm:presLayoutVars>
          <dgm:bulletEnabled val="1"/>
        </dgm:presLayoutVars>
      </dgm:prSet>
      <dgm:spPr/>
      <dgm:t>
        <a:bodyPr/>
        <a:lstStyle/>
        <a:p>
          <a:pPr rtl="1"/>
          <a:endParaRPr lang="fa-IR"/>
        </a:p>
      </dgm:t>
    </dgm:pt>
    <dgm:pt modelId="{E75C760D-DBBB-4E38-A5D0-41CD8C265AD1}" type="pres">
      <dgm:prSet presAssocID="{F710DD9A-3F8D-4C6F-9A01-A7FB3A48492E}" presName="sibTrans" presStyleCnt="0"/>
      <dgm:spPr/>
    </dgm:pt>
    <dgm:pt modelId="{8ABEB91A-9E50-4AC9-865B-90641F13CF6C}" type="pres">
      <dgm:prSet presAssocID="{64D9293D-11C3-45F6-A678-D826DBBBF859}" presName="node" presStyleLbl="node1" presStyleIdx="1" presStyleCnt="5">
        <dgm:presLayoutVars>
          <dgm:bulletEnabled val="1"/>
        </dgm:presLayoutVars>
      </dgm:prSet>
      <dgm:spPr/>
      <dgm:t>
        <a:bodyPr/>
        <a:lstStyle/>
        <a:p>
          <a:pPr rtl="1"/>
          <a:endParaRPr lang="fa-IR"/>
        </a:p>
      </dgm:t>
    </dgm:pt>
    <dgm:pt modelId="{794FC6AE-AEC4-4804-8014-B4EEB54708F3}" type="pres">
      <dgm:prSet presAssocID="{60D14CB5-3343-4E0E-B562-16D5BE0DC7FC}" presName="sibTrans" presStyleCnt="0"/>
      <dgm:spPr/>
    </dgm:pt>
    <dgm:pt modelId="{097BC0CB-8694-476F-A318-4B4D88E526B7}" type="pres">
      <dgm:prSet presAssocID="{8809EBD7-621D-45A5-B0C1-5238D7D6146A}" presName="node" presStyleLbl="node1" presStyleIdx="2" presStyleCnt="5">
        <dgm:presLayoutVars>
          <dgm:bulletEnabled val="1"/>
        </dgm:presLayoutVars>
      </dgm:prSet>
      <dgm:spPr/>
      <dgm:t>
        <a:bodyPr/>
        <a:lstStyle/>
        <a:p>
          <a:pPr rtl="1"/>
          <a:endParaRPr lang="fa-IR"/>
        </a:p>
      </dgm:t>
    </dgm:pt>
    <dgm:pt modelId="{262EFC09-1441-44CE-A3B8-9959AE4E8187}" type="pres">
      <dgm:prSet presAssocID="{3F4F2D0A-EE0B-4BAA-830A-79849AD006E8}" presName="sibTrans" presStyleCnt="0"/>
      <dgm:spPr/>
    </dgm:pt>
    <dgm:pt modelId="{ED33FC1F-0D8F-4EC6-B1B7-FDA95D4BB316}" type="pres">
      <dgm:prSet presAssocID="{71B71FC3-FAEF-42FA-9793-AC6AF32343EE}" presName="node" presStyleLbl="node1" presStyleIdx="3" presStyleCnt="5">
        <dgm:presLayoutVars>
          <dgm:bulletEnabled val="1"/>
        </dgm:presLayoutVars>
      </dgm:prSet>
      <dgm:spPr/>
      <dgm:t>
        <a:bodyPr/>
        <a:lstStyle/>
        <a:p>
          <a:pPr rtl="1"/>
          <a:endParaRPr lang="fa-IR"/>
        </a:p>
      </dgm:t>
    </dgm:pt>
    <dgm:pt modelId="{12FA9524-1401-4CC4-98E5-92B64D68050F}" type="pres">
      <dgm:prSet presAssocID="{C08BD78E-B5C9-4199-9B6C-A125DB6D59CE}" presName="sibTrans" presStyleCnt="0"/>
      <dgm:spPr/>
    </dgm:pt>
    <dgm:pt modelId="{E7FA14F5-14B0-431D-9709-A4342E1D7D14}" type="pres">
      <dgm:prSet presAssocID="{CE06B3C2-39D8-41B4-B0FE-04FFDEB669AD}" presName="node" presStyleLbl="node1" presStyleIdx="4" presStyleCnt="5">
        <dgm:presLayoutVars>
          <dgm:bulletEnabled val="1"/>
        </dgm:presLayoutVars>
      </dgm:prSet>
      <dgm:spPr/>
      <dgm:t>
        <a:bodyPr/>
        <a:lstStyle/>
        <a:p>
          <a:pPr rtl="1"/>
          <a:endParaRPr lang="fa-IR"/>
        </a:p>
      </dgm:t>
    </dgm:pt>
  </dgm:ptLst>
  <dgm:cxnLst>
    <dgm:cxn modelId="{7963A9E0-7226-4A08-9225-3ECE88727688}" srcId="{385414A8-363D-41B6-9562-6B1E112F772F}" destId="{64D9293D-11C3-45F6-A678-D826DBBBF859}" srcOrd="1" destOrd="0" parTransId="{72E0EC46-EF97-49E4-A0CC-092411AFE262}" sibTransId="{60D14CB5-3343-4E0E-B562-16D5BE0DC7FC}"/>
    <dgm:cxn modelId="{8E8F5487-07E5-4EB9-88B0-AEF589D7A2BC}" type="presOf" srcId="{43E4F17F-357E-426F-9C2E-1280C50D9901}" destId="{567F6E1C-D055-4005-BD1A-AF25682B9963}" srcOrd="0" destOrd="0" presId="urn:microsoft.com/office/officeart/2005/8/layout/default#1"/>
    <dgm:cxn modelId="{46436011-4C29-4456-A60D-0054AD36E734}" type="presOf" srcId="{8809EBD7-621D-45A5-B0C1-5238D7D6146A}" destId="{097BC0CB-8694-476F-A318-4B4D88E526B7}" srcOrd="0" destOrd="0" presId="urn:microsoft.com/office/officeart/2005/8/layout/default#1"/>
    <dgm:cxn modelId="{3E65AB3F-22AB-422A-A479-BA29DFBD9ECB}" type="presOf" srcId="{64D9293D-11C3-45F6-A678-D826DBBBF859}" destId="{8ABEB91A-9E50-4AC9-865B-90641F13CF6C}" srcOrd="0" destOrd="0" presId="urn:microsoft.com/office/officeart/2005/8/layout/default#1"/>
    <dgm:cxn modelId="{E75FD267-7577-4040-BF22-F1F53BA8EB97}" srcId="{385414A8-363D-41B6-9562-6B1E112F772F}" destId="{43E4F17F-357E-426F-9C2E-1280C50D9901}" srcOrd="0" destOrd="0" parTransId="{24959C1F-FD31-4B40-A903-68AA7DCBBAA6}" sibTransId="{F710DD9A-3F8D-4C6F-9A01-A7FB3A48492E}"/>
    <dgm:cxn modelId="{34185E67-541B-40E8-8E9C-464A4E38ACC7}" srcId="{385414A8-363D-41B6-9562-6B1E112F772F}" destId="{8809EBD7-621D-45A5-B0C1-5238D7D6146A}" srcOrd="2" destOrd="0" parTransId="{1D763A23-DE5A-4FED-921C-FBBC6F181806}" sibTransId="{3F4F2D0A-EE0B-4BAA-830A-79849AD006E8}"/>
    <dgm:cxn modelId="{E6C03482-FED9-4727-B37E-4C75C10D8017}" srcId="{385414A8-363D-41B6-9562-6B1E112F772F}" destId="{CE06B3C2-39D8-41B4-B0FE-04FFDEB669AD}" srcOrd="4" destOrd="0" parTransId="{F08F9677-6505-4FEA-91EB-D18186C77101}" sibTransId="{454F29A1-5099-45B8-B4EF-4108961D3844}"/>
    <dgm:cxn modelId="{A71B23D4-9ACA-4B7F-929F-9A533185EDF2}" type="presOf" srcId="{CE06B3C2-39D8-41B4-B0FE-04FFDEB669AD}" destId="{E7FA14F5-14B0-431D-9709-A4342E1D7D14}" srcOrd="0" destOrd="0" presId="urn:microsoft.com/office/officeart/2005/8/layout/default#1"/>
    <dgm:cxn modelId="{F965B88E-6664-44D0-8C9E-CE216B9CD846}" type="presOf" srcId="{385414A8-363D-41B6-9562-6B1E112F772F}" destId="{371A9983-4243-467C-83BA-F25923A35D9B}" srcOrd="0" destOrd="0" presId="urn:microsoft.com/office/officeart/2005/8/layout/default#1"/>
    <dgm:cxn modelId="{BF3C9C87-D70B-4723-A019-C52E5D69BBF3}" type="presOf" srcId="{71B71FC3-FAEF-42FA-9793-AC6AF32343EE}" destId="{ED33FC1F-0D8F-4EC6-B1B7-FDA95D4BB316}" srcOrd="0" destOrd="0" presId="urn:microsoft.com/office/officeart/2005/8/layout/default#1"/>
    <dgm:cxn modelId="{E024E6AB-1866-4F57-811D-96F39C737A03}" srcId="{385414A8-363D-41B6-9562-6B1E112F772F}" destId="{71B71FC3-FAEF-42FA-9793-AC6AF32343EE}" srcOrd="3" destOrd="0" parTransId="{07401F54-05BB-4BC1-AEA0-5C2CDB2DA6B3}" sibTransId="{C08BD78E-B5C9-4199-9B6C-A125DB6D59CE}"/>
    <dgm:cxn modelId="{8DCEB476-0061-4AE3-BEE3-F624831B250B}" type="presParOf" srcId="{371A9983-4243-467C-83BA-F25923A35D9B}" destId="{567F6E1C-D055-4005-BD1A-AF25682B9963}" srcOrd="0" destOrd="0" presId="urn:microsoft.com/office/officeart/2005/8/layout/default#1"/>
    <dgm:cxn modelId="{B9BE36F7-1B39-4C8A-B705-82BECB51C6DD}" type="presParOf" srcId="{371A9983-4243-467C-83BA-F25923A35D9B}" destId="{E75C760D-DBBB-4E38-A5D0-41CD8C265AD1}" srcOrd="1" destOrd="0" presId="urn:microsoft.com/office/officeart/2005/8/layout/default#1"/>
    <dgm:cxn modelId="{7355F9CC-A791-481F-99DF-2050CD2F5CA1}" type="presParOf" srcId="{371A9983-4243-467C-83BA-F25923A35D9B}" destId="{8ABEB91A-9E50-4AC9-865B-90641F13CF6C}" srcOrd="2" destOrd="0" presId="urn:microsoft.com/office/officeart/2005/8/layout/default#1"/>
    <dgm:cxn modelId="{EA4FF22B-E31E-4E62-B09A-5BE5F6B94A66}" type="presParOf" srcId="{371A9983-4243-467C-83BA-F25923A35D9B}" destId="{794FC6AE-AEC4-4804-8014-B4EEB54708F3}" srcOrd="3" destOrd="0" presId="urn:microsoft.com/office/officeart/2005/8/layout/default#1"/>
    <dgm:cxn modelId="{10E08FE9-9FF2-4D08-B538-00ECB0A923E1}" type="presParOf" srcId="{371A9983-4243-467C-83BA-F25923A35D9B}" destId="{097BC0CB-8694-476F-A318-4B4D88E526B7}" srcOrd="4" destOrd="0" presId="urn:microsoft.com/office/officeart/2005/8/layout/default#1"/>
    <dgm:cxn modelId="{587BC2C6-1862-48C1-B146-8AA6876ED3E4}" type="presParOf" srcId="{371A9983-4243-467C-83BA-F25923A35D9B}" destId="{262EFC09-1441-44CE-A3B8-9959AE4E8187}" srcOrd="5" destOrd="0" presId="urn:microsoft.com/office/officeart/2005/8/layout/default#1"/>
    <dgm:cxn modelId="{418BBCD7-D2CA-44F1-A7D4-941A3257BC1E}" type="presParOf" srcId="{371A9983-4243-467C-83BA-F25923A35D9B}" destId="{ED33FC1F-0D8F-4EC6-B1B7-FDA95D4BB316}" srcOrd="6" destOrd="0" presId="urn:microsoft.com/office/officeart/2005/8/layout/default#1"/>
    <dgm:cxn modelId="{44DFC3CF-F144-490D-BADE-5564233883CC}" type="presParOf" srcId="{371A9983-4243-467C-83BA-F25923A35D9B}" destId="{12FA9524-1401-4CC4-98E5-92B64D68050F}" srcOrd="7" destOrd="0" presId="urn:microsoft.com/office/officeart/2005/8/layout/default#1"/>
    <dgm:cxn modelId="{9DFD7907-7563-4769-826C-D0B53252A577}" type="presParOf" srcId="{371A9983-4243-467C-83BA-F25923A35D9B}" destId="{E7FA14F5-14B0-431D-9709-A4342E1D7D14}" srcOrd="8"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F6E1C-D055-4005-BD1A-AF25682B9963}">
      <dsp:nvSpPr>
        <dsp:cNvPr id="0" name=""/>
        <dsp:cNvSpPr/>
      </dsp:nvSpPr>
      <dsp:spPr>
        <a:xfrm>
          <a:off x="0" y="431626"/>
          <a:ext cx="2557363" cy="15344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rtl="1">
            <a:lnSpc>
              <a:spcPct val="90000"/>
            </a:lnSpc>
            <a:spcBef>
              <a:spcPct val="0"/>
            </a:spcBef>
            <a:spcAft>
              <a:spcPct val="35000"/>
            </a:spcAft>
          </a:pPr>
          <a:endParaRPr lang="fa-IR" sz="6500" kern="1200" dirty="0"/>
        </a:p>
      </dsp:txBody>
      <dsp:txXfrm>
        <a:off x="0" y="431626"/>
        <a:ext cx="2557363" cy="1534417"/>
      </dsp:txXfrm>
    </dsp:sp>
    <dsp:sp modelId="{8ABEB91A-9E50-4AC9-865B-90641F13CF6C}">
      <dsp:nvSpPr>
        <dsp:cNvPr id="0" name=""/>
        <dsp:cNvSpPr/>
      </dsp:nvSpPr>
      <dsp:spPr>
        <a:xfrm>
          <a:off x="2813099" y="431626"/>
          <a:ext cx="2557363" cy="15344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rtl="1">
            <a:lnSpc>
              <a:spcPct val="90000"/>
            </a:lnSpc>
            <a:spcBef>
              <a:spcPct val="0"/>
            </a:spcBef>
            <a:spcAft>
              <a:spcPct val="35000"/>
            </a:spcAft>
          </a:pPr>
          <a:endParaRPr lang="fa-IR" sz="6500" kern="1200" dirty="0"/>
        </a:p>
      </dsp:txBody>
      <dsp:txXfrm>
        <a:off x="2813099" y="431626"/>
        <a:ext cx="2557363" cy="1534417"/>
      </dsp:txXfrm>
    </dsp:sp>
    <dsp:sp modelId="{097BC0CB-8694-476F-A318-4B4D88E526B7}">
      <dsp:nvSpPr>
        <dsp:cNvPr id="0" name=""/>
        <dsp:cNvSpPr/>
      </dsp:nvSpPr>
      <dsp:spPr>
        <a:xfrm>
          <a:off x="5626198" y="431626"/>
          <a:ext cx="2557363" cy="15344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rtl="1">
            <a:lnSpc>
              <a:spcPct val="90000"/>
            </a:lnSpc>
            <a:spcBef>
              <a:spcPct val="0"/>
            </a:spcBef>
            <a:spcAft>
              <a:spcPct val="35000"/>
            </a:spcAft>
          </a:pPr>
          <a:endParaRPr lang="fa-IR" sz="6500" kern="1200" dirty="0"/>
        </a:p>
      </dsp:txBody>
      <dsp:txXfrm>
        <a:off x="5626198" y="431626"/>
        <a:ext cx="2557363" cy="1534417"/>
      </dsp:txXfrm>
    </dsp:sp>
    <dsp:sp modelId="{ED33FC1F-0D8F-4EC6-B1B7-FDA95D4BB316}">
      <dsp:nvSpPr>
        <dsp:cNvPr id="0" name=""/>
        <dsp:cNvSpPr/>
      </dsp:nvSpPr>
      <dsp:spPr>
        <a:xfrm>
          <a:off x="1406549" y="2221780"/>
          <a:ext cx="2557363" cy="15344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rtl="1">
            <a:lnSpc>
              <a:spcPct val="90000"/>
            </a:lnSpc>
            <a:spcBef>
              <a:spcPct val="0"/>
            </a:spcBef>
            <a:spcAft>
              <a:spcPct val="35000"/>
            </a:spcAft>
          </a:pPr>
          <a:endParaRPr lang="fa-IR" sz="6500" kern="1200" dirty="0"/>
        </a:p>
      </dsp:txBody>
      <dsp:txXfrm>
        <a:off x="1406549" y="2221780"/>
        <a:ext cx="2557363" cy="1534417"/>
      </dsp:txXfrm>
    </dsp:sp>
    <dsp:sp modelId="{E7FA14F5-14B0-431D-9709-A4342E1D7D14}">
      <dsp:nvSpPr>
        <dsp:cNvPr id="0" name=""/>
        <dsp:cNvSpPr/>
      </dsp:nvSpPr>
      <dsp:spPr>
        <a:xfrm>
          <a:off x="4219649" y="2221780"/>
          <a:ext cx="2557363" cy="15344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rtl="1">
            <a:lnSpc>
              <a:spcPct val="90000"/>
            </a:lnSpc>
            <a:spcBef>
              <a:spcPct val="0"/>
            </a:spcBef>
            <a:spcAft>
              <a:spcPct val="35000"/>
            </a:spcAft>
          </a:pPr>
          <a:endParaRPr lang="fa-IR" sz="6500" kern="1200" dirty="0"/>
        </a:p>
      </dsp:txBody>
      <dsp:txXfrm>
        <a:off x="4219649" y="2221780"/>
        <a:ext cx="2557363" cy="1534417"/>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8C8C34-02A5-481A-ACCA-516D3764C7DA}" type="datetimeFigureOut">
              <a:rPr lang="en-US" smtClean="0"/>
              <a:pPr/>
              <a:t>9/5/2015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6BB855-7539-4C38-8EB1-87A901276188}" type="slidenum">
              <a:rPr lang="en-US" smtClean="0"/>
              <a:pPr/>
              <a:t>‹#›</a:t>
            </a:fld>
            <a:endParaRPr lang="en-US"/>
          </a:p>
        </p:txBody>
      </p:sp>
    </p:spTree>
    <p:extLst>
      <p:ext uri="{BB962C8B-B14F-4D97-AF65-F5344CB8AC3E}">
        <p14:creationId xmlns:p14="http://schemas.microsoft.com/office/powerpoint/2010/main" val="2158693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5DD1C177-87C4-44BC-94AC-5F0A9CB1B9BB}" type="slidenum">
              <a:rPr lang="fa-IR" smtClean="0"/>
              <a:pPr/>
              <a:t>70</a:t>
            </a:fld>
            <a:endParaRPr lang="fa-I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9/5/2015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6F15528-21DE-4FAA-801E-634DDDAF4B2B}"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slow">
    <p:randomBar dir="vert"/>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randomBar dir="vert"/>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randomBar dir="vert"/>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spd="slow">
    <p:randomBar dir="vert"/>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9/5/2015</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spd="slow">
    <p:randomBar dir="vert"/>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9/5/2015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spd="slow">
    <p:randomBar dir="vert"/>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9/5/2015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spd="slow">
    <p:randomBar dir="vert"/>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9/5/2015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randomBar dir="vert"/>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randomBar dir="vert"/>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spd="slow">
    <p:randomBar dir="vert"/>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9/5/2015</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transition spd="slow">
    <p:randomBar dir="vert"/>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D8BD707-D9CF-40AE-B4C6-C98DA3205C09}" type="datetimeFigureOut">
              <a:rPr lang="en-US" smtClean="0"/>
              <a:pPr/>
              <a:t>9/5/2015</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iming>
    <p:tnLst>
      <p:par>
        <p:cTn id="1" dur="indefinite" restart="never" nodeType="tmRoot"/>
      </p:par>
    </p:tnLst>
  </p:timing>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http://www.rojinsaghf.com/images/ceil03.jpg" TargetMode="External"/><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http://www.rojinsaghf.com/images/ceil04.jpg" TargetMode="Externa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http://www.rojinsaghf.com/images/ceil05.jpg" TargetMode="Externa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javascript:PopUp('../../../../media/pictures/knaufiranpics/P4-pic13_popup.jpg',531,532,'PopUp',30)" TargetMode="Externa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http://www.rojinsaghf.com/images/e02.gif" TargetMode="External"/><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http://www.rojinsaghf.com/images/wall01.jpg" TargetMode="Externa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http://www.rojinsaghf.com/images/wall02.jpg" TargetMode="External"/><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http://www.rojinsaghf.com/images/wall03.jpg" TargetMode="External"/><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http://www.rojinsaghf.com/images/wall04.jpg" TargetMode="External"/><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851648" cy="1524000"/>
          </a:xfrm>
        </p:spPr>
        <p:txBody>
          <a:bodyPr/>
          <a:lstStyle/>
          <a:p>
            <a:pPr algn="ctr" rtl="1"/>
            <a:r>
              <a:rPr lang="fa-IR" b="0" dirty="0" smtClean="0">
                <a:effectLst/>
                <a:cs typeface="B Koodak" pitchFamily="2" charset="-78"/>
              </a:rPr>
              <a:t>دیوارهای کناف </a:t>
            </a:r>
            <a:endParaRPr lang="en-US" b="0" dirty="0">
              <a:effectLst/>
              <a:cs typeface="B Koodak" pitchFamily="2" charset="-78"/>
            </a:endParaRPr>
          </a:p>
        </p:txBody>
      </p:sp>
      <p:pic>
        <p:nvPicPr>
          <p:cNvPr id="1026" name="Picture 2" descr="wall11"/>
          <p:cNvPicPr>
            <a:picLocks noChangeAspect="1" noChangeArrowheads="1"/>
          </p:cNvPicPr>
          <p:nvPr/>
        </p:nvPicPr>
        <p:blipFill>
          <a:blip r:embed="rId2"/>
          <a:srcRect/>
          <a:stretch>
            <a:fillRect/>
          </a:stretch>
        </p:blipFill>
        <p:spPr bwMode="auto">
          <a:xfrm rot="1973729">
            <a:off x="627704" y="3750958"/>
            <a:ext cx="3231696" cy="24237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descr="00074"/>
          <p:cNvPicPr>
            <a:picLocks noChangeAspect="1" noChangeArrowheads="1"/>
          </p:cNvPicPr>
          <p:nvPr/>
        </p:nvPicPr>
        <p:blipFill>
          <a:blip r:embed="rId3"/>
          <a:srcRect/>
          <a:stretch>
            <a:fillRect/>
          </a:stretch>
        </p:blipFill>
        <p:spPr bwMode="auto">
          <a:xfrm rot="21272266">
            <a:off x="4176091" y="3475068"/>
            <a:ext cx="4300836" cy="274367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356538">
            <a:off x="2743200" y="1071868"/>
            <a:ext cx="3070071" cy="523220"/>
          </a:xfrm>
          <a:prstGeom prst="rect">
            <a:avLst/>
          </a:prstGeom>
          <a:effectLst>
            <a:reflection blurRad="6350" stA="52000" endA="300" endPos="35000" dir="5400000" sy="-100000" algn="bl" rotWithShape="0"/>
          </a:effectLst>
        </p:spPr>
        <p:style>
          <a:lnRef idx="2">
            <a:schemeClr val="accent3"/>
          </a:lnRef>
          <a:fillRef idx="1">
            <a:schemeClr val="lt1"/>
          </a:fillRef>
          <a:effectRef idx="0">
            <a:schemeClr val="accent3"/>
          </a:effectRef>
          <a:fontRef idx="minor">
            <a:schemeClr val="dk1"/>
          </a:fontRef>
        </p:style>
        <p:txBody>
          <a:bodyPr wrap="none">
            <a:spAutoFit/>
          </a:bodyPr>
          <a:lstStyle/>
          <a:p>
            <a:pPr algn="r" rtl="1"/>
            <a:r>
              <a:rPr lang="fa-IR" sz="2800" b="1" dirty="0" smtClean="0">
                <a:solidFill>
                  <a:schemeClr val="accent1"/>
                </a:solidFill>
                <a:cs typeface="B Koodak" pitchFamily="2" charset="-78"/>
              </a:rPr>
              <a:t>دیوارهای پوششی کناف </a:t>
            </a:r>
            <a:endParaRPr lang="en-US" sz="2800" b="1" dirty="0">
              <a:solidFill>
                <a:schemeClr val="accent1"/>
              </a:solidFill>
              <a:cs typeface="B Koodak" pitchFamily="2" charset="-78"/>
            </a:endParaRPr>
          </a:p>
        </p:txBody>
      </p:sp>
      <p:sp>
        <p:nvSpPr>
          <p:cNvPr id="3" name="Rectangle 2"/>
          <p:cNvSpPr/>
          <p:nvPr/>
        </p:nvSpPr>
        <p:spPr>
          <a:xfrm>
            <a:off x="609600" y="2413338"/>
            <a:ext cx="7162800" cy="2677656"/>
          </a:xfrm>
          <a:prstGeom prst="rect">
            <a:avLst/>
          </a:prstGeom>
        </p:spPr>
        <p:txBody>
          <a:bodyPr wrap="square">
            <a:spAutoFit/>
          </a:bodyPr>
          <a:lstStyle/>
          <a:p>
            <a:pPr algn="ctr"/>
            <a:r>
              <a:rPr lang="fa-IR" sz="2800" dirty="0" smtClean="0">
                <a:cs typeface="B Koodak" pitchFamily="2" charset="-78"/>
              </a:rPr>
              <a:t>دیوارهای پوششی کناف ، جهت بازسازی دیوارهای بنای قدیمی ، پوشش دیوارهای بنایی جدید (نازک کاری) ، بهسازی حرارتی و صوتی ساختمانها ، ایجاد فضای تاسیساتی در ساختمانها ، ایجاد پوشش های با کد حریق و عایق کاری دیوارها در برابر رطوبت و بخار به کار می روند .</a:t>
            </a:r>
            <a:br>
              <a:rPr lang="fa-IR" sz="2800" dirty="0" smtClean="0">
                <a:cs typeface="B Koodak" pitchFamily="2" charset="-78"/>
              </a:rPr>
            </a:br>
            <a:endParaRPr lang="en-US" sz="2800" dirty="0">
              <a:cs typeface="B Koodak" pitchFamily="2" charset="-78"/>
            </a:endParaRPr>
          </a:p>
        </p:txBody>
      </p:sp>
    </p:spTree>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685800"/>
            <a:ext cx="8763000" cy="954107"/>
          </a:xfrm>
          <a:prstGeom prst="rect">
            <a:avLst/>
          </a:prstGeom>
        </p:spPr>
        <p:txBody>
          <a:bodyPr wrap="square">
            <a:spAutoFit/>
          </a:bodyPr>
          <a:lstStyle/>
          <a:p>
            <a:pPr algn="r"/>
            <a:r>
              <a:rPr lang="fa-IR" sz="2800" dirty="0" smtClean="0">
                <a:solidFill>
                  <a:schemeClr val="accent1"/>
                </a:solidFill>
                <a:cs typeface="B Koodak" pitchFamily="2" charset="-78"/>
              </a:rPr>
              <a:t>دیوارهای پوششی کناف به دو صورت با سازه و بدون سازه </a:t>
            </a:r>
            <a:endParaRPr lang="en-US" sz="2800" dirty="0" smtClean="0">
              <a:solidFill>
                <a:schemeClr val="accent1"/>
              </a:solidFill>
              <a:cs typeface="B Koodak" pitchFamily="2" charset="-78"/>
            </a:endParaRPr>
          </a:p>
          <a:p>
            <a:pPr algn="r"/>
            <a:r>
              <a:rPr lang="fa-IR" sz="2800" dirty="0" smtClean="0">
                <a:solidFill>
                  <a:schemeClr val="accent1"/>
                </a:solidFill>
                <a:cs typeface="B Koodak" pitchFamily="2" charset="-78"/>
              </a:rPr>
              <a:t>اجرا می شوند :</a:t>
            </a:r>
            <a:endParaRPr lang="en-US" sz="2800" dirty="0">
              <a:solidFill>
                <a:schemeClr val="accent1"/>
              </a:solidFill>
              <a:cs typeface="B Koodak" pitchFamily="2" charset="-78"/>
            </a:endParaRPr>
          </a:p>
        </p:txBody>
      </p:sp>
      <p:sp>
        <p:nvSpPr>
          <p:cNvPr id="8193" name="Rectangle 1"/>
          <p:cNvSpPr>
            <a:spLocks noChangeArrowheads="1"/>
          </p:cNvSpPr>
          <p:nvPr/>
        </p:nvSpPr>
        <p:spPr bwMode="auto">
          <a:xfrm>
            <a:off x="4038600" y="2209800"/>
            <a:ext cx="439575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2800" b="0" i="0" u="none" strike="noStrike" cap="none" normalizeH="0" baseline="0" dirty="0" smtClean="0">
                <a:ln>
                  <a:noFill/>
                </a:ln>
                <a:effectLst/>
                <a:latin typeface="Tahoma" pitchFamily="34" charset="0"/>
                <a:ea typeface="Times New Roman" pitchFamily="18" charset="0"/>
                <a:cs typeface="Tahoma" pitchFamily="34" charset="0"/>
              </a:rPr>
              <a:t>1- دیوار پوششی بدون سازه</a:t>
            </a:r>
            <a:endParaRPr kumimoji="0" lang="fa-IR" sz="6000" b="0" i="0" u="none" strike="noStrike" cap="none" normalizeH="0" baseline="0" dirty="0" smtClean="0">
              <a:ln>
                <a:noFill/>
              </a:ln>
              <a:effectLst/>
              <a:latin typeface="Arial" pitchFamily="34" charset="0"/>
              <a:cs typeface="Arial" pitchFamily="34" charset="0"/>
            </a:endParaRPr>
          </a:p>
        </p:txBody>
      </p:sp>
      <p:sp>
        <p:nvSpPr>
          <p:cNvPr id="8195" name="Rectangle 3"/>
          <p:cNvSpPr>
            <a:spLocks noChangeArrowheads="1"/>
          </p:cNvSpPr>
          <p:nvPr/>
        </p:nvSpPr>
        <p:spPr bwMode="auto">
          <a:xfrm>
            <a:off x="4419600" y="3962400"/>
            <a:ext cx="3919663"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800" b="0" i="0" u="none" strike="noStrike" cap="none" normalizeH="0" baseline="0" dirty="0" smtClean="0">
                <a:ln>
                  <a:noFill/>
                </a:ln>
                <a:effectLst/>
                <a:latin typeface="Tahoma" pitchFamily="34" charset="0"/>
                <a:ea typeface="Times New Roman" pitchFamily="18" charset="0"/>
                <a:cs typeface="Tahoma" pitchFamily="34" charset="0"/>
              </a:rPr>
              <a:t>2- </a:t>
            </a:r>
            <a:r>
              <a:rPr kumimoji="0" lang="fa-IR" sz="2800" b="0" i="0" u="none" strike="noStrike" cap="none" normalizeH="0" baseline="0" dirty="0" smtClean="0">
                <a:ln>
                  <a:noFill/>
                </a:ln>
                <a:effectLst/>
                <a:latin typeface="Tahoma" pitchFamily="34" charset="0"/>
                <a:ea typeface="Times New Roman" pitchFamily="18" charset="0"/>
                <a:cs typeface="Tahoma" pitchFamily="34" charset="0"/>
              </a:rPr>
              <a:t>دیوار پوششی با سازه</a:t>
            </a:r>
            <a:endParaRPr kumimoji="0" lang="fa-IR" sz="2800" b="0" i="0" u="none" strike="noStrike" cap="none" normalizeH="0" baseline="0" dirty="0" smtClean="0">
              <a:ln>
                <a:noFill/>
              </a:ln>
              <a:effectLst/>
              <a:latin typeface="Arial" pitchFamily="34" charset="0"/>
              <a:cs typeface="Arial" pitchFamily="34" charset="0"/>
            </a:endParaRPr>
          </a:p>
        </p:txBody>
      </p:sp>
    </p:spTree>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762000" y="2133600"/>
            <a:ext cx="75438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fa-IR" sz="2400" b="0" i="0" u="none" strike="noStrike" cap="none" normalizeH="0" baseline="0" dirty="0" smtClean="0">
                <a:ln>
                  <a:noFill/>
                </a:ln>
                <a:effectLst/>
                <a:latin typeface="Tahoma" pitchFamily="34" charset="0"/>
                <a:ea typeface="Times New Roman" pitchFamily="18" charset="0"/>
                <a:cs typeface="B Koodak" pitchFamily="2" charset="-78"/>
              </a:rPr>
              <a:t>در این ساختار ، از یک لایه صفحه روکش دار گچی ساده یا صفحه پوشش شده با لایه عایق پشم معدنی یا پلی استایرن استفاده می شود . این صفحات به وسیله چسب خمیری مخصوص پرلفیکس مستقیما به دیوار زمینه متصل می شوند (پرلفیکس از گچ ویژه و مواد افزودنی خاص ساخته می شود) . درزهای میان این صفحات بوسیله نوار و بتونه مخصوص درزگیری شده ، به نحوی که در انتهای کار یک سطح یکپارچه و بدون درز حاصل می گردد .</a:t>
            </a:r>
            <a:endParaRPr kumimoji="0" lang="fa-IR" sz="5400" b="0" i="0" u="none" strike="noStrike" cap="none" normalizeH="0" baseline="0" dirty="0" smtClean="0">
              <a:ln>
                <a:noFill/>
              </a:ln>
              <a:effectLst/>
              <a:latin typeface="Arial" pitchFamily="34" charset="0"/>
              <a:cs typeface="B Koodak" pitchFamily="2" charset="-78"/>
            </a:endParaRPr>
          </a:p>
        </p:txBody>
      </p:sp>
      <p:sp>
        <p:nvSpPr>
          <p:cNvPr id="5" name="Rectangle 4"/>
          <p:cNvSpPr/>
          <p:nvPr/>
        </p:nvSpPr>
        <p:spPr>
          <a:xfrm>
            <a:off x="3048000" y="762000"/>
            <a:ext cx="4504759" cy="584775"/>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accent2"/>
          </a:lnRef>
          <a:fillRef idx="2">
            <a:schemeClr val="accent2"/>
          </a:fillRef>
          <a:effectRef idx="1">
            <a:schemeClr val="accent2"/>
          </a:effectRef>
          <a:fontRef idx="minor">
            <a:schemeClr val="dk1"/>
          </a:fontRef>
        </p:style>
        <p:txBody>
          <a:bodyPr wrap="none">
            <a:spAutoFit/>
          </a:bodyPr>
          <a:lstStyle/>
          <a:p>
            <a:r>
              <a:rPr lang="fa-IR" sz="3200" dirty="0" smtClean="0">
                <a:solidFill>
                  <a:srgbClr val="FF0000"/>
                </a:solidFill>
                <a:latin typeface="Tahoma" pitchFamily="34" charset="0"/>
                <a:ea typeface="Times New Roman" pitchFamily="18" charset="0"/>
                <a:cs typeface="Tahoma" pitchFamily="34" charset="0"/>
              </a:rPr>
              <a:t>دیوار پوششی بدون سازه</a:t>
            </a:r>
            <a:endParaRPr lang="en-US" sz="3200" dirty="0">
              <a:solidFill>
                <a:srgbClr val="FF0000"/>
              </a:solidFill>
            </a:endParaRPr>
          </a:p>
        </p:txBody>
      </p:sp>
      <p:pic>
        <p:nvPicPr>
          <p:cNvPr id="32769" name="Picture 1" descr="00019"/>
          <p:cNvPicPr>
            <a:picLocks noChangeAspect="1" noChangeArrowheads="1"/>
          </p:cNvPicPr>
          <p:nvPr/>
        </p:nvPicPr>
        <p:blipFill>
          <a:blip r:embed="rId2"/>
          <a:srcRect/>
          <a:stretch>
            <a:fillRect/>
          </a:stretch>
        </p:blipFill>
        <p:spPr bwMode="auto">
          <a:xfrm>
            <a:off x="762000" y="4581525"/>
            <a:ext cx="1905000" cy="2276475"/>
          </a:xfrm>
          <a:prstGeom prst="rect">
            <a:avLst/>
          </a:prstGeom>
          <a:noFill/>
          <a:ln w="9525">
            <a:noFill/>
            <a:miter lim="800000"/>
            <a:headEnd/>
            <a:tailEnd/>
          </a:ln>
        </p:spPr>
      </p:pic>
      <p:sp>
        <p:nvSpPr>
          <p:cNvPr id="32770" name="Rectangle 2"/>
          <p:cNvSpPr>
            <a:spLocks noChangeArrowheads="1"/>
          </p:cNvSpPr>
          <p:nvPr/>
        </p:nvSpPr>
        <p:spPr bwMode="auto">
          <a:xfrm>
            <a:off x="2438400" y="6172200"/>
            <a:ext cx="1346844"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smtClean="0">
                <a:ln>
                  <a:noFill/>
                </a:ln>
                <a:solidFill>
                  <a:srgbClr val="444444"/>
                </a:solidFill>
                <a:effectLst/>
                <a:latin typeface="Tahoma" pitchFamily="34" charset="0"/>
                <a:ea typeface="Times New Roman" pitchFamily="18" charset="0"/>
                <a:cs typeface="Tahoma" pitchFamily="34" charset="0"/>
              </a:rPr>
              <a:t>پرلفیکس</a:t>
            </a:r>
            <a:r>
              <a:rPr kumimoji="0" lang="ar-SA" sz="2000" b="0" i="0" u="none" strike="noStrike" cap="none" normalizeH="0" baseline="0" dirty="0" smtClean="0">
                <a:ln>
                  <a:noFill/>
                </a:ln>
                <a:solidFill>
                  <a:srgbClr val="444444"/>
                </a:solidFill>
                <a:effectLst/>
                <a:latin typeface="Tahoma" pitchFamily="34" charset="0"/>
                <a:ea typeface="Times New Roman" pitchFamily="18" charset="0"/>
                <a:cs typeface="Tahoma" pitchFamily="34" charset="0"/>
              </a:rPr>
              <a:t> </a:t>
            </a:r>
            <a:endParaRPr kumimoji="0" lang="ar-SA"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2771" name="Picture 3" descr="00017"/>
          <p:cNvPicPr>
            <a:picLocks noChangeAspect="1" noChangeArrowheads="1"/>
          </p:cNvPicPr>
          <p:nvPr/>
        </p:nvPicPr>
        <p:blipFill>
          <a:blip r:embed="rId3"/>
          <a:srcRect/>
          <a:stretch>
            <a:fillRect/>
          </a:stretch>
        </p:blipFill>
        <p:spPr bwMode="auto">
          <a:xfrm>
            <a:off x="4191000" y="4724400"/>
            <a:ext cx="2483798" cy="1847850"/>
          </a:xfrm>
          <a:prstGeom prst="rect">
            <a:avLst/>
          </a:prstGeom>
          <a:noFill/>
          <a:ln w="9525">
            <a:noFill/>
            <a:miter lim="800000"/>
            <a:headEnd/>
            <a:tailEnd/>
          </a:ln>
        </p:spPr>
      </p:pic>
      <p:sp>
        <p:nvSpPr>
          <p:cNvPr id="7" name="Rectangle 6"/>
          <p:cNvSpPr/>
          <p:nvPr/>
        </p:nvSpPr>
        <p:spPr>
          <a:xfrm>
            <a:off x="6629400" y="6096000"/>
            <a:ext cx="2201244" cy="461665"/>
          </a:xfrm>
          <a:prstGeom prst="rect">
            <a:avLst/>
          </a:prstGeom>
        </p:spPr>
        <p:txBody>
          <a:bodyPr wrap="none">
            <a:spAutoFit/>
          </a:bodyPr>
          <a:lstStyle/>
          <a:p>
            <a:r>
              <a:rPr lang="en-US" sz="2400" dirty="0" smtClean="0"/>
              <a:t> </a:t>
            </a:r>
            <a:r>
              <a:rPr lang="ar-SA" sz="2400" b="1" dirty="0" smtClean="0"/>
              <a:t>بتونه درزگیر کناف </a:t>
            </a:r>
            <a:endParaRPr lang="en-US" sz="2400" dirty="0"/>
          </a:p>
        </p:txBody>
      </p:sp>
    </p:spTree>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wall11"/>
          <p:cNvPicPr>
            <a:picLocks noChangeAspect="1" noChangeArrowheads="1"/>
          </p:cNvPicPr>
          <p:nvPr/>
        </p:nvPicPr>
        <p:blipFill>
          <a:blip r:embed="rId2"/>
          <a:srcRect/>
          <a:stretch>
            <a:fillRect/>
          </a:stretch>
        </p:blipFill>
        <p:spPr bwMode="auto">
          <a:xfrm>
            <a:off x="304800" y="1676400"/>
            <a:ext cx="7391400" cy="5010150"/>
          </a:xfrm>
          <a:prstGeom prst="rect">
            <a:avLst/>
          </a:prstGeom>
          <a:noFill/>
          <a:ln w="9525">
            <a:noFill/>
            <a:miter lim="800000"/>
            <a:headEnd/>
            <a:tailEnd/>
          </a:ln>
        </p:spPr>
      </p:pic>
      <p:sp>
        <p:nvSpPr>
          <p:cNvPr id="3" name="Rectangle 2"/>
          <p:cNvSpPr/>
          <p:nvPr/>
        </p:nvSpPr>
        <p:spPr>
          <a:xfrm>
            <a:off x="3048000" y="762000"/>
            <a:ext cx="4504759" cy="584775"/>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accent2"/>
          </a:lnRef>
          <a:fillRef idx="2">
            <a:schemeClr val="accent2"/>
          </a:fillRef>
          <a:effectRef idx="1">
            <a:schemeClr val="accent2"/>
          </a:effectRef>
          <a:fontRef idx="minor">
            <a:schemeClr val="dk1"/>
          </a:fontRef>
        </p:style>
        <p:txBody>
          <a:bodyPr wrap="none">
            <a:spAutoFit/>
          </a:bodyPr>
          <a:lstStyle/>
          <a:p>
            <a:r>
              <a:rPr lang="fa-IR" sz="3200" dirty="0" smtClean="0">
                <a:solidFill>
                  <a:srgbClr val="FF0000"/>
                </a:solidFill>
                <a:latin typeface="Tahoma" pitchFamily="34" charset="0"/>
                <a:ea typeface="Times New Roman" pitchFamily="18" charset="0"/>
                <a:cs typeface="Tahoma" pitchFamily="34" charset="0"/>
              </a:rPr>
              <a:t>دیوار پوششی بدون سازه</a:t>
            </a:r>
            <a:endParaRPr lang="en-US" sz="3200" dirty="0">
              <a:solidFill>
                <a:srgbClr val="FF0000"/>
              </a:solidFill>
            </a:endParaRPr>
          </a:p>
        </p:txBody>
      </p:sp>
    </p:spTree>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4600" y="533400"/>
            <a:ext cx="3657600" cy="646331"/>
          </a:xfrm>
          <a:prstGeom prst="rect">
            <a:avLst/>
          </a:prstGeom>
          <a:noFill/>
        </p:spPr>
        <p:txBody>
          <a:bodyPr wrap="square" rtlCol="0">
            <a:spAutoFit/>
          </a:bodyPr>
          <a:lstStyle/>
          <a:p>
            <a:pPr algn="ctr"/>
            <a:r>
              <a:rPr lang="en-US" sz="3600" dirty="0" err="1" smtClean="0">
                <a:cs typeface="B Koodak" pitchFamily="2" charset="-78"/>
              </a:rPr>
              <a:t>مزايا</a:t>
            </a:r>
            <a:endParaRPr lang="en-US" sz="3600" dirty="0">
              <a:cs typeface="B Koodak" pitchFamily="2" charset="-78"/>
            </a:endParaRPr>
          </a:p>
        </p:txBody>
      </p:sp>
      <p:sp>
        <p:nvSpPr>
          <p:cNvPr id="8" name="Rectangle 7"/>
          <p:cNvSpPr/>
          <p:nvPr/>
        </p:nvSpPr>
        <p:spPr>
          <a:xfrm>
            <a:off x="3505200" y="1600200"/>
            <a:ext cx="5216493" cy="461665"/>
          </a:xfrm>
          <a:prstGeom prst="rect">
            <a:avLst/>
          </a:prstGeom>
        </p:spPr>
        <p:txBody>
          <a:bodyPr wrap="none">
            <a:spAutoFit/>
          </a:bodyPr>
          <a:lstStyle/>
          <a:p>
            <a:r>
              <a:rPr lang="fa-IR" sz="2400" dirty="0" smtClean="0">
                <a:cs typeface="+mj-cs"/>
              </a:rPr>
              <a:t>قابلیت رنگ آمیزی بلافاصله پس از نصب </a:t>
            </a:r>
            <a:endParaRPr lang="en-US" sz="2400" dirty="0">
              <a:cs typeface="+mj-cs"/>
            </a:endParaRPr>
          </a:p>
        </p:txBody>
      </p:sp>
      <p:sp>
        <p:nvSpPr>
          <p:cNvPr id="9" name="Rectangle 8"/>
          <p:cNvSpPr/>
          <p:nvPr/>
        </p:nvSpPr>
        <p:spPr>
          <a:xfrm>
            <a:off x="5181600" y="2209800"/>
            <a:ext cx="3528530" cy="461665"/>
          </a:xfrm>
          <a:prstGeom prst="rect">
            <a:avLst/>
          </a:prstGeom>
        </p:spPr>
        <p:txBody>
          <a:bodyPr wrap="none">
            <a:spAutoFit/>
          </a:bodyPr>
          <a:lstStyle/>
          <a:p>
            <a:r>
              <a:rPr lang="fa-IR" sz="2400" dirty="0" smtClean="0">
                <a:cs typeface="+mj-cs"/>
              </a:rPr>
              <a:t>سهولت و سرعت در اجراء </a:t>
            </a:r>
            <a:endParaRPr lang="en-US" sz="2400" dirty="0">
              <a:cs typeface="+mj-cs"/>
            </a:endParaRPr>
          </a:p>
        </p:txBody>
      </p:sp>
      <p:sp>
        <p:nvSpPr>
          <p:cNvPr id="10" name="Rectangle 9"/>
          <p:cNvSpPr/>
          <p:nvPr/>
        </p:nvSpPr>
        <p:spPr>
          <a:xfrm>
            <a:off x="6172200" y="2819400"/>
            <a:ext cx="2422458" cy="461665"/>
          </a:xfrm>
          <a:prstGeom prst="rect">
            <a:avLst/>
          </a:prstGeom>
        </p:spPr>
        <p:txBody>
          <a:bodyPr wrap="none">
            <a:spAutoFit/>
          </a:bodyPr>
          <a:lstStyle/>
          <a:p>
            <a:r>
              <a:rPr lang="fa-IR" sz="2400" dirty="0" smtClean="0">
                <a:cs typeface="+mj-cs"/>
              </a:rPr>
              <a:t>دور ریز کم مصالح </a:t>
            </a:r>
            <a:endParaRPr lang="en-US" sz="2400" dirty="0">
              <a:cs typeface="+mj-cs"/>
            </a:endParaRPr>
          </a:p>
        </p:txBody>
      </p:sp>
      <p:sp>
        <p:nvSpPr>
          <p:cNvPr id="12" name="Rectangle 11"/>
          <p:cNvSpPr/>
          <p:nvPr/>
        </p:nvSpPr>
        <p:spPr>
          <a:xfrm>
            <a:off x="228600" y="3352800"/>
            <a:ext cx="8458200" cy="1569660"/>
          </a:xfrm>
          <a:prstGeom prst="rect">
            <a:avLst/>
          </a:prstGeom>
        </p:spPr>
        <p:txBody>
          <a:bodyPr wrap="square">
            <a:spAutoFit/>
          </a:bodyPr>
          <a:lstStyle/>
          <a:p>
            <a:r>
              <a:rPr lang="fa-IR" sz="2400" dirty="0" smtClean="0">
                <a:cs typeface="+mj-cs"/>
              </a:rPr>
              <a:t>در این ساختار می توان صفحه گچی را با فاصله از دیوار زمینه اجراء نمود ، تا ضمن رفع مشکلات اجرایی آن (مانند ناشاقولی و نا همواری) ، فضای مناسبی برای عبور آسان تاسیسات الکتریکی و مکانیکی نیز ایجاد گردد</a:t>
            </a:r>
            <a:endParaRPr lang="en-US" sz="2400" dirty="0">
              <a:cs typeface="+mj-cs"/>
            </a:endParaRPr>
          </a:p>
        </p:txBody>
      </p:sp>
      <p:sp>
        <p:nvSpPr>
          <p:cNvPr id="13" name="Rectangle 12"/>
          <p:cNvSpPr/>
          <p:nvPr/>
        </p:nvSpPr>
        <p:spPr>
          <a:xfrm>
            <a:off x="8686800" y="17526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686800" y="23622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686800" y="29718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8686800" y="35052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2820412"/>
            <a:ext cx="8458200" cy="3046988"/>
          </a:xfrm>
          <a:prstGeom prst="rect">
            <a:avLst/>
          </a:prstGeom>
          <a:noFill/>
        </p:spPr>
        <p:txBody>
          <a:bodyPr wrap="square" rtlCol="0">
            <a:spAutoFit/>
          </a:bodyPr>
          <a:lstStyle/>
          <a:p>
            <a:pPr algn="ctr"/>
            <a:r>
              <a:rPr lang="fa-IR" dirty="0" smtClean="0"/>
              <a:t> </a:t>
            </a:r>
            <a:r>
              <a:rPr lang="fa-IR" sz="2400" dirty="0" smtClean="0">
                <a:cs typeface="B Koodak" pitchFamily="2" charset="-78"/>
              </a:rPr>
              <a:t>در این ساختار ، صفحات روکش دار گچی بر روی زیرسازی فلزی پیچ می شوند.</a:t>
            </a:r>
            <a:br>
              <a:rPr lang="fa-IR" sz="2400" dirty="0" smtClean="0">
                <a:cs typeface="B Koodak" pitchFamily="2" charset="-78"/>
              </a:rPr>
            </a:br>
            <a:r>
              <a:rPr lang="fa-IR" sz="2400" dirty="0" smtClean="0">
                <a:cs typeface="B Koodak" pitchFamily="2" charset="-78"/>
              </a:rPr>
              <a:t>این زیرسازی می تواند به صورت متصل به دیوار یا مستقل از دیوار اجراء شود .</a:t>
            </a:r>
            <a:br>
              <a:rPr lang="fa-IR" sz="2400" dirty="0" smtClean="0">
                <a:cs typeface="B Koodak" pitchFamily="2" charset="-78"/>
              </a:rPr>
            </a:br>
            <a:r>
              <a:rPr lang="fa-IR" sz="2400" dirty="0" smtClean="0">
                <a:cs typeface="B Koodak" pitchFamily="2" charset="-78"/>
              </a:rPr>
              <a:t>در این ساختار ، لایه عایق در فاصله آزاد میان صفحه روکش دار گچی و دیوار زمینه قرار داده می شود . وجود فاصله آزاد ، علاوه بر ایجاد فضای مناسب جهت نصب لایه عایق ، راه حل مناسبی جهت غلبه بر مشکلات اجرایی دیوار زمینه ، مانند ناشاقول بودن دیوار و حذف شیارزنی جهت عبور تاسیسات الکتریکی و مکانیکی ، محسوب می شود . از مزایای دیگر این ساختار ، امکان اجرا در دیوارهای با شرایط زمینه متفاوت و اجرای پوششهای با ارتفاع ده متر می باشد </a:t>
            </a:r>
            <a:endParaRPr lang="en-US" dirty="0">
              <a:cs typeface="B Koodak" pitchFamily="2" charset="-78"/>
            </a:endParaRPr>
          </a:p>
        </p:txBody>
      </p:sp>
      <p:sp>
        <p:nvSpPr>
          <p:cNvPr id="6" name="TextBox 5"/>
          <p:cNvSpPr txBox="1"/>
          <p:nvPr/>
        </p:nvSpPr>
        <p:spPr>
          <a:xfrm>
            <a:off x="4419600" y="1828800"/>
            <a:ext cx="3657600" cy="461665"/>
          </a:xfrm>
          <a:prstGeom prst="rect">
            <a:avLst/>
          </a:prstGeom>
          <a:noFill/>
        </p:spPr>
        <p:txBody>
          <a:bodyPr wrap="square" rtlCol="0">
            <a:spAutoFit/>
          </a:bodyPr>
          <a:lstStyle/>
          <a:p>
            <a:pPr algn="ctr"/>
            <a:r>
              <a:rPr lang="fa-IR" sz="2400" dirty="0" smtClean="0">
                <a:cs typeface="B Koodak" pitchFamily="2" charset="-78"/>
              </a:rPr>
              <a:t>مزیت های اصلی این ساختار</a:t>
            </a:r>
            <a:endParaRPr lang="en-US" sz="2400" dirty="0">
              <a:cs typeface="B Koodak" pitchFamily="2" charset="-78"/>
            </a:endParaRPr>
          </a:p>
        </p:txBody>
      </p:sp>
      <p:sp>
        <p:nvSpPr>
          <p:cNvPr id="7" name="Rectangle 6"/>
          <p:cNvSpPr/>
          <p:nvPr/>
        </p:nvSpPr>
        <p:spPr>
          <a:xfrm>
            <a:off x="3048000" y="762000"/>
            <a:ext cx="3855543" cy="707886"/>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accent2"/>
          </a:lnRef>
          <a:fillRef idx="2">
            <a:schemeClr val="accent2"/>
          </a:fillRef>
          <a:effectRef idx="1">
            <a:schemeClr val="accent2"/>
          </a:effectRef>
          <a:fontRef idx="minor">
            <a:schemeClr val="dk1"/>
          </a:fontRef>
        </p:style>
        <p:txBody>
          <a:bodyPr wrap="none">
            <a:spAutoFit/>
          </a:bodyPr>
          <a:lstStyle/>
          <a:p>
            <a:pPr algn="ctr"/>
            <a:r>
              <a:rPr lang="fa-IR" sz="4000" dirty="0" smtClean="0">
                <a:solidFill>
                  <a:schemeClr val="accent1"/>
                </a:solidFill>
                <a:cs typeface="B Koodak" pitchFamily="2" charset="-78"/>
              </a:rPr>
              <a:t>دیوار پوششی با سازه </a:t>
            </a:r>
            <a:endParaRPr lang="en-US" sz="4000" dirty="0">
              <a:solidFill>
                <a:schemeClr val="accent1"/>
              </a:solidFill>
              <a:cs typeface="B Koodak" pitchFamily="2" charset="-78"/>
            </a:endParaRPr>
          </a:p>
        </p:txBody>
      </p:sp>
    </p:spTree>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wall12"/>
          <p:cNvPicPr>
            <a:picLocks noChangeAspect="1" noChangeArrowheads="1"/>
          </p:cNvPicPr>
          <p:nvPr/>
        </p:nvPicPr>
        <p:blipFill>
          <a:blip r:embed="rId2"/>
          <a:srcRect/>
          <a:stretch>
            <a:fillRect/>
          </a:stretch>
        </p:blipFill>
        <p:spPr bwMode="auto">
          <a:xfrm>
            <a:off x="304800" y="609600"/>
            <a:ext cx="8534400" cy="5943600"/>
          </a:xfrm>
          <a:prstGeom prst="rect">
            <a:avLst/>
          </a:prstGeom>
          <a:noFill/>
          <a:ln w="9525">
            <a:noFill/>
            <a:miter lim="800000"/>
            <a:headEnd/>
            <a:tailEnd/>
          </a:ln>
        </p:spPr>
      </p:pic>
      <p:sp>
        <p:nvSpPr>
          <p:cNvPr id="3" name="Rectangle 2"/>
          <p:cNvSpPr/>
          <p:nvPr/>
        </p:nvSpPr>
        <p:spPr>
          <a:xfrm>
            <a:off x="4953000" y="381000"/>
            <a:ext cx="3855543" cy="707886"/>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accent2"/>
          </a:lnRef>
          <a:fillRef idx="2">
            <a:schemeClr val="accent2"/>
          </a:fillRef>
          <a:effectRef idx="1">
            <a:schemeClr val="accent2"/>
          </a:effectRef>
          <a:fontRef idx="minor">
            <a:schemeClr val="dk1"/>
          </a:fontRef>
        </p:style>
        <p:txBody>
          <a:bodyPr wrap="none">
            <a:spAutoFit/>
          </a:bodyPr>
          <a:lstStyle/>
          <a:p>
            <a:pPr algn="ctr"/>
            <a:r>
              <a:rPr lang="fa-IR" sz="4000" dirty="0" smtClean="0">
                <a:solidFill>
                  <a:schemeClr val="accent1"/>
                </a:solidFill>
                <a:cs typeface="B Koodak" pitchFamily="2" charset="-78"/>
              </a:rPr>
              <a:t>دیوار پوششی با سازه </a:t>
            </a:r>
            <a:endParaRPr lang="en-US" sz="4000" dirty="0">
              <a:solidFill>
                <a:schemeClr val="accent1"/>
              </a:solidFill>
              <a:cs typeface="B Koodak" pitchFamily="2" charset="-78"/>
            </a:endParaRPr>
          </a:p>
        </p:txBody>
      </p:sp>
    </p:spTree>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512091">
            <a:off x="3962400" y="990600"/>
            <a:ext cx="4419600"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ar-SA" sz="2400" b="1" dirty="0" smtClean="0">
                <a:solidFill>
                  <a:schemeClr val="accent1"/>
                </a:solidFill>
                <a:cs typeface="B Koodak" pitchFamily="2" charset="-78"/>
              </a:rPr>
              <a:t>مراحل نصب پوشش كاري با سازه مستقل</a:t>
            </a:r>
            <a:endParaRPr lang="en-US" sz="2400" dirty="0">
              <a:solidFill>
                <a:schemeClr val="accent1"/>
              </a:solidFill>
              <a:cs typeface="B Koodak" pitchFamily="2" charset="-78"/>
            </a:endParaRPr>
          </a:p>
        </p:txBody>
      </p:sp>
      <p:pic>
        <p:nvPicPr>
          <p:cNvPr id="29698" name="Picture 2" descr="00120"/>
          <p:cNvPicPr>
            <a:picLocks noChangeAspect="1" noChangeArrowheads="1"/>
          </p:cNvPicPr>
          <p:nvPr/>
        </p:nvPicPr>
        <p:blipFill>
          <a:blip r:embed="rId2"/>
          <a:srcRect/>
          <a:stretch>
            <a:fillRect/>
          </a:stretch>
        </p:blipFill>
        <p:spPr bwMode="auto">
          <a:xfrm>
            <a:off x="685800" y="1905000"/>
            <a:ext cx="7772400" cy="4318000"/>
          </a:xfrm>
          <a:prstGeom prst="rect">
            <a:avLst/>
          </a:prstGeom>
          <a:noFill/>
          <a:ln w="9525">
            <a:noFill/>
            <a:miter lim="800000"/>
            <a:headEnd/>
            <a:tailEnd/>
          </a:ln>
        </p:spPr>
      </p:pic>
    </p:spTree>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512091">
            <a:off x="3962400" y="990600"/>
            <a:ext cx="4419600"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ar-SA" sz="2400" b="1" dirty="0" smtClean="0">
                <a:solidFill>
                  <a:schemeClr val="accent1"/>
                </a:solidFill>
                <a:cs typeface="B Koodak" pitchFamily="2" charset="-78"/>
              </a:rPr>
              <a:t>مراحل نصب پوشش كاري با سازه مستقل</a:t>
            </a:r>
            <a:endParaRPr lang="en-US" sz="2400" dirty="0">
              <a:solidFill>
                <a:schemeClr val="accent1"/>
              </a:solidFill>
              <a:cs typeface="B Koodak" pitchFamily="2" charset="-78"/>
            </a:endParaRPr>
          </a:p>
        </p:txBody>
      </p:sp>
      <p:pic>
        <p:nvPicPr>
          <p:cNvPr id="30722" name="Picture 2" descr="00121"/>
          <p:cNvPicPr>
            <a:picLocks noChangeAspect="1" noChangeArrowheads="1"/>
          </p:cNvPicPr>
          <p:nvPr/>
        </p:nvPicPr>
        <p:blipFill>
          <a:blip r:embed="rId2"/>
          <a:srcRect/>
          <a:stretch>
            <a:fillRect/>
          </a:stretch>
        </p:blipFill>
        <p:spPr bwMode="auto">
          <a:xfrm>
            <a:off x="304800" y="2133600"/>
            <a:ext cx="8382000" cy="4309533"/>
          </a:xfrm>
          <a:prstGeom prst="rect">
            <a:avLst/>
          </a:prstGeom>
          <a:noFill/>
          <a:ln w="9525">
            <a:noFill/>
            <a:miter lim="800000"/>
            <a:headEnd/>
            <a:tailEnd/>
          </a:ln>
        </p:spPr>
      </p:pic>
    </p:spTree>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512091">
            <a:off x="3962400" y="990600"/>
            <a:ext cx="4419600"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ar-SA" sz="2400" b="1" dirty="0" smtClean="0">
                <a:solidFill>
                  <a:schemeClr val="accent1"/>
                </a:solidFill>
                <a:cs typeface="B Koodak" pitchFamily="2" charset="-78"/>
              </a:rPr>
              <a:t>مراحل نصب پوشش كاري با سازه مستقل</a:t>
            </a:r>
            <a:endParaRPr lang="en-US" sz="2400" dirty="0">
              <a:solidFill>
                <a:schemeClr val="accent1"/>
              </a:solidFill>
              <a:cs typeface="B Koodak" pitchFamily="2" charset="-78"/>
            </a:endParaRPr>
          </a:p>
        </p:txBody>
      </p:sp>
      <p:pic>
        <p:nvPicPr>
          <p:cNvPr id="31746" name="Picture 2" descr="00122"/>
          <p:cNvPicPr>
            <a:picLocks noChangeAspect="1" noChangeArrowheads="1"/>
          </p:cNvPicPr>
          <p:nvPr/>
        </p:nvPicPr>
        <p:blipFill>
          <a:blip r:embed="rId2"/>
          <a:srcRect/>
          <a:stretch>
            <a:fillRect/>
          </a:stretch>
        </p:blipFill>
        <p:spPr bwMode="auto">
          <a:xfrm>
            <a:off x="457200" y="2133600"/>
            <a:ext cx="8382000" cy="4385734"/>
          </a:xfrm>
          <a:prstGeom prst="rect">
            <a:avLst/>
          </a:prstGeom>
          <a:noFill/>
          <a:ln w="9525">
            <a:noFill/>
            <a:miter lim="800000"/>
            <a:headEnd/>
            <a:tailEnd/>
          </a:ln>
        </p:spPr>
      </p:pic>
    </p:spTree>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5" descr="40673_6192522502668715.png"/>
          <p:cNvPicPr>
            <a:picLocks noChangeAspect="1" noChangeArrowheads="1"/>
          </p:cNvPicPr>
          <p:nvPr/>
        </p:nvPicPr>
        <p:blipFill>
          <a:blip r:embed="rId2"/>
          <a:srcRect/>
          <a:stretch>
            <a:fillRect/>
          </a:stretch>
        </p:blipFill>
        <p:spPr bwMode="auto">
          <a:xfrm>
            <a:off x="762000" y="457200"/>
            <a:ext cx="4724400" cy="6096000"/>
          </a:xfrm>
          <a:prstGeom prst="rect">
            <a:avLst/>
          </a:prstGeom>
          <a:ln>
            <a:noFill/>
          </a:ln>
          <a:effectLst>
            <a:softEdge rad="112500"/>
          </a:effectLst>
        </p:spPr>
      </p:pic>
    </p:spTree>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512091">
            <a:off x="3962400" y="990600"/>
            <a:ext cx="4419600"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ar-SA" sz="2400" b="1" dirty="0" smtClean="0">
                <a:solidFill>
                  <a:schemeClr val="accent1"/>
                </a:solidFill>
                <a:cs typeface="B Koodak" pitchFamily="2" charset="-78"/>
              </a:rPr>
              <a:t>مراحل نصب پوشش كاري با سازه مستقل</a:t>
            </a:r>
            <a:endParaRPr lang="en-US" sz="2400" dirty="0">
              <a:solidFill>
                <a:schemeClr val="accent1"/>
              </a:solidFill>
              <a:cs typeface="B Koodak" pitchFamily="2" charset="-78"/>
            </a:endParaRPr>
          </a:p>
        </p:txBody>
      </p:sp>
      <p:pic>
        <p:nvPicPr>
          <p:cNvPr id="32770" name="Picture 2" descr="00123"/>
          <p:cNvPicPr>
            <a:picLocks noChangeAspect="1" noChangeArrowheads="1"/>
          </p:cNvPicPr>
          <p:nvPr/>
        </p:nvPicPr>
        <p:blipFill>
          <a:blip r:embed="rId2"/>
          <a:srcRect/>
          <a:stretch>
            <a:fillRect/>
          </a:stretch>
        </p:blipFill>
        <p:spPr bwMode="auto">
          <a:xfrm>
            <a:off x="457200" y="1905000"/>
            <a:ext cx="8229600" cy="4572000"/>
          </a:xfrm>
          <a:prstGeom prst="rect">
            <a:avLst/>
          </a:prstGeom>
          <a:noFill/>
          <a:ln w="9525">
            <a:noFill/>
            <a:miter lim="800000"/>
            <a:headEnd/>
            <a:tailEnd/>
          </a:ln>
        </p:spPr>
      </p:pic>
    </p:spTree>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133088">
            <a:off x="5488839" y="708990"/>
            <a:ext cx="3055441" cy="5232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ar-SA"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Koodak" pitchFamily="2" charset="-78"/>
              </a:rPr>
              <a:t>اجزاء ساختارفلزی </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Koodak" pitchFamily="2" charset="-78"/>
            </a:endParaRPr>
          </a:p>
        </p:txBody>
      </p:sp>
      <p:pic>
        <p:nvPicPr>
          <p:cNvPr id="36866" name="Picture 2" descr="00013"/>
          <p:cNvPicPr>
            <a:picLocks noChangeAspect="1" noChangeArrowheads="1"/>
          </p:cNvPicPr>
          <p:nvPr/>
        </p:nvPicPr>
        <p:blipFill>
          <a:blip r:embed="rId2"/>
          <a:srcRect/>
          <a:stretch>
            <a:fillRect/>
          </a:stretch>
        </p:blipFill>
        <p:spPr bwMode="auto">
          <a:xfrm>
            <a:off x="685800" y="1981200"/>
            <a:ext cx="2895600" cy="2229945"/>
          </a:xfrm>
          <a:prstGeom prst="roundRect">
            <a:avLst>
              <a:gd name="adj" fmla="val 8594"/>
            </a:avLst>
          </a:prstGeom>
          <a:solidFill>
            <a:srgbClr val="FFFFFF">
              <a:shade val="85000"/>
            </a:srgbClr>
          </a:solidFill>
          <a:ln>
            <a:noFill/>
          </a:ln>
          <a:effectLst>
            <a:reflection blurRad="6350" stA="50000" endA="300" endPos="38500" dist="50800" dir="5400000" sy="-100000" algn="bl" rotWithShape="0"/>
          </a:effectLst>
        </p:spPr>
      </p:pic>
      <p:pic>
        <p:nvPicPr>
          <p:cNvPr id="36867" name="Picture 3" descr="00014"/>
          <p:cNvPicPr>
            <a:picLocks noChangeAspect="1" noChangeArrowheads="1"/>
          </p:cNvPicPr>
          <p:nvPr/>
        </p:nvPicPr>
        <p:blipFill>
          <a:blip r:embed="rId3"/>
          <a:srcRect/>
          <a:stretch>
            <a:fillRect/>
          </a:stretch>
        </p:blipFill>
        <p:spPr bwMode="auto">
          <a:xfrm>
            <a:off x="4648200" y="2037255"/>
            <a:ext cx="3187800" cy="2200275"/>
          </a:xfrm>
          <a:prstGeom prst="roundRect">
            <a:avLst>
              <a:gd name="adj" fmla="val 8594"/>
            </a:avLst>
          </a:prstGeom>
          <a:solidFill>
            <a:srgbClr val="FFFFFF">
              <a:shade val="85000"/>
            </a:srgbClr>
          </a:solidFill>
          <a:ln>
            <a:noFill/>
          </a:ln>
          <a:effectLst>
            <a:reflection blurRad="6350" stA="50000" endA="300" endPos="38500" dist="50800" dir="5400000" sy="-100000" algn="bl" rotWithShape="0"/>
          </a:effectLst>
        </p:spPr>
      </p:pic>
      <p:sp>
        <p:nvSpPr>
          <p:cNvPr id="7" name="TextBox 6"/>
          <p:cNvSpPr txBox="1"/>
          <p:nvPr/>
        </p:nvSpPr>
        <p:spPr>
          <a:xfrm>
            <a:off x="4800600" y="4724400"/>
            <a:ext cx="4343400" cy="1292662"/>
          </a:xfrm>
          <a:prstGeom prst="rect">
            <a:avLst/>
          </a:prstGeom>
          <a:noFill/>
        </p:spPr>
        <p:txBody>
          <a:bodyPr wrap="square" rtlCol="0">
            <a:spAutoFit/>
          </a:bodyPr>
          <a:lstStyle/>
          <a:p>
            <a:pPr algn="ctr" rtl="1"/>
            <a:r>
              <a:rPr lang="ar-SA" sz="2400" b="1" dirty="0" smtClean="0">
                <a:solidFill>
                  <a:srgbClr val="FF0000"/>
                </a:solidFill>
                <a:cs typeface="B Koodak" pitchFamily="2" charset="-78"/>
              </a:rPr>
              <a:t>سازه (استاد)</a:t>
            </a:r>
            <a:r>
              <a:rPr lang="en-US" sz="2400" b="1" dirty="0" smtClean="0">
                <a:solidFill>
                  <a:srgbClr val="FF0000"/>
                </a:solidFill>
                <a:cs typeface="B Koodak" pitchFamily="2" charset="-78"/>
              </a:rPr>
              <a:t>C </a:t>
            </a:r>
            <a:endParaRPr lang="en-US" sz="2400" dirty="0" smtClean="0">
              <a:solidFill>
                <a:srgbClr val="FF0000"/>
              </a:solidFill>
              <a:cs typeface="B Koodak" pitchFamily="2" charset="-78"/>
            </a:endParaRPr>
          </a:p>
          <a:p>
            <a:pPr algn="ctr" rtl="1"/>
            <a:r>
              <a:rPr lang="ar-SA" dirty="0" smtClean="0">
                <a:solidFill>
                  <a:schemeClr val="accent1"/>
                </a:solidFill>
                <a:cs typeface="B Koodak" pitchFamily="2" charset="-78"/>
              </a:rPr>
              <a:t>این مقطع سبک فلزی جزء عمودی قاب های فلزی را تشکیل می دهد. </a:t>
            </a:r>
            <a:endParaRPr lang="en-US" dirty="0" smtClean="0">
              <a:solidFill>
                <a:schemeClr val="accent1"/>
              </a:solidFill>
              <a:cs typeface="B Koodak" pitchFamily="2" charset="-78"/>
            </a:endParaRPr>
          </a:p>
          <a:p>
            <a:endParaRPr lang="en-US" dirty="0"/>
          </a:p>
        </p:txBody>
      </p:sp>
      <p:sp>
        <p:nvSpPr>
          <p:cNvPr id="8" name="TextBox 7"/>
          <p:cNvSpPr txBox="1"/>
          <p:nvPr/>
        </p:nvSpPr>
        <p:spPr>
          <a:xfrm>
            <a:off x="152400" y="4648200"/>
            <a:ext cx="4114800" cy="1692771"/>
          </a:xfrm>
          <a:prstGeom prst="rect">
            <a:avLst/>
          </a:prstGeom>
          <a:noFill/>
        </p:spPr>
        <p:txBody>
          <a:bodyPr wrap="square" rtlCol="0">
            <a:spAutoFit/>
          </a:bodyPr>
          <a:lstStyle/>
          <a:p>
            <a:pPr algn="ctr" rtl="1"/>
            <a:r>
              <a:rPr lang="ar-SA" sz="3200" b="1" dirty="0" smtClean="0">
                <a:solidFill>
                  <a:srgbClr val="FF0000"/>
                </a:solidFill>
                <a:cs typeface="B Koodak" pitchFamily="2" charset="-78"/>
              </a:rPr>
              <a:t>سازه </a:t>
            </a:r>
            <a:r>
              <a:rPr lang="en-US" sz="3200" b="1" dirty="0" smtClean="0">
                <a:solidFill>
                  <a:srgbClr val="FF0000"/>
                </a:solidFill>
                <a:cs typeface="B Koodak" pitchFamily="2" charset="-78"/>
              </a:rPr>
              <a:t>U</a:t>
            </a:r>
            <a:r>
              <a:rPr lang="en-US" sz="3200" dirty="0" smtClean="0">
                <a:solidFill>
                  <a:srgbClr val="FF0000"/>
                </a:solidFill>
                <a:cs typeface="B Koodak" pitchFamily="2" charset="-78"/>
              </a:rPr>
              <a:t> </a:t>
            </a:r>
          </a:p>
          <a:p>
            <a:pPr algn="ctr" rtl="1"/>
            <a:r>
              <a:rPr lang="ar-SA" dirty="0" smtClean="0">
                <a:solidFill>
                  <a:schemeClr val="accent1"/>
                </a:solidFill>
                <a:cs typeface="B Koodak" pitchFamily="2" charset="-78"/>
              </a:rPr>
              <a:t>این مقطع فلزی</a:t>
            </a:r>
            <a:r>
              <a:rPr lang="en-US" dirty="0" smtClean="0">
                <a:solidFill>
                  <a:schemeClr val="accent1"/>
                </a:solidFill>
                <a:cs typeface="B Koodak" pitchFamily="2" charset="-78"/>
              </a:rPr>
              <a:t> U </a:t>
            </a:r>
            <a:r>
              <a:rPr lang="ar-SA" dirty="0" smtClean="0">
                <a:solidFill>
                  <a:schemeClr val="accent1"/>
                </a:solidFill>
                <a:cs typeface="B Koodak" pitchFamily="2" charset="-78"/>
              </a:rPr>
              <a:t>شکل با ارتفاع بال 30</a:t>
            </a:r>
            <a:r>
              <a:rPr lang="en-US" dirty="0" smtClean="0">
                <a:solidFill>
                  <a:schemeClr val="accent1"/>
                </a:solidFill>
                <a:cs typeface="B Koodak" pitchFamily="2" charset="-78"/>
              </a:rPr>
              <a:t>mm </a:t>
            </a:r>
            <a:r>
              <a:rPr lang="ar-SA" dirty="0" smtClean="0">
                <a:solidFill>
                  <a:schemeClr val="accent1"/>
                </a:solidFill>
                <a:cs typeface="B Koodak" pitchFamily="2" charset="-78"/>
              </a:rPr>
              <a:t>در کف و سقف دیوار و بخش های افقی بازشوها نصب می شود</a:t>
            </a:r>
            <a:r>
              <a:rPr lang="en-US" dirty="0" smtClean="0"/>
              <a:t>. </a:t>
            </a:r>
          </a:p>
          <a:p>
            <a:endParaRPr lang="en-US" dirty="0"/>
          </a:p>
        </p:txBody>
      </p:sp>
    </p:spTree>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133088">
            <a:off x="4933713" y="839625"/>
            <a:ext cx="3862666" cy="5232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rtl="1"/>
            <a:r>
              <a:rPr lang="ar-SA"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Koodak" pitchFamily="2" charset="-78"/>
              </a:rPr>
              <a:t>اتصال طولي مقاطع استاد</a:t>
            </a:r>
            <a:r>
              <a:rPr lang="fa-IR"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Koodak" pitchFamily="2" charset="-78"/>
              </a:rPr>
              <a:t> </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Koodak" pitchFamily="2" charset="-78"/>
              </a:rPr>
              <a:t>c</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Koodak" pitchFamily="2" charset="-78"/>
            </a:endParaRPr>
          </a:p>
        </p:txBody>
      </p:sp>
      <p:pic>
        <p:nvPicPr>
          <p:cNvPr id="38914" name="Picture 2" descr="00083"/>
          <p:cNvPicPr>
            <a:picLocks noChangeAspect="1" noChangeArrowheads="1"/>
          </p:cNvPicPr>
          <p:nvPr/>
        </p:nvPicPr>
        <p:blipFill>
          <a:blip r:embed="rId2"/>
          <a:srcRect/>
          <a:stretch>
            <a:fillRect/>
          </a:stretch>
        </p:blipFill>
        <p:spPr bwMode="auto">
          <a:xfrm>
            <a:off x="1676400" y="762000"/>
            <a:ext cx="2971800" cy="5438192"/>
          </a:xfrm>
          <a:prstGeom prst="rect">
            <a:avLst/>
          </a:prstGeom>
          <a:noFill/>
          <a:ln w="9525">
            <a:noFill/>
            <a:miter lim="800000"/>
            <a:headEnd/>
            <a:tailEnd/>
          </a:ln>
        </p:spPr>
      </p:pic>
    </p:spTree>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133088">
            <a:off x="4324113" y="1220625"/>
            <a:ext cx="3862666" cy="5232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rtl="1"/>
            <a:r>
              <a:rPr lang="fa-IR"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Koodak" pitchFamily="2" charset="-78"/>
              </a:rPr>
              <a:t>سقفهاي كاذب مشبك كناف</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Koodak" pitchFamily="2" charset="-78"/>
            </a:endParaRPr>
          </a:p>
        </p:txBody>
      </p:sp>
      <p:sp>
        <p:nvSpPr>
          <p:cNvPr id="7" name="Rectangle 6"/>
          <p:cNvSpPr/>
          <p:nvPr/>
        </p:nvSpPr>
        <p:spPr>
          <a:xfrm>
            <a:off x="457200" y="3276600"/>
            <a:ext cx="7239000" cy="1938992"/>
          </a:xfrm>
          <a:prstGeom prst="rect">
            <a:avLst/>
          </a:prstGeom>
        </p:spPr>
        <p:txBody>
          <a:bodyPr wrap="square">
            <a:spAutoFit/>
          </a:bodyPr>
          <a:lstStyle/>
          <a:p>
            <a:r>
              <a:rPr lang="fa-IR" sz="2000" dirty="0" smtClean="0">
                <a:cs typeface="+mj-cs"/>
              </a:rPr>
              <a:t>سقف های کاذب مشبک کناف ایران از شبکه سازی های سپری (یا "</a:t>
            </a:r>
            <a:r>
              <a:rPr lang="en-US" sz="2000" dirty="0" smtClean="0">
                <a:cs typeface="+mj-cs"/>
              </a:rPr>
              <a:t>T</a:t>
            </a:r>
            <a:r>
              <a:rPr lang="fa-IR" sz="2000" dirty="0" smtClean="0">
                <a:cs typeface="+mj-cs"/>
              </a:rPr>
              <a:t>"</a:t>
            </a:r>
            <a:r>
              <a:rPr lang="ar-SA" sz="2000" dirty="0" smtClean="0">
                <a:cs typeface="+mj-cs"/>
              </a:rPr>
              <a:t> </a:t>
            </a:r>
            <a:r>
              <a:rPr lang="fa-IR" sz="2000" dirty="0" smtClean="0">
                <a:cs typeface="+mj-cs"/>
              </a:rPr>
              <a:t>شکل) و تایل های گچی تشکیل میشود. شبکه مذکور بوسیله آویزهای قابل تنظیم به سقف اصلی متصل گردیده وسپس تایل های گچی درون این شبکه قرار می گیرند. نصب سریع و آسان ، دسترسی آسان به فضای تاسیساتی پشت سقف کاذب و تعمیر و نگهداری آسان از جمله ویژگیهای این ساختار می باشد</a:t>
            </a:r>
            <a:endParaRPr lang="en-US" sz="2000" dirty="0">
              <a:cs typeface="+mj-cs"/>
            </a:endParaRPr>
          </a:p>
        </p:txBody>
      </p:sp>
    </p:spTree>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1328545">
            <a:off x="6324600" y="990600"/>
            <a:ext cx="2268570" cy="46166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fa-IR" sz="2400" dirty="0" smtClean="0">
                <a:solidFill>
                  <a:schemeClr val="accent1"/>
                </a:solidFill>
                <a:cs typeface="B Koodak" pitchFamily="2" charset="-78"/>
              </a:rPr>
              <a:t>انواع تایل های گچی</a:t>
            </a:r>
            <a:r>
              <a:rPr lang="fa-IR" dirty="0" smtClean="0">
                <a:solidFill>
                  <a:schemeClr val="accent1"/>
                </a:solidFill>
                <a:cs typeface="B Koodak" pitchFamily="2" charset="-78"/>
              </a:rPr>
              <a:t> </a:t>
            </a:r>
            <a:endParaRPr lang="en-US" dirty="0">
              <a:solidFill>
                <a:schemeClr val="accent1"/>
              </a:solidFill>
              <a:cs typeface="B Koodak" pitchFamily="2" charset="-78"/>
            </a:endParaRPr>
          </a:p>
        </p:txBody>
      </p:sp>
      <p:sp>
        <p:nvSpPr>
          <p:cNvPr id="3" name="TextBox 2"/>
          <p:cNvSpPr txBox="1"/>
          <p:nvPr/>
        </p:nvSpPr>
        <p:spPr>
          <a:xfrm>
            <a:off x="990600" y="2286000"/>
            <a:ext cx="7391400" cy="3600986"/>
          </a:xfrm>
          <a:prstGeom prst="rect">
            <a:avLst/>
          </a:prstGeom>
          <a:noFill/>
          <a:ln>
            <a:solidFill>
              <a:schemeClr val="accent1"/>
            </a:solidFill>
          </a:ln>
        </p:spPr>
        <p:txBody>
          <a:bodyPr wrap="square" rtlCol="0">
            <a:spAutoFit/>
          </a:bodyPr>
          <a:lstStyle/>
          <a:p>
            <a:pPr algn="r"/>
            <a:r>
              <a:rPr lang="fa-IR" sz="2400" dirty="0" smtClean="0">
                <a:cs typeface="B Koodak" pitchFamily="2" charset="-78"/>
              </a:rPr>
              <a:t>دو نوع ساده (فاقد خواص صوتی) و آکوستیک (دارای خواص صوتی) تولید و عرضه می گردند :</a:t>
            </a:r>
            <a:endParaRPr lang="en-US" sz="2400" dirty="0" smtClean="0">
              <a:cs typeface="B Koodak" pitchFamily="2" charset="-78"/>
            </a:endParaRPr>
          </a:p>
          <a:p>
            <a:pPr algn="r" rtl="1"/>
            <a:r>
              <a:rPr lang="en-US" sz="2400" dirty="0" smtClean="0">
                <a:cs typeface="B Koodak" pitchFamily="2" charset="-78"/>
              </a:rPr>
              <a:t>1</a:t>
            </a:r>
            <a:r>
              <a:rPr lang="ar-SA" sz="2400" dirty="0" smtClean="0">
                <a:cs typeface="B Koodak" pitchFamily="2" charset="-78"/>
              </a:rPr>
              <a:t>-</a:t>
            </a:r>
            <a:r>
              <a:rPr lang="fa-IR" sz="2400" dirty="0" smtClean="0">
                <a:cs typeface="B Koodak" pitchFamily="2" charset="-78"/>
              </a:rPr>
              <a:t>  </a:t>
            </a:r>
            <a:r>
              <a:rPr lang="fa-IR" sz="3200" dirty="0" smtClean="0">
                <a:cs typeface="B Koodak" pitchFamily="2" charset="-78"/>
              </a:rPr>
              <a:t>تایل های ساده</a:t>
            </a:r>
          </a:p>
          <a:p>
            <a:pPr algn="r" rtl="1"/>
            <a:r>
              <a:rPr lang="fa-IR" sz="2400" dirty="0" smtClean="0">
                <a:cs typeface="B Koodak" pitchFamily="2" charset="-78"/>
              </a:rPr>
              <a:t>   بدون روکش</a:t>
            </a:r>
            <a:br>
              <a:rPr lang="fa-IR" sz="2400" dirty="0" smtClean="0">
                <a:cs typeface="B Koodak" pitchFamily="2" charset="-78"/>
              </a:rPr>
            </a:br>
            <a:r>
              <a:rPr lang="fa-IR" sz="2400" dirty="0" smtClean="0">
                <a:cs typeface="B Koodak" pitchFamily="2" charset="-78"/>
              </a:rPr>
              <a:t>   روکش دار </a:t>
            </a:r>
            <a:r>
              <a:rPr lang="en-US" sz="2400" dirty="0" smtClean="0">
                <a:cs typeface="B Koodak" pitchFamily="2" charset="-78"/>
              </a:rPr>
              <a:t>P.V.C </a:t>
            </a:r>
            <a:r>
              <a:rPr lang="fa-IR" sz="2400" dirty="0" smtClean="0">
                <a:cs typeface="B Koodak" pitchFamily="2" charset="-78"/>
              </a:rPr>
              <a:t>و لایه آلمینیوم در پشت تایل</a:t>
            </a:r>
          </a:p>
          <a:p>
            <a:pPr algn="r" rtl="1"/>
            <a:r>
              <a:rPr lang="ar-SA" sz="2800" dirty="0" smtClean="0">
                <a:cs typeface="B Koodak" pitchFamily="2" charset="-78"/>
              </a:rPr>
              <a:t>2-</a:t>
            </a:r>
            <a:r>
              <a:rPr lang="fa-IR" sz="2800" dirty="0" smtClean="0">
                <a:cs typeface="B Koodak" pitchFamily="2" charset="-78"/>
              </a:rPr>
              <a:t>  تایل های آکوستیک</a:t>
            </a:r>
          </a:p>
          <a:p>
            <a:pPr algn="r" rtl="1"/>
            <a:r>
              <a:rPr lang="fa-IR" sz="2400" dirty="0" smtClean="0">
                <a:cs typeface="B Koodak" pitchFamily="2" charset="-78"/>
              </a:rPr>
              <a:t>ویژگی اصلی تایل های آکوستیک، قابلیت جذب صوت بالای آنها می باشد . به همین سبب این نوع تایل غالبا در ساختمانهایی نظیر سینماها ، آمفی تئاترها و دفاتر کار مورد استفاده قرار می گیرد </a:t>
            </a:r>
            <a:endParaRPr lang="en-US" dirty="0" smtClean="0">
              <a:cs typeface="B Koodak" pitchFamily="2" charset="-78"/>
            </a:endParaRPr>
          </a:p>
        </p:txBody>
      </p:sp>
      <p:pic>
        <p:nvPicPr>
          <p:cNvPr id="37890" name="Picture 2" descr="ceil01"/>
          <p:cNvPicPr>
            <a:picLocks noChangeAspect="1" noChangeArrowheads="1"/>
          </p:cNvPicPr>
          <p:nvPr/>
        </p:nvPicPr>
        <p:blipFill>
          <a:blip r:embed="rId2"/>
          <a:srcRect/>
          <a:stretch>
            <a:fillRect/>
          </a:stretch>
        </p:blipFill>
        <p:spPr bwMode="auto">
          <a:xfrm rot="850171">
            <a:off x="817258" y="401465"/>
            <a:ext cx="3467100" cy="1504950"/>
          </a:xfrm>
          <a:prstGeom prst="rect">
            <a:avLst/>
          </a:prstGeom>
          <a:noFill/>
          <a:ln w="9525">
            <a:noFill/>
            <a:miter lim="800000"/>
            <a:headEnd/>
            <a:tailEnd/>
          </a:ln>
        </p:spPr>
      </p:pic>
    </p:spTree>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524000" y="3428999"/>
          <a:ext cx="6096000" cy="140970"/>
        </p:xfrm>
        <a:graphic>
          <a:graphicData uri="http://schemas.openxmlformats.org/drawingml/2006/table">
            <a:tbl>
              <a:tblPr rtl="1"/>
              <a:tblGrid>
                <a:gridCol w="1219200"/>
                <a:gridCol w="1219200"/>
                <a:gridCol w="1219200"/>
                <a:gridCol w="1219200"/>
                <a:gridCol w="1219200"/>
              </a:tblGrid>
              <a:tr h="70485">
                <a:tc>
                  <a:txBody>
                    <a:bodyPr/>
                    <a:lstStyle/>
                    <a:p>
                      <a:pPr marL="0" marR="0" algn="ctr" rtl="1">
                        <a:spcBef>
                          <a:spcPts val="0"/>
                        </a:spcBef>
                        <a:spcAft>
                          <a:spcPts val="0"/>
                        </a:spcAft>
                      </a:pPr>
                      <a:r>
                        <a:rPr lang="en-US" sz="800">
                          <a:solidFill>
                            <a:srgbClr val="444444"/>
                          </a:solidFill>
                          <a:latin typeface="Tahoma"/>
                          <a:ea typeface="Times New Roman"/>
                          <a:cs typeface="Arial"/>
                        </a:rPr>
                        <a:t> </a:t>
                      </a:r>
                      <a:endParaRPr lang="en-US" sz="1200">
                        <a:latin typeface="Times New Roman"/>
                        <a:ea typeface="Times New Roman"/>
                        <a:cs typeface="Arial"/>
                      </a:endParaRPr>
                    </a:p>
                  </a:txBody>
                  <a:tcPr marL="9525" marR="9525" marT="9525" marB="9525" anchor="ctr">
                    <a:lnL>
                      <a:noFill/>
                    </a:lnL>
                    <a:lnR>
                      <a:noFill/>
                    </a:lnR>
                    <a:lnT>
                      <a:noFill/>
                    </a:lnT>
                    <a:lnB>
                      <a:noFill/>
                    </a:lnB>
                  </a:tcPr>
                </a:tc>
                <a:tc>
                  <a:txBody>
                    <a:bodyPr/>
                    <a:lstStyle/>
                    <a:p>
                      <a:pPr marL="0" marR="0" algn="ctr" rtl="0">
                        <a:spcBef>
                          <a:spcPts val="0"/>
                        </a:spcBef>
                        <a:spcAft>
                          <a:spcPts val="0"/>
                        </a:spcAft>
                      </a:pPr>
                      <a:endParaRPr lang="en-US" sz="800">
                        <a:solidFill>
                          <a:srgbClr val="444444"/>
                        </a:solidFill>
                        <a:latin typeface="Tahoma"/>
                        <a:ea typeface="Times New Roman"/>
                        <a:cs typeface="Arial"/>
                      </a:endParaRPr>
                    </a:p>
                  </a:txBody>
                  <a:tcPr marL="9525" marR="9525" marT="9525" marB="9525" anchor="ctr">
                    <a:lnL>
                      <a:noFill/>
                    </a:lnL>
                    <a:lnR>
                      <a:noFill/>
                    </a:lnR>
                    <a:lnT>
                      <a:noFill/>
                    </a:lnT>
                    <a:lnB>
                      <a:noFill/>
                    </a:lnB>
                  </a:tcPr>
                </a:tc>
                <a:tc>
                  <a:txBody>
                    <a:bodyPr/>
                    <a:lstStyle/>
                    <a:p>
                      <a:pPr marL="0" marR="0" algn="ctr" rtl="0">
                        <a:spcBef>
                          <a:spcPts val="0"/>
                        </a:spcBef>
                        <a:spcAft>
                          <a:spcPts val="0"/>
                        </a:spcAft>
                      </a:pPr>
                      <a:endParaRPr lang="en-US" sz="800">
                        <a:solidFill>
                          <a:srgbClr val="444444"/>
                        </a:solidFill>
                        <a:latin typeface="Tahoma"/>
                        <a:ea typeface="Times New Roman"/>
                        <a:cs typeface="Arial"/>
                      </a:endParaRPr>
                    </a:p>
                  </a:txBody>
                  <a:tcPr marL="9525" marR="9525" marT="9525" marB="9525" anchor="ctr">
                    <a:lnL>
                      <a:noFill/>
                    </a:lnL>
                    <a:lnR>
                      <a:noFill/>
                    </a:lnR>
                    <a:lnT>
                      <a:noFill/>
                    </a:lnT>
                    <a:lnB>
                      <a:noFill/>
                    </a:lnB>
                  </a:tcPr>
                </a:tc>
                <a:tc>
                  <a:txBody>
                    <a:bodyPr/>
                    <a:lstStyle/>
                    <a:p>
                      <a:pPr marL="0" marR="0" algn="ctr" rtl="0">
                        <a:spcBef>
                          <a:spcPts val="0"/>
                        </a:spcBef>
                        <a:spcAft>
                          <a:spcPts val="0"/>
                        </a:spcAft>
                      </a:pPr>
                      <a:endParaRPr lang="en-US" sz="800">
                        <a:solidFill>
                          <a:srgbClr val="444444"/>
                        </a:solidFill>
                        <a:latin typeface="Tahoma"/>
                        <a:ea typeface="Times New Roman"/>
                        <a:cs typeface="Arial"/>
                      </a:endParaRPr>
                    </a:p>
                  </a:txBody>
                  <a:tcPr marL="9525" marR="9525" marT="9525" marB="9525" anchor="ctr">
                    <a:lnL>
                      <a:noFill/>
                    </a:lnL>
                    <a:lnR>
                      <a:noFill/>
                    </a:lnR>
                    <a:lnT>
                      <a:noFill/>
                    </a:lnT>
                    <a:lnB>
                      <a:noFill/>
                    </a:lnB>
                  </a:tcPr>
                </a:tc>
                <a:tc>
                  <a:txBody>
                    <a:bodyPr/>
                    <a:lstStyle/>
                    <a:p>
                      <a:pPr marL="0" marR="0" algn="ctr" rtl="0">
                        <a:spcBef>
                          <a:spcPts val="0"/>
                        </a:spcBef>
                        <a:spcAft>
                          <a:spcPts val="0"/>
                        </a:spcAft>
                      </a:pPr>
                      <a:endParaRPr lang="en-US" sz="800" dirty="0">
                        <a:solidFill>
                          <a:srgbClr val="444444"/>
                        </a:solidFill>
                        <a:latin typeface="Tahoma"/>
                        <a:ea typeface="Times New Roman"/>
                        <a:cs typeface="Arial"/>
                      </a:endParaRPr>
                    </a:p>
                  </a:txBody>
                  <a:tcPr marL="9525" marR="9525" marT="9525" marB="9525" anchor="ctr">
                    <a:lnL>
                      <a:noFill/>
                    </a:lnL>
                    <a:lnR>
                      <a:noFill/>
                    </a:lnR>
                    <a:lnT>
                      <a:noFill/>
                    </a:lnT>
                    <a:lnB>
                      <a:noFill/>
                    </a:lnB>
                  </a:tcPr>
                </a:tc>
              </a:tr>
            </a:tbl>
          </a:graphicData>
        </a:graphic>
      </p:graphicFrame>
      <p:sp>
        <p:nvSpPr>
          <p:cNvPr id="10" name="Rectangle 9"/>
          <p:cNvSpPr/>
          <p:nvPr/>
        </p:nvSpPr>
        <p:spPr>
          <a:xfrm>
            <a:off x="4876800" y="2819400"/>
            <a:ext cx="3231975" cy="646331"/>
          </a:xfrm>
          <a:prstGeom prst="rect">
            <a:avLst/>
          </a:prstGeom>
        </p:spPr>
        <p:txBody>
          <a:bodyPr wrap="none">
            <a:spAutoFit/>
          </a:bodyPr>
          <a:lstStyle/>
          <a:p>
            <a:r>
              <a:rPr lang="fa-IR" sz="3600" dirty="0" smtClean="0">
                <a:cs typeface="+mj-cs"/>
              </a:rPr>
              <a:t>نصب نبشی تراز</a:t>
            </a:r>
            <a:endParaRPr lang="en-US" sz="3600" dirty="0">
              <a:cs typeface="+mj-cs"/>
            </a:endParaRPr>
          </a:p>
        </p:txBody>
      </p:sp>
      <p:pic>
        <p:nvPicPr>
          <p:cNvPr id="55301" name="Picture 5" descr="ceil02"/>
          <p:cNvPicPr>
            <a:picLocks noChangeAspect="1" noChangeArrowheads="1"/>
          </p:cNvPicPr>
          <p:nvPr/>
        </p:nvPicPr>
        <p:blipFill>
          <a:blip r:embed="rId2"/>
          <a:srcRect/>
          <a:stretch>
            <a:fillRect/>
          </a:stretch>
        </p:blipFill>
        <p:spPr bwMode="auto">
          <a:xfrm>
            <a:off x="381000" y="1066800"/>
            <a:ext cx="3962400" cy="5105400"/>
          </a:xfrm>
          <a:prstGeom prst="rect">
            <a:avLst/>
          </a:prstGeom>
          <a:noFill/>
          <a:ln w="9525">
            <a:noFill/>
            <a:miter lim="800000"/>
            <a:headEnd/>
            <a:tailEnd/>
          </a:ln>
        </p:spPr>
      </p:pic>
    </p:spTree>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524000" y="3358515"/>
          <a:ext cx="6096000" cy="140970"/>
        </p:xfrm>
        <a:graphic>
          <a:graphicData uri="http://schemas.openxmlformats.org/drawingml/2006/table">
            <a:tbl>
              <a:tblPr rtl="1"/>
              <a:tblGrid>
                <a:gridCol w="1219200"/>
                <a:gridCol w="1219200"/>
                <a:gridCol w="1219200"/>
                <a:gridCol w="1219200"/>
                <a:gridCol w="1219200"/>
              </a:tblGrid>
              <a:tr h="0">
                <a:tc>
                  <a:txBody>
                    <a:bodyPr/>
                    <a:lstStyle/>
                    <a:p>
                      <a:pPr marL="0" marR="0" algn="ctr" rtl="1">
                        <a:spcBef>
                          <a:spcPts val="0"/>
                        </a:spcBef>
                        <a:spcAft>
                          <a:spcPts val="0"/>
                        </a:spcAft>
                      </a:pPr>
                      <a:r>
                        <a:rPr lang="en-US" sz="800" dirty="0">
                          <a:solidFill>
                            <a:srgbClr val="444444"/>
                          </a:solidFill>
                          <a:latin typeface="Tahoma"/>
                          <a:ea typeface="Times New Roman"/>
                          <a:cs typeface="Arial"/>
                        </a:rPr>
                        <a:t> </a:t>
                      </a:r>
                      <a:endParaRPr lang="en-US" sz="1200" dirty="0">
                        <a:latin typeface="Times New Roman"/>
                        <a:ea typeface="Times New Roman"/>
                        <a:cs typeface="Arial"/>
                      </a:endParaRPr>
                    </a:p>
                  </a:txBody>
                  <a:tcPr marL="9525" marR="9525" marT="9525" marB="9525" anchor="ctr">
                    <a:lnL>
                      <a:noFill/>
                    </a:lnL>
                    <a:lnR>
                      <a:noFill/>
                    </a:lnR>
                    <a:lnT>
                      <a:noFill/>
                    </a:lnT>
                    <a:lnB>
                      <a:noFill/>
                    </a:lnB>
                  </a:tcPr>
                </a:tc>
                <a:tc>
                  <a:txBody>
                    <a:bodyPr/>
                    <a:lstStyle/>
                    <a:p>
                      <a:pPr marL="0" marR="0" algn="ctr" rtl="0">
                        <a:spcBef>
                          <a:spcPts val="0"/>
                        </a:spcBef>
                        <a:spcAft>
                          <a:spcPts val="0"/>
                        </a:spcAft>
                      </a:pPr>
                      <a:endParaRPr lang="en-US" sz="800">
                        <a:solidFill>
                          <a:srgbClr val="444444"/>
                        </a:solidFill>
                        <a:latin typeface="Tahoma"/>
                        <a:ea typeface="Times New Roman"/>
                        <a:cs typeface="Arial"/>
                      </a:endParaRPr>
                    </a:p>
                  </a:txBody>
                  <a:tcPr marL="9525" marR="9525" marT="9525" marB="9525" anchor="ctr">
                    <a:lnL>
                      <a:noFill/>
                    </a:lnL>
                    <a:lnR>
                      <a:noFill/>
                    </a:lnR>
                    <a:lnT>
                      <a:noFill/>
                    </a:lnT>
                    <a:lnB>
                      <a:noFill/>
                    </a:lnB>
                  </a:tcPr>
                </a:tc>
                <a:tc>
                  <a:txBody>
                    <a:bodyPr/>
                    <a:lstStyle/>
                    <a:p>
                      <a:pPr marL="0" marR="0" algn="ctr" rtl="0">
                        <a:spcBef>
                          <a:spcPts val="0"/>
                        </a:spcBef>
                        <a:spcAft>
                          <a:spcPts val="0"/>
                        </a:spcAft>
                      </a:pPr>
                      <a:endParaRPr lang="en-US" sz="800" dirty="0">
                        <a:solidFill>
                          <a:srgbClr val="444444"/>
                        </a:solidFill>
                        <a:latin typeface="Tahoma"/>
                        <a:ea typeface="Times New Roman"/>
                        <a:cs typeface="Arial"/>
                      </a:endParaRPr>
                    </a:p>
                  </a:txBody>
                  <a:tcPr marL="9525" marR="9525" marT="9525" marB="9525" anchor="ctr">
                    <a:lnL>
                      <a:noFill/>
                    </a:lnL>
                    <a:lnR>
                      <a:noFill/>
                    </a:lnR>
                    <a:lnT>
                      <a:noFill/>
                    </a:lnT>
                    <a:lnB>
                      <a:noFill/>
                    </a:lnB>
                  </a:tcPr>
                </a:tc>
                <a:tc>
                  <a:txBody>
                    <a:bodyPr/>
                    <a:lstStyle/>
                    <a:p>
                      <a:pPr marL="0" marR="0" algn="ctr" rtl="0">
                        <a:spcBef>
                          <a:spcPts val="0"/>
                        </a:spcBef>
                        <a:spcAft>
                          <a:spcPts val="0"/>
                        </a:spcAft>
                      </a:pPr>
                      <a:endParaRPr lang="en-US" sz="800">
                        <a:solidFill>
                          <a:srgbClr val="444444"/>
                        </a:solidFill>
                        <a:latin typeface="Tahoma"/>
                        <a:ea typeface="Times New Roman"/>
                        <a:cs typeface="Arial"/>
                      </a:endParaRPr>
                    </a:p>
                  </a:txBody>
                  <a:tcPr marL="9525" marR="9525" marT="9525" marB="9525" anchor="ctr">
                    <a:lnL>
                      <a:noFill/>
                    </a:lnL>
                    <a:lnR>
                      <a:noFill/>
                    </a:lnR>
                    <a:lnT>
                      <a:noFill/>
                    </a:lnT>
                    <a:lnB>
                      <a:noFill/>
                    </a:lnB>
                  </a:tcPr>
                </a:tc>
                <a:tc>
                  <a:txBody>
                    <a:bodyPr/>
                    <a:lstStyle/>
                    <a:p>
                      <a:pPr marL="0" marR="0" algn="ctr" rtl="0">
                        <a:spcBef>
                          <a:spcPts val="0"/>
                        </a:spcBef>
                        <a:spcAft>
                          <a:spcPts val="0"/>
                        </a:spcAft>
                      </a:pPr>
                      <a:endParaRPr lang="en-US" sz="800" dirty="0">
                        <a:solidFill>
                          <a:srgbClr val="444444"/>
                        </a:solidFill>
                        <a:latin typeface="Tahoma"/>
                        <a:ea typeface="Times New Roman"/>
                        <a:cs typeface="Arial"/>
                      </a:endParaRPr>
                    </a:p>
                  </a:txBody>
                  <a:tcPr marL="9525" marR="9525" marT="9525" marB="9525" anchor="ctr">
                    <a:lnL>
                      <a:noFill/>
                    </a:lnL>
                    <a:lnR>
                      <a:noFill/>
                    </a:lnR>
                    <a:lnT>
                      <a:noFill/>
                    </a:lnT>
                    <a:lnB>
                      <a:noFill/>
                    </a:lnB>
                  </a:tcPr>
                </a:tc>
              </a:tr>
            </a:tbl>
          </a:graphicData>
        </a:graphic>
      </p:graphicFrame>
      <p:pic>
        <p:nvPicPr>
          <p:cNvPr id="55299" name="Picture 3" descr="http://www.rojinsaghf.com/images/ceil03.jpg"/>
          <p:cNvPicPr>
            <a:picLocks noChangeAspect="1" noChangeArrowheads="1"/>
          </p:cNvPicPr>
          <p:nvPr/>
        </p:nvPicPr>
        <p:blipFill>
          <a:blip r:embed="rId2" r:link="rId3"/>
          <a:srcRect/>
          <a:stretch>
            <a:fillRect/>
          </a:stretch>
        </p:blipFill>
        <p:spPr bwMode="auto">
          <a:xfrm>
            <a:off x="304800" y="1524000"/>
            <a:ext cx="3733800" cy="4572000"/>
          </a:xfrm>
          <a:prstGeom prst="rect">
            <a:avLst/>
          </a:prstGeom>
          <a:noFill/>
        </p:spPr>
      </p:pic>
      <p:sp>
        <p:nvSpPr>
          <p:cNvPr id="11" name="Rectangle 10"/>
          <p:cNvSpPr/>
          <p:nvPr/>
        </p:nvSpPr>
        <p:spPr>
          <a:xfrm>
            <a:off x="4495800" y="2895600"/>
            <a:ext cx="4467890" cy="584775"/>
          </a:xfrm>
          <a:prstGeom prst="rect">
            <a:avLst/>
          </a:prstGeom>
        </p:spPr>
        <p:txBody>
          <a:bodyPr wrap="none">
            <a:spAutoFit/>
          </a:bodyPr>
          <a:lstStyle/>
          <a:p>
            <a:r>
              <a:rPr lang="fa-IR" sz="3200" dirty="0" smtClean="0">
                <a:cs typeface="+mj-cs"/>
              </a:rPr>
              <a:t>اتصال آویز به سقف اصلی</a:t>
            </a:r>
            <a:endParaRPr lang="en-US" sz="3200" dirty="0">
              <a:cs typeface="+mj-cs"/>
            </a:endParaRPr>
          </a:p>
        </p:txBody>
      </p:sp>
    </p:spTree>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524000" y="3358515"/>
          <a:ext cx="6096000" cy="140970"/>
        </p:xfrm>
        <a:graphic>
          <a:graphicData uri="http://schemas.openxmlformats.org/drawingml/2006/table">
            <a:tbl>
              <a:tblPr rtl="1"/>
              <a:tblGrid>
                <a:gridCol w="1219200"/>
                <a:gridCol w="1219200"/>
                <a:gridCol w="1219200"/>
                <a:gridCol w="1219200"/>
                <a:gridCol w="1219200"/>
              </a:tblGrid>
              <a:tr h="0">
                <a:tc>
                  <a:txBody>
                    <a:bodyPr/>
                    <a:lstStyle/>
                    <a:p>
                      <a:pPr marL="0" marR="0" algn="ctr" rtl="1">
                        <a:spcBef>
                          <a:spcPts val="0"/>
                        </a:spcBef>
                        <a:spcAft>
                          <a:spcPts val="0"/>
                        </a:spcAft>
                      </a:pPr>
                      <a:r>
                        <a:rPr lang="en-US" sz="800">
                          <a:solidFill>
                            <a:srgbClr val="444444"/>
                          </a:solidFill>
                          <a:latin typeface="Tahoma"/>
                          <a:ea typeface="Times New Roman"/>
                          <a:cs typeface="Arial"/>
                        </a:rPr>
                        <a:t> </a:t>
                      </a:r>
                      <a:endParaRPr lang="en-US" sz="1200">
                        <a:latin typeface="Times New Roman"/>
                        <a:ea typeface="Times New Roman"/>
                        <a:cs typeface="Arial"/>
                      </a:endParaRPr>
                    </a:p>
                  </a:txBody>
                  <a:tcPr marL="9525" marR="9525" marT="9525" marB="9525" anchor="ctr">
                    <a:lnL>
                      <a:noFill/>
                    </a:lnL>
                    <a:lnR>
                      <a:noFill/>
                    </a:lnR>
                    <a:lnT>
                      <a:noFill/>
                    </a:lnT>
                    <a:lnB>
                      <a:noFill/>
                    </a:lnB>
                  </a:tcPr>
                </a:tc>
                <a:tc>
                  <a:txBody>
                    <a:bodyPr/>
                    <a:lstStyle/>
                    <a:p>
                      <a:pPr marL="0" marR="0" algn="ctr" rtl="0">
                        <a:spcBef>
                          <a:spcPts val="0"/>
                        </a:spcBef>
                        <a:spcAft>
                          <a:spcPts val="0"/>
                        </a:spcAft>
                      </a:pPr>
                      <a:endParaRPr lang="en-US" sz="800">
                        <a:solidFill>
                          <a:srgbClr val="444444"/>
                        </a:solidFill>
                        <a:latin typeface="Tahoma"/>
                        <a:ea typeface="Times New Roman"/>
                        <a:cs typeface="Arial"/>
                      </a:endParaRPr>
                    </a:p>
                  </a:txBody>
                  <a:tcPr marL="9525" marR="9525" marT="9525" marB="9525" anchor="ctr">
                    <a:lnL>
                      <a:noFill/>
                    </a:lnL>
                    <a:lnR>
                      <a:noFill/>
                    </a:lnR>
                    <a:lnT>
                      <a:noFill/>
                    </a:lnT>
                    <a:lnB>
                      <a:noFill/>
                    </a:lnB>
                  </a:tcPr>
                </a:tc>
                <a:tc>
                  <a:txBody>
                    <a:bodyPr/>
                    <a:lstStyle/>
                    <a:p>
                      <a:pPr marL="0" marR="0" algn="ctr" rtl="0">
                        <a:spcBef>
                          <a:spcPts val="0"/>
                        </a:spcBef>
                        <a:spcAft>
                          <a:spcPts val="0"/>
                        </a:spcAft>
                      </a:pPr>
                      <a:endParaRPr lang="en-US" sz="800">
                        <a:solidFill>
                          <a:srgbClr val="444444"/>
                        </a:solidFill>
                        <a:latin typeface="Tahoma"/>
                        <a:ea typeface="Times New Roman"/>
                        <a:cs typeface="Arial"/>
                      </a:endParaRPr>
                    </a:p>
                  </a:txBody>
                  <a:tcPr marL="9525" marR="9525" marT="9525" marB="9525" anchor="ctr">
                    <a:lnL>
                      <a:noFill/>
                    </a:lnL>
                    <a:lnR>
                      <a:noFill/>
                    </a:lnR>
                    <a:lnT>
                      <a:noFill/>
                    </a:lnT>
                    <a:lnB>
                      <a:noFill/>
                    </a:lnB>
                  </a:tcPr>
                </a:tc>
                <a:tc>
                  <a:txBody>
                    <a:bodyPr/>
                    <a:lstStyle/>
                    <a:p>
                      <a:pPr marL="0" marR="0" algn="ctr" rtl="0">
                        <a:spcBef>
                          <a:spcPts val="0"/>
                        </a:spcBef>
                        <a:spcAft>
                          <a:spcPts val="0"/>
                        </a:spcAft>
                      </a:pPr>
                      <a:endParaRPr lang="en-US" sz="800">
                        <a:solidFill>
                          <a:srgbClr val="444444"/>
                        </a:solidFill>
                        <a:latin typeface="Tahoma"/>
                        <a:ea typeface="Times New Roman"/>
                        <a:cs typeface="Arial"/>
                      </a:endParaRPr>
                    </a:p>
                  </a:txBody>
                  <a:tcPr marL="9525" marR="9525" marT="9525" marB="9525" anchor="ctr">
                    <a:lnL>
                      <a:noFill/>
                    </a:lnL>
                    <a:lnR>
                      <a:noFill/>
                    </a:lnR>
                    <a:lnT>
                      <a:noFill/>
                    </a:lnT>
                    <a:lnB>
                      <a:noFill/>
                    </a:lnB>
                  </a:tcPr>
                </a:tc>
                <a:tc>
                  <a:txBody>
                    <a:bodyPr/>
                    <a:lstStyle/>
                    <a:p>
                      <a:pPr marL="0" marR="0" algn="ctr" rtl="0">
                        <a:spcBef>
                          <a:spcPts val="0"/>
                        </a:spcBef>
                        <a:spcAft>
                          <a:spcPts val="0"/>
                        </a:spcAft>
                      </a:pPr>
                      <a:endParaRPr lang="en-US" sz="800" dirty="0">
                        <a:solidFill>
                          <a:srgbClr val="444444"/>
                        </a:solidFill>
                        <a:latin typeface="Tahoma"/>
                        <a:ea typeface="Times New Roman"/>
                        <a:cs typeface="Arial"/>
                      </a:endParaRPr>
                    </a:p>
                  </a:txBody>
                  <a:tcPr marL="9525" marR="9525" marT="9525" marB="9525" anchor="ctr">
                    <a:lnL>
                      <a:noFill/>
                    </a:lnL>
                    <a:lnR>
                      <a:noFill/>
                    </a:lnR>
                    <a:lnT>
                      <a:noFill/>
                    </a:lnT>
                    <a:lnB>
                      <a:noFill/>
                    </a:lnB>
                  </a:tcPr>
                </a:tc>
              </a:tr>
            </a:tbl>
          </a:graphicData>
        </a:graphic>
      </p:graphicFrame>
      <p:pic>
        <p:nvPicPr>
          <p:cNvPr id="55298" name="Picture 2" descr="http://www.rojinsaghf.com/images/ceil04.jpg"/>
          <p:cNvPicPr>
            <a:picLocks noChangeAspect="1" noChangeArrowheads="1"/>
          </p:cNvPicPr>
          <p:nvPr/>
        </p:nvPicPr>
        <p:blipFill>
          <a:blip r:embed="rId2" r:link="rId3"/>
          <a:srcRect/>
          <a:stretch>
            <a:fillRect/>
          </a:stretch>
        </p:blipFill>
        <p:spPr bwMode="auto">
          <a:xfrm>
            <a:off x="381000" y="1676400"/>
            <a:ext cx="2971800" cy="4343400"/>
          </a:xfrm>
          <a:prstGeom prst="rect">
            <a:avLst/>
          </a:prstGeom>
          <a:noFill/>
        </p:spPr>
      </p:pic>
      <p:sp>
        <p:nvSpPr>
          <p:cNvPr id="12" name="Rectangle 11"/>
          <p:cNvSpPr/>
          <p:nvPr/>
        </p:nvSpPr>
        <p:spPr>
          <a:xfrm>
            <a:off x="4267200" y="2590800"/>
            <a:ext cx="3307316" cy="584775"/>
          </a:xfrm>
          <a:prstGeom prst="rect">
            <a:avLst/>
          </a:prstGeom>
        </p:spPr>
        <p:txBody>
          <a:bodyPr wrap="none">
            <a:spAutoFit/>
          </a:bodyPr>
          <a:lstStyle/>
          <a:p>
            <a:r>
              <a:rPr lang="fa-IR" sz="3200" dirty="0" smtClean="0">
                <a:cs typeface="+mj-cs"/>
              </a:rPr>
              <a:t>اجرای شبکه سازه</a:t>
            </a:r>
            <a:endParaRPr lang="en-US" sz="3200" dirty="0">
              <a:cs typeface="+mj-cs"/>
            </a:endParaRPr>
          </a:p>
        </p:txBody>
      </p:sp>
    </p:spTree>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524000" y="3358515"/>
          <a:ext cx="6096000" cy="140970"/>
        </p:xfrm>
        <a:graphic>
          <a:graphicData uri="http://schemas.openxmlformats.org/drawingml/2006/table">
            <a:tbl>
              <a:tblPr rtl="1"/>
              <a:tblGrid>
                <a:gridCol w="1219200"/>
                <a:gridCol w="1219200"/>
                <a:gridCol w="1219200"/>
                <a:gridCol w="1219200"/>
                <a:gridCol w="1219200"/>
              </a:tblGrid>
              <a:tr h="0">
                <a:tc>
                  <a:txBody>
                    <a:bodyPr/>
                    <a:lstStyle/>
                    <a:p>
                      <a:pPr marL="0" marR="0" algn="ctr" rtl="1">
                        <a:spcBef>
                          <a:spcPts val="0"/>
                        </a:spcBef>
                        <a:spcAft>
                          <a:spcPts val="0"/>
                        </a:spcAft>
                      </a:pPr>
                      <a:r>
                        <a:rPr lang="en-US" sz="800">
                          <a:solidFill>
                            <a:srgbClr val="444444"/>
                          </a:solidFill>
                          <a:latin typeface="Tahoma"/>
                          <a:ea typeface="Times New Roman"/>
                          <a:cs typeface="Arial"/>
                        </a:rPr>
                        <a:t> </a:t>
                      </a:r>
                      <a:endParaRPr lang="en-US" sz="1200">
                        <a:latin typeface="Times New Roman"/>
                        <a:ea typeface="Times New Roman"/>
                        <a:cs typeface="Arial"/>
                      </a:endParaRPr>
                    </a:p>
                  </a:txBody>
                  <a:tcPr marL="9525" marR="9525" marT="9525" marB="9525" anchor="ctr">
                    <a:lnL>
                      <a:noFill/>
                    </a:lnL>
                    <a:lnR>
                      <a:noFill/>
                    </a:lnR>
                    <a:lnT>
                      <a:noFill/>
                    </a:lnT>
                    <a:lnB>
                      <a:noFill/>
                    </a:lnB>
                  </a:tcPr>
                </a:tc>
                <a:tc>
                  <a:txBody>
                    <a:bodyPr/>
                    <a:lstStyle/>
                    <a:p>
                      <a:pPr marL="0" marR="0" algn="ctr" rtl="0">
                        <a:spcBef>
                          <a:spcPts val="0"/>
                        </a:spcBef>
                        <a:spcAft>
                          <a:spcPts val="0"/>
                        </a:spcAft>
                      </a:pPr>
                      <a:endParaRPr lang="en-US" sz="800">
                        <a:solidFill>
                          <a:srgbClr val="444444"/>
                        </a:solidFill>
                        <a:latin typeface="Tahoma"/>
                        <a:ea typeface="Times New Roman"/>
                        <a:cs typeface="Arial"/>
                      </a:endParaRPr>
                    </a:p>
                  </a:txBody>
                  <a:tcPr marL="9525" marR="9525" marT="9525" marB="9525" anchor="ctr">
                    <a:lnL>
                      <a:noFill/>
                    </a:lnL>
                    <a:lnR>
                      <a:noFill/>
                    </a:lnR>
                    <a:lnT>
                      <a:noFill/>
                    </a:lnT>
                    <a:lnB>
                      <a:noFill/>
                    </a:lnB>
                  </a:tcPr>
                </a:tc>
                <a:tc>
                  <a:txBody>
                    <a:bodyPr/>
                    <a:lstStyle/>
                    <a:p>
                      <a:pPr marL="0" marR="0" algn="ctr" rtl="0">
                        <a:spcBef>
                          <a:spcPts val="0"/>
                        </a:spcBef>
                        <a:spcAft>
                          <a:spcPts val="0"/>
                        </a:spcAft>
                      </a:pPr>
                      <a:endParaRPr lang="en-US" sz="800">
                        <a:solidFill>
                          <a:srgbClr val="444444"/>
                        </a:solidFill>
                        <a:latin typeface="Tahoma"/>
                        <a:ea typeface="Times New Roman"/>
                        <a:cs typeface="Arial"/>
                      </a:endParaRPr>
                    </a:p>
                  </a:txBody>
                  <a:tcPr marL="9525" marR="9525" marT="9525" marB="9525" anchor="ctr">
                    <a:lnL>
                      <a:noFill/>
                    </a:lnL>
                    <a:lnR>
                      <a:noFill/>
                    </a:lnR>
                    <a:lnT>
                      <a:noFill/>
                    </a:lnT>
                    <a:lnB>
                      <a:noFill/>
                    </a:lnB>
                  </a:tcPr>
                </a:tc>
                <a:tc>
                  <a:txBody>
                    <a:bodyPr/>
                    <a:lstStyle/>
                    <a:p>
                      <a:pPr marL="0" marR="0" algn="ctr" rtl="0">
                        <a:spcBef>
                          <a:spcPts val="0"/>
                        </a:spcBef>
                        <a:spcAft>
                          <a:spcPts val="0"/>
                        </a:spcAft>
                      </a:pPr>
                      <a:endParaRPr lang="en-US" sz="800">
                        <a:solidFill>
                          <a:srgbClr val="444444"/>
                        </a:solidFill>
                        <a:latin typeface="Tahoma"/>
                        <a:ea typeface="Times New Roman"/>
                        <a:cs typeface="Arial"/>
                      </a:endParaRPr>
                    </a:p>
                  </a:txBody>
                  <a:tcPr marL="9525" marR="9525" marT="9525" marB="9525" anchor="ctr">
                    <a:lnL>
                      <a:noFill/>
                    </a:lnL>
                    <a:lnR>
                      <a:noFill/>
                    </a:lnR>
                    <a:lnT>
                      <a:noFill/>
                    </a:lnT>
                    <a:lnB>
                      <a:noFill/>
                    </a:lnB>
                  </a:tcPr>
                </a:tc>
                <a:tc>
                  <a:txBody>
                    <a:bodyPr/>
                    <a:lstStyle/>
                    <a:p>
                      <a:pPr marL="0" marR="0" algn="ctr" rtl="0">
                        <a:spcBef>
                          <a:spcPts val="0"/>
                        </a:spcBef>
                        <a:spcAft>
                          <a:spcPts val="0"/>
                        </a:spcAft>
                      </a:pPr>
                      <a:endParaRPr lang="en-US" sz="800" dirty="0">
                        <a:solidFill>
                          <a:srgbClr val="444444"/>
                        </a:solidFill>
                        <a:latin typeface="Tahoma"/>
                        <a:ea typeface="Times New Roman"/>
                        <a:cs typeface="Arial"/>
                      </a:endParaRPr>
                    </a:p>
                  </a:txBody>
                  <a:tcPr marL="9525" marR="9525" marT="9525" marB="9525" anchor="ctr">
                    <a:lnL>
                      <a:noFill/>
                    </a:lnL>
                    <a:lnR>
                      <a:noFill/>
                    </a:lnR>
                    <a:lnT>
                      <a:noFill/>
                    </a:lnT>
                    <a:lnB>
                      <a:noFill/>
                    </a:lnB>
                  </a:tcPr>
                </a:tc>
              </a:tr>
            </a:tbl>
          </a:graphicData>
        </a:graphic>
      </p:graphicFrame>
      <p:pic>
        <p:nvPicPr>
          <p:cNvPr id="55297" name="Picture 1" descr="http://www.rojinsaghf.com/images/ceil05.jpg"/>
          <p:cNvPicPr>
            <a:picLocks noChangeAspect="1" noChangeArrowheads="1"/>
          </p:cNvPicPr>
          <p:nvPr/>
        </p:nvPicPr>
        <p:blipFill>
          <a:blip r:embed="rId2" r:link="rId3"/>
          <a:srcRect/>
          <a:stretch>
            <a:fillRect/>
          </a:stretch>
        </p:blipFill>
        <p:spPr bwMode="auto">
          <a:xfrm>
            <a:off x="381000" y="1752600"/>
            <a:ext cx="3962400" cy="4343400"/>
          </a:xfrm>
          <a:prstGeom prst="rect">
            <a:avLst/>
          </a:prstGeom>
          <a:noFill/>
        </p:spPr>
      </p:pic>
      <p:sp>
        <p:nvSpPr>
          <p:cNvPr id="13" name="Rectangle 12"/>
          <p:cNvSpPr/>
          <p:nvPr/>
        </p:nvSpPr>
        <p:spPr>
          <a:xfrm>
            <a:off x="4419600" y="2667000"/>
            <a:ext cx="4395755" cy="523220"/>
          </a:xfrm>
          <a:prstGeom prst="rect">
            <a:avLst/>
          </a:prstGeom>
        </p:spPr>
        <p:txBody>
          <a:bodyPr wrap="none">
            <a:spAutoFit/>
          </a:bodyPr>
          <a:lstStyle/>
          <a:p>
            <a:r>
              <a:rPr lang="fa-IR" sz="2800" dirty="0" smtClean="0">
                <a:cs typeface="+mj-cs"/>
              </a:rPr>
              <a:t>قرار دادن تایل ها درون شبکه</a:t>
            </a:r>
            <a:endParaRPr lang="en-US" sz="2800" dirty="0">
              <a:cs typeface="+mj-cs"/>
            </a:endParaRPr>
          </a:p>
        </p:txBody>
      </p:sp>
    </p:spTree>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Title 1"/>
          <p:cNvSpPr txBox="1">
            <a:spLocks/>
          </p:cNvSpPr>
          <p:nvPr/>
        </p:nvSpPr>
        <p:spPr>
          <a:xfrm>
            <a:off x="502920" y="5786454"/>
            <a:ext cx="8183880" cy="1051560"/>
          </a:xfrm>
          <a:prstGeom prst="rect">
            <a:avLst/>
          </a:prstGeom>
        </p:spPr>
        <p:txBody>
          <a:bodyPr bIns="91440" anchor="b" anchorCtr="0">
            <a:normAutofit lnSpcReduction="10000"/>
          </a:bodyPr>
          <a:lstStyle/>
          <a:p>
            <a:pPr marL="0" marR="0" lvl="1" indent="0" algn="l" defTabSz="914400" rtl="1" eaLnBrk="1" fontAlgn="auto" latinLnBrk="0" hangingPunct="1">
              <a:lnSpc>
                <a:spcPct val="100000"/>
              </a:lnSpc>
              <a:spcBef>
                <a:spcPct val="0"/>
              </a:spcBef>
              <a:spcAft>
                <a:spcPts val="0"/>
              </a:spcAft>
              <a:buClrTx/>
              <a:buSzTx/>
              <a:buFontTx/>
              <a:buNone/>
              <a:tabLst/>
              <a:defRPr/>
            </a:pPr>
            <a:r>
              <a:rPr kumimoji="0" lang="fa-IR" sz="4400" b="1" i="0" u="none" strike="noStrike" kern="0" cap="none" spc="0" normalizeH="0" baseline="0" noProof="0" smtClean="0">
                <a:ln>
                  <a:noFill/>
                </a:ln>
                <a:solidFill>
                  <a:schemeClr val="accent1"/>
                </a:solidFill>
                <a:effectLst>
                  <a:outerShdw blurRad="38100" dist="38100" dir="2700000" algn="tl">
                    <a:srgbClr val="000000">
                      <a:alpha val="43137"/>
                    </a:srgbClr>
                  </a:outerShdw>
                </a:effectLst>
                <a:uLnTx/>
                <a:uFillTx/>
                <a:cs typeface="B Nazanin" pitchFamily="2" charset="-78"/>
              </a:rPr>
              <a:t>ابزار نصب</a:t>
            </a:r>
            <a:r>
              <a:rPr kumimoji="0" lang="fa-IR" sz="1800" b="0" i="0" u="none" strike="noStrike" kern="0" cap="none" spc="0" normalizeH="0" baseline="0" noProof="0" smtClean="0">
                <a:ln>
                  <a:noFill/>
                </a:ln>
                <a:solidFill>
                  <a:sysClr val="windowText" lastClr="000000"/>
                </a:solidFill>
                <a:effectLst/>
                <a:uLnTx/>
                <a:uFillTx/>
                <a:cs typeface="B Nazanin" pitchFamily="2" charset="-78"/>
              </a:rPr>
              <a:t/>
            </a:r>
            <a:br>
              <a:rPr kumimoji="0" lang="fa-IR" sz="1800" b="0" i="0" u="none" strike="noStrike" kern="0" cap="none" spc="0" normalizeH="0" baseline="0" noProof="0" smtClean="0">
                <a:ln>
                  <a:noFill/>
                </a:ln>
                <a:solidFill>
                  <a:sysClr val="windowText" lastClr="000000"/>
                </a:solidFill>
                <a:effectLst/>
                <a:uLnTx/>
                <a:uFillTx/>
                <a:cs typeface="B Nazanin" pitchFamily="2" charset="-78"/>
              </a:rPr>
            </a:br>
            <a:endParaRPr kumimoji="0" lang="fa-IR" sz="1800" b="0" i="0" u="none" strike="noStrike" kern="0" cap="none" spc="0" normalizeH="0" baseline="0" noProof="0" dirty="0">
              <a:ln>
                <a:noFill/>
              </a:ln>
              <a:solidFill>
                <a:sysClr val="windowText" lastClr="000000"/>
              </a:solidFill>
              <a:effectLst/>
              <a:uLnTx/>
              <a:uFillTx/>
            </a:endParaRPr>
          </a:p>
        </p:txBody>
      </p:sp>
      <p:pic>
        <p:nvPicPr>
          <p:cNvPr id="5" name="Content Placeholder 3" descr="2.bmp"/>
          <p:cNvPicPr>
            <a:picLocks noChangeAspect="1"/>
          </p:cNvPicPr>
          <p:nvPr/>
        </p:nvPicPr>
        <p:blipFill>
          <a:blip r:embed="rId2" cstate="print"/>
          <a:stretch>
            <a:fillRect/>
          </a:stretch>
        </p:blipFill>
        <p:spPr>
          <a:xfrm>
            <a:off x="642910" y="714356"/>
            <a:ext cx="2428892" cy="2209800"/>
          </a:xfrm>
          <a:prstGeom prst="rect">
            <a:avLst/>
          </a:prstGeom>
          <a:ln>
            <a:noFill/>
          </a:ln>
          <a:effectLst>
            <a:outerShdw blurRad="292100" dist="139700" dir="2700000" algn="tl" rotWithShape="0">
              <a:srgbClr val="333333">
                <a:alpha val="65000"/>
              </a:srgbClr>
            </a:outerShdw>
          </a:effectLst>
        </p:spPr>
      </p:pic>
      <p:pic>
        <p:nvPicPr>
          <p:cNvPr id="6" name="Picture 5" descr="1.bmp"/>
          <p:cNvPicPr>
            <a:picLocks noChangeAspect="1"/>
          </p:cNvPicPr>
          <p:nvPr/>
        </p:nvPicPr>
        <p:blipFill>
          <a:blip r:embed="rId3" cstate="print"/>
          <a:stretch>
            <a:fillRect/>
          </a:stretch>
        </p:blipFill>
        <p:spPr>
          <a:xfrm>
            <a:off x="3428992" y="719134"/>
            <a:ext cx="2428892" cy="2209800"/>
          </a:xfrm>
          <a:prstGeom prst="rect">
            <a:avLst/>
          </a:prstGeom>
          <a:ln>
            <a:noFill/>
          </a:ln>
          <a:effectLst>
            <a:outerShdw blurRad="292100" dist="139700" dir="2700000" algn="tl" rotWithShape="0">
              <a:srgbClr val="333333">
                <a:alpha val="65000"/>
              </a:srgbClr>
            </a:outerShdw>
          </a:effectLst>
        </p:spPr>
      </p:pic>
      <p:pic>
        <p:nvPicPr>
          <p:cNvPr id="7" name="Picture 6" descr="3.bmp"/>
          <p:cNvPicPr>
            <a:picLocks noChangeAspect="1"/>
          </p:cNvPicPr>
          <p:nvPr/>
        </p:nvPicPr>
        <p:blipFill>
          <a:blip r:embed="rId4" cstate="print"/>
          <a:stretch>
            <a:fillRect/>
          </a:stretch>
        </p:blipFill>
        <p:spPr>
          <a:xfrm>
            <a:off x="6143636" y="714356"/>
            <a:ext cx="2357454" cy="2209800"/>
          </a:xfrm>
          <a:prstGeom prst="rect">
            <a:avLst/>
          </a:prstGeom>
          <a:ln>
            <a:noFill/>
          </a:ln>
          <a:effectLst>
            <a:outerShdw blurRad="292100" dist="139700" dir="2700000" algn="tl" rotWithShape="0">
              <a:srgbClr val="333333">
                <a:alpha val="65000"/>
              </a:srgbClr>
            </a:outerShdw>
          </a:effectLst>
        </p:spPr>
      </p:pic>
      <p:pic>
        <p:nvPicPr>
          <p:cNvPr id="8" name="Picture 7" descr="5.bmp"/>
          <p:cNvPicPr>
            <a:picLocks noChangeAspect="1"/>
          </p:cNvPicPr>
          <p:nvPr/>
        </p:nvPicPr>
        <p:blipFill>
          <a:blip r:embed="rId5" cstate="print"/>
          <a:stretch>
            <a:fillRect/>
          </a:stretch>
        </p:blipFill>
        <p:spPr>
          <a:xfrm>
            <a:off x="3428992" y="3286124"/>
            <a:ext cx="2428892" cy="2357454"/>
          </a:xfrm>
          <a:prstGeom prst="rect">
            <a:avLst/>
          </a:prstGeom>
          <a:ln>
            <a:noFill/>
          </a:ln>
          <a:effectLst>
            <a:outerShdw blurRad="292100" dist="139700" dir="2700000" algn="tl" rotWithShape="0">
              <a:srgbClr val="333333">
                <a:alpha val="65000"/>
              </a:srgbClr>
            </a:outerShdw>
          </a:effectLst>
        </p:spPr>
      </p:pic>
      <p:pic>
        <p:nvPicPr>
          <p:cNvPr id="9" name="Picture 8" descr="6.bmp"/>
          <p:cNvPicPr>
            <a:picLocks noChangeAspect="1"/>
          </p:cNvPicPr>
          <p:nvPr/>
        </p:nvPicPr>
        <p:blipFill>
          <a:blip r:embed="rId6" cstate="print"/>
          <a:stretch>
            <a:fillRect/>
          </a:stretch>
        </p:blipFill>
        <p:spPr>
          <a:xfrm>
            <a:off x="6143636" y="3286124"/>
            <a:ext cx="2352676" cy="235745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533400" y="2286000"/>
            <a:ext cx="81534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GB" b="0" i="0" u="none" strike="noStrike" cap="none" normalizeH="0" baseline="0" dirty="0" smtClean="0">
              <a:ln>
                <a:noFill/>
              </a:ln>
              <a:effectLst/>
              <a:latin typeface="Tahoma" pitchFamily="34" charset="0"/>
              <a:ea typeface="Times New Roman" pitchFamily="18" charset="0"/>
              <a:cs typeface="B Koodak" pitchFamily="2" charset="-78"/>
            </a:endParaRPr>
          </a:p>
          <a:p>
            <a:pPr algn="ctr" rtl="1" fontAlgn="base">
              <a:spcBef>
                <a:spcPct val="0"/>
              </a:spcBef>
              <a:spcAft>
                <a:spcPct val="0"/>
              </a:spcAft>
            </a:pPr>
            <a:r>
              <a:rPr lang="fa-IR" sz="2400" dirty="0" smtClean="0">
                <a:cs typeface="B Koodak" pitchFamily="2" charset="-78"/>
              </a:rPr>
              <a:t>اين شركت توسط برادران كناف كارل و دكتر آلفونس در سال 1932 بنيان گذاري شد و هم اكنن فرزندان اين دو يعني نيكلاس و بالدوين كناف به طور مشترك و با هماهنگي ساير اعضاي خانواده كناف اين گروه را رهبري مي كنند. </a:t>
            </a:r>
            <a:endParaRPr lang="en-US" sz="2400" dirty="0" smtClean="0">
              <a:cs typeface="B Koodak" pitchFamily="2" charset="-78"/>
            </a:endParaRPr>
          </a:p>
          <a:p>
            <a:pPr marL="0" marR="0" lvl="0" indent="0" algn="ctr" defTabSz="914400" rtl="1"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effectLst/>
              <a:latin typeface="Tahoma" pitchFamily="34" charset="0"/>
              <a:ea typeface="Times New Roman" pitchFamily="18" charset="0"/>
              <a:cs typeface="B Koodak" pitchFamily="2" charset="-78"/>
            </a:endParaRPr>
          </a:p>
        </p:txBody>
      </p:sp>
      <p:sp>
        <p:nvSpPr>
          <p:cNvPr id="6" name="TextBox 5"/>
          <p:cNvSpPr txBox="1"/>
          <p:nvPr/>
        </p:nvSpPr>
        <p:spPr>
          <a:xfrm rot="534805">
            <a:off x="3544797" y="1044889"/>
            <a:ext cx="1734730" cy="646331"/>
          </a:xfrm>
          <a:prstGeom prst="rect">
            <a:avLst/>
          </a:prstGeom>
          <a:effectLst>
            <a:reflection blurRad="6350" stA="50000" endA="275" endPos="40000" dist="101600" dir="5400000" sy="-100000" algn="bl" rotWithShape="0"/>
          </a:effectLst>
        </p:spPr>
        <p:style>
          <a:lnRef idx="2">
            <a:schemeClr val="accent3"/>
          </a:lnRef>
          <a:fillRef idx="1">
            <a:schemeClr val="lt1"/>
          </a:fillRef>
          <a:effectRef idx="0">
            <a:schemeClr val="accent3"/>
          </a:effectRef>
          <a:fontRef idx="minor">
            <a:schemeClr val="dk1"/>
          </a:fontRef>
        </p:style>
        <p:txBody>
          <a:bodyPr wrap="square" rtlCol="0">
            <a:spAutoFit/>
          </a:bodyPr>
          <a:lstStyle/>
          <a:p>
            <a:r>
              <a:rPr lang="fa-IR" sz="3600" dirty="0" smtClean="0">
                <a:solidFill>
                  <a:srgbClr val="FF0000"/>
                </a:solidFill>
                <a:cs typeface="B Koodak" pitchFamily="2" charset="-78"/>
              </a:rPr>
              <a:t>واژه کناف</a:t>
            </a:r>
            <a:endParaRPr lang="en-US" sz="3600" dirty="0">
              <a:solidFill>
                <a:srgbClr val="FF0000"/>
              </a:solidFill>
              <a:cs typeface="B Koodak" pitchFamily="2" charset="-78"/>
            </a:endParaRPr>
          </a:p>
        </p:txBody>
      </p:sp>
    </p:spTree>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itle 1"/>
          <p:cNvSpPr txBox="1">
            <a:spLocks/>
          </p:cNvSpPr>
          <p:nvPr/>
        </p:nvSpPr>
        <p:spPr>
          <a:xfrm>
            <a:off x="502920" y="5806464"/>
            <a:ext cx="7802880" cy="899136"/>
          </a:xfrm>
          <a:prstGeom prst="rect">
            <a:avLst/>
          </a:prstGeom>
        </p:spPr>
        <p:txBody>
          <a:bodyPr bIns="91440" anchor="b" anchorCtr="0">
            <a:normAutofit fontScale="92500" lnSpcReduction="20000"/>
          </a:bodyPr>
          <a:lstStyle/>
          <a:p>
            <a:pPr marL="0" marR="0" lvl="1" indent="0" algn="l" defTabSz="914400" rtl="1" eaLnBrk="1" fontAlgn="auto" latinLnBrk="0" hangingPunct="1">
              <a:lnSpc>
                <a:spcPct val="100000"/>
              </a:lnSpc>
              <a:spcBef>
                <a:spcPct val="0"/>
              </a:spcBef>
              <a:spcAft>
                <a:spcPts val="0"/>
              </a:spcAft>
              <a:buClrTx/>
              <a:buSzTx/>
              <a:buFontTx/>
              <a:buNone/>
              <a:tabLst/>
              <a:defRPr/>
            </a:pPr>
            <a:r>
              <a:rPr kumimoji="0" lang="fa-IR" sz="4400" b="1" i="0" u="none" strike="noStrike" kern="0" cap="none" spc="0" normalizeH="0" baseline="0" noProof="0" smtClean="0">
                <a:ln>
                  <a:noFill/>
                </a:ln>
                <a:solidFill>
                  <a:schemeClr val="accent1"/>
                </a:solidFill>
                <a:effectLst>
                  <a:outerShdw blurRad="38100" dist="38100" dir="2700000" algn="tl">
                    <a:srgbClr val="000000">
                      <a:alpha val="43137"/>
                    </a:srgbClr>
                  </a:outerShdw>
                </a:effectLst>
                <a:uLnTx/>
                <a:uFillTx/>
                <a:cs typeface="B Nazanin" pitchFamily="2" charset="-78"/>
              </a:rPr>
              <a:t>درز گیرها</a:t>
            </a:r>
            <a:r>
              <a:rPr kumimoji="0" lang="fa-IR" sz="1800" b="0" i="0" u="none" strike="noStrike" kern="0" cap="none" spc="0" normalizeH="0" baseline="0" noProof="0" smtClean="0">
                <a:ln>
                  <a:noFill/>
                </a:ln>
                <a:solidFill>
                  <a:sysClr val="windowText" lastClr="000000"/>
                </a:solidFill>
                <a:effectLst/>
                <a:uLnTx/>
                <a:uFillTx/>
                <a:cs typeface="B Nazanin" pitchFamily="2" charset="-78"/>
              </a:rPr>
              <a:t/>
            </a:r>
            <a:br>
              <a:rPr kumimoji="0" lang="fa-IR" sz="1800" b="0" i="0" u="none" strike="noStrike" kern="0" cap="none" spc="0" normalizeH="0" baseline="0" noProof="0" smtClean="0">
                <a:ln>
                  <a:noFill/>
                </a:ln>
                <a:solidFill>
                  <a:sysClr val="windowText" lastClr="000000"/>
                </a:solidFill>
                <a:effectLst/>
                <a:uLnTx/>
                <a:uFillTx/>
                <a:cs typeface="B Nazanin" pitchFamily="2" charset="-78"/>
              </a:rPr>
            </a:br>
            <a:endParaRPr kumimoji="0" lang="fa-IR" sz="1800" b="0" i="0" u="none" strike="noStrike" kern="0" cap="none" spc="0" normalizeH="0" baseline="0" noProof="0" dirty="0">
              <a:ln>
                <a:noFill/>
              </a:ln>
              <a:solidFill>
                <a:sysClr val="windowText" lastClr="000000"/>
              </a:solidFill>
              <a:effectLst/>
              <a:uLnTx/>
              <a:uFillTx/>
            </a:endParaRPr>
          </a:p>
        </p:txBody>
      </p:sp>
      <p:pic>
        <p:nvPicPr>
          <p:cNvPr id="5" name="Content Placeholder 5" descr="1.bmp"/>
          <p:cNvPicPr>
            <a:picLocks noChangeAspect="1"/>
          </p:cNvPicPr>
          <p:nvPr/>
        </p:nvPicPr>
        <p:blipFill>
          <a:blip r:embed="rId2" cstate="print"/>
          <a:stretch>
            <a:fillRect/>
          </a:stretch>
        </p:blipFill>
        <p:spPr>
          <a:xfrm>
            <a:off x="857225" y="857232"/>
            <a:ext cx="2082092" cy="2012689"/>
          </a:xfrm>
          <a:prstGeom prst="rect">
            <a:avLst/>
          </a:prstGeom>
          <a:ln>
            <a:noFill/>
          </a:ln>
          <a:effectLst>
            <a:outerShdw blurRad="292100" dist="139700" dir="2700000" algn="tl" rotWithShape="0">
              <a:srgbClr val="333333">
                <a:alpha val="65000"/>
              </a:srgbClr>
            </a:outerShdw>
          </a:effectLst>
        </p:spPr>
      </p:pic>
      <p:pic>
        <p:nvPicPr>
          <p:cNvPr id="6" name="Picture 5" descr="2.bmp"/>
          <p:cNvPicPr>
            <a:picLocks noChangeAspect="1"/>
          </p:cNvPicPr>
          <p:nvPr/>
        </p:nvPicPr>
        <p:blipFill>
          <a:blip r:embed="rId3" cstate="print"/>
          <a:stretch>
            <a:fillRect/>
          </a:stretch>
        </p:blipFill>
        <p:spPr>
          <a:xfrm>
            <a:off x="857224" y="3357562"/>
            <a:ext cx="2082079" cy="2151495"/>
          </a:xfrm>
          <a:prstGeom prst="rect">
            <a:avLst/>
          </a:prstGeom>
          <a:ln>
            <a:noFill/>
          </a:ln>
          <a:effectLst>
            <a:outerShdw blurRad="292100" dist="139700" dir="2700000" algn="tl" rotWithShape="0">
              <a:srgbClr val="333333">
                <a:alpha val="65000"/>
              </a:srgbClr>
            </a:outerShdw>
          </a:effectLst>
        </p:spPr>
      </p:pic>
      <p:pic>
        <p:nvPicPr>
          <p:cNvPr id="7" name="Picture 6" descr="3.bmp"/>
          <p:cNvPicPr>
            <a:picLocks noChangeAspect="1"/>
          </p:cNvPicPr>
          <p:nvPr/>
        </p:nvPicPr>
        <p:blipFill>
          <a:blip r:embed="rId4" cstate="print"/>
          <a:stretch>
            <a:fillRect/>
          </a:stretch>
        </p:blipFill>
        <p:spPr>
          <a:xfrm>
            <a:off x="6000775" y="3357562"/>
            <a:ext cx="2220884" cy="2151495"/>
          </a:xfrm>
          <a:prstGeom prst="rect">
            <a:avLst/>
          </a:prstGeom>
          <a:ln>
            <a:noFill/>
          </a:ln>
          <a:effectLst>
            <a:outerShdw blurRad="292100" dist="139700" dir="2700000" algn="tl" rotWithShape="0">
              <a:srgbClr val="333333">
                <a:alpha val="65000"/>
              </a:srgbClr>
            </a:outerShdw>
          </a:effectLst>
        </p:spPr>
      </p:pic>
      <p:pic>
        <p:nvPicPr>
          <p:cNvPr id="8" name="Picture 7" descr="4.bmp"/>
          <p:cNvPicPr>
            <a:picLocks noChangeAspect="1"/>
          </p:cNvPicPr>
          <p:nvPr/>
        </p:nvPicPr>
        <p:blipFill>
          <a:blip r:embed="rId5" cstate="print"/>
          <a:stretch>
            <a:fillRect/>
          </a:stretch>
        </p:blipFill>
        <p:spPr>
          <a:xfrm>
            <a:off x="3428992" y="857247"/>
            <a:ext cx="2151496" cy="2012676"/>
          </a:xfrm>
          <a:prstGeom prst="rect">
            <a:avLst/>
          </a:prstGeom>
          <a:ln>
            <a:noFill/>
          </a:ln>
          <a:effectLst>
            <a:outerShdw blurRad="292100" dist="139700" dir="2700000" algn="tl" rotWithShape="0">
              <a:srgbClr val="333333">
                <a:alpha val="65000"/>
              </a:srgbClr>
            </a:outerShdw>
          </a:effectLst>
        </p:spPr>
      </p:pic>
      <p:pic>
        <p:nvPicPr>
          <p:cNvPr id="9" name="Picture 8" descr="5.bmp"/>
          <p:cNvPicPr>
            <a:picLocks noChangeAspect="1"/>
          </p:cNvPicPr>
          <p:nvPr/>
        </p:nvPicPr>
        <p:blipFill>
          <a:blip r:embed="rId6" cstate="print"/>
          <a:stretch>
            <a:fillRect/>
          </a:stretch>
        </p:blipFill>
        <p:spPr>
          <a:xfrm>
            <a:off x="6000774" y="857232"/>
            <a:ext cx="2220885" cy="2012689"/>
          </a:xfrm>
          <a:prstGeom prst="rect">
            <a:avLst/>
          </a:prstGeom>
          <a:ln>
            <a:noFill/>
          </a:ln>
          <a:effectLst>
            <a:outerShdw blurRad="292100" dist="139700" dir="2700000" algn="tl" rotWithShape="0">
              <a:srgbClr val="333333">
                <a:alpha val="65000"/>
              </a:srgbClr>
            </a:outerShdw>
          </a:effectLst>
        </p:spPr>
      </p:pic>
      <p:pic>
        <p:nvPicPr>
          <p:cNvPr id="10" name="Picture 9" descr="6.bmp"/>
          <p:cNvPicPr>
            <a:picLocks noChangeAspect="1"/>
          </p:cNvPicPr>
          <p:nvPr/>
        </p:nvPicPr>
        <p:blipFill>
          <a:blip r:embed="rId7" cstate="print"/>
          <a:stretch>
            <a:fillRect/>
          </a:stretch>
        </p:blipFill>
        <p:spPr>
          <a:xfrm>
            <a:off x="3428992" y="3357562"/>
            <a:ext cx="2132975" cy="21329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www.knaufir.com/www/media/pictures/knaufiranpics/P4-pic13_teaser_big_complete.jpg">
            <a:hlinkClick r:id="rId2"/>
          </p:cNvPr>
          <p:cNvPicPr>
            <a:picLocks/>
          </p:cNvPicPr>
          <p:nvPr/>
        </p:nvPicPr>
        <p:blipFill>
          <a:blip r:embed="rId3" cstate="print"/>
          <a:srcRect/>
          <a:stretch>
            <a:fillRect/>
          </a:stretch>
        </p:blipFill>
        <p:spPr bwMode="auto">
          <a:xfrm>
            <a:off x="4724400" y="1600200"/>
            <a:ext cx="2819400" cy="1352568"/>
          </a:xfrm>
          <a:prstGeom prst="rect">
            <a:avLst/>
          </a:prstGeom>
          <a:noFill/>
          <a:ln w="9525">
            <a:noFill/>
            <a:miter lim="800000"/>
            <a:headEnd/>
            <a:tailEnd/>
          </a:ln>
        </p:spPr>
      </p:pic>
      <p:sp>
        <p:nvSpPr>
          <p:cNvPr id="5" name="Rectangle 4"/>
          <p:cNvSpPr/>
          <p:nvPr/>
        </p:nvSpPr>
        <p:spPr>
          <a:xfrm>
            <a:off x="6072198" y="3201646"/>
            <a:ext cx="1655277" cy="646331"/>
          </a:xfrm>
          <a:prstGeom prst="rect">
            <a:avLst/>
          </a:prstGeom>
        </p:spPr>
        <p:txBody>
          <a:bodyPr wrap="square">
            <a:spAutoFit/>
          </a:bodyPr>
          <a:lstStyle/>
          <a:p>
            <a:pPr lvl="0" algn="r" rtl="1" fontAlgn="base">
              <a:spcBef>
                <a:spcPct val="0"/>
              </a:spcBef>
              <a:spcAft>
                <a:spcPct val="0"/>
              </a:spcAft>
            </a:pPr>
            <a:r>
              <a:rPr lang="ar-SA" b="1" dirty="0" smtClean="0">
                <a:latin typeface="Arial" pitchFamily="34" charset="0"/>
                <a:ea typeface="Times New Roman" pitchFamily="18" charset="0"/>
                <a:cs typeface="B Nazanin" pitchFamily="2" charset="-78"/>
              </a:rPr>
              <a:t>١</a:t>
            </a:r>
            <a:r>
              <a:rPr lang="de-DE" b="1" dirty="0" smtClean="0">
                <a:latin typeface="Arial" pitchFamily="34" charset="0"/>
                <a:ea typeface="Times New Roman" pitchFamily="18" charset="0"/>
                <a:cs typeface="B Nazanin" pitchFamily="2" charset="-78"/>
              </a:rPr>
              <a:t>- </a:t>
            </a:r>
            <a:r>
              <a:rPr lang="ar-SA" b="1" dirty="0" smtClean="0">
                <a:latin typeface="Arial" pitchFamily="34" charset="0"/>
                <a:ea typeface="Times New Roman" pitchFamily="18" charset="0"/>
                <a:cs typeface="B Nazanin" pitchFamily="2" charset="-78"/>
              </a:rPr>
              <a:t>اجرای قاب فولادی سبک</a:t>
            </a:r>
            <a:endParaRPr lang="ar-SA" dirty="0" smtClean="0">
              <a:latin typeface="Arial" pitchFamily="34" charset="0"/>
              <a:cs typeface="B Nazanin" pitchFamily="2" charset="-78"/>
            </a:endParaRPr>
          </a:p>
        </p:txBody>
      </p:sp>
      <p:pic>
        <p:nvPicPr>
          <p:cNvPr id="6" name="Picture 5" descr="http://www.knaufir.com/www/media/pictures/knaufiranpics/P4-pic15_teaser_big_complete.jpg"/>
          <p:cNvPicPr/>
          <p:nvPr/>
        </p:nvPicPr>
        <p:blipFill>
          <a:blip r:embed="rId4" cstate="print"/>
          <a:srcRect/>
          <a:stretch>
            <a:fillRect/>
          </a:stretch>
        </p:blipFill>
        <p:spPr bwMode="auto">
          <a:xfrm>
            <a:off x="4714876" y="4640790"/>
            <a:ext cx="2819400" cy="1502853"/>
          </a:xfrm>
          <a:prstGeom prst="rect">
            <a:avLst/>
          </a:prstGeom>
          <a:noFill/>
          <a:ln w="9525">
            <a:noFill/>
            <a:miter lim="800000"/>
            <a:headEnd/>
            <a:tailEnd/>
          </a:ln>
        </p:spPr>
      </p:pic>
      <p:sp>
        <p:nvSpPr>
          <p:cNvPr id="7" name="Rectangle 6"/>
          <p:cNvSpPr/>
          <p:nvPr/>
        </p:nvSpPr>
        <p:spPr>
          <a:xfrm>
            <a:off x="6202064" y="6404214"/>
            <a:ext cx="1620255" cy="646331"/>
          </a:xfrm>
          <a:prstGeom prst="rect">
            <a:avLst/>
          </a:prstGeom>
        </p:spPr>
        <p:txBody>
          <a:bodyPr wrap="square">
            <a:spAutoFit/>
          </a:bodyPr>
          <a:lstStyle/>
          <a:p>
            <a:pPr lvl="0" algn="r" rtl="1" fontAlgn="base">
              <a:spcBef>
                <a:spcPct val="0"/>
              </a:spcBef>
              <a:spcAft>
                <a:spcPct val="0"/>
              </a:spcAft>
            </a:pPr>
            <a:r>
              <a:rPr lang="ar-SA" b="1" dirty="0" smtClean="0">
                <a:latin typeface="Arial" pitchFamily="34" charset="0"/>
                <a:ea typeface="Times New Roman" pitchFamily="18" charset="0"/>
                <a:cs typeface="B Nazanin" pitchFamily="2" charset="-78"/>
              </a:rPr>
              <a:t>٢</a:t>
            </a:r>
            <a:r>
              <a:rPr lang="de-DE" b="1" dirty="0" smtClean="0">
                <a:latin typeface="Arial" pitchFamily="34" charset="0"/>
                <a:ea typeface="Times New Roman" pitchFamily="18" charset="0"/>
                <a:cs typeface="B Nazanin" pitchFamily="2" charset="-78"/>
              </a:rPr>
              <a:t>- </a:t>
            </a:r>
            <a:r>
              <a:rPr lang="ar-SA" b="1" dirty="0" smtClean="0">
                <a:latin typeface="Arial" pitchFamily="34" charset="0"/>
                <a:ea typeface="Times New Roman" pitchFamily="18" charset="0"/>
                <a:cs typeface="B Nazanin" pitchFamily="2" charset="-78"/>
              </a:rPr>
              <a:t>نصب لایه اول پانل گچی</a:t>
            </a:r>
            <a:endParaRPr lang="ar-SA" dirty="0" smtClean="0">
              <a:latin typeface="Arial" pitchFamily="34" charset="0"/>
              <a:cs typeface="B Nazanin" pitchFamily="2" charset="-78"/>
            </a:endParaRPr>
          </a:p>
        </p:txBody>
      </p:sp>
      <p:pic>
        <p:nvPicPr>
          <p:cNvPr id="8" name="Picture 7" descr="http://www.knaufir.com/www/media/pictures/knaufiranpics/P4-pic16_teaser_big_complete.jpg"/>
          <p:cNvPicPr/>
          <p:nvPr/>
        </p:nvPicPr>
        <p:blipFill>
          <a:blip r:embed="rId5" cstate="print"/>
          <a:srcRect/>
          <a:stretch>
            <a:fillRect/>
          </a:stretch>
        </p:blipFill>
        <p:spPr bwMode="auto">
          <a:xfrm>
            <a:off x="428596" y="1576366"/>
            <a:ext cx="2718707" cy="1352568"/>
          </a:xfrm>
          <a:prstGeom prst="rect">
            <a:avLst/>
          </a:prstGeom>
          <a:noFill/>
          <a:ln w="9525">
            <a:noFill/>
            <a:miter lim="800000"/>
            <a:headEnd/>
            <a:tailEnd/>
          </a:ln>
        </p:spPr>
      </p:pic>
      <p:sp>
        <p:nvSpPr>
          <p:cNvPr id="9" name="Rectangle 8"/>
          <p:cNvSpPr/>
          <p:nvPr/>
        </p:nvSpPr>
        <p:spPr>
          <a:xfrm>
            <a:off x="1071538" y="3189504"/>
            <a:ext cx="2242693" cy="646331"/>
          </a:xfrm>
          <a:prstGeom prst="rect">
            <a:avLst/>
          </a:prstGeom>
        </p:spPr>
        <p:txBody>
          <a:bodyPr wrap="square">
            <a:spAutoFit/>
          </a:bodyPr>
          <a:lstStyle/>
          <a:p>
            <a:pPr lvl="0" algn="r" rtl="1" fontAlgn="base">
              <a:spcBef>
                <a:spcPct val="0"/>
              </a:spcBef>
              <a:spcAft>
                <a:spcPct val="0"/>
              </a:spcAft>
            </a:pPr>
            <a:r>
              <a:rPr lang="ar-SA" b="1" dirty="0" smtClean="0">
                <a:latin typeface="Arial" pitchFamily="34" charset="0"/>
                <a:ea typeface="Times New Roman" pitchFamily="18" charset="0"/>
                <a:cs typeface="B Nazanin" pitchFamily="2" charset="-78"/>
              </a:rPr>
              <a:t>٣</a:t>
            </a:r>
            <a:r>
              <a:rPr lang="de-DE" b="1" dirty="0" smtClean="0">
                <a:latin typeface="Arial" pitchFamily="34" charset="0"/>
                <a:ea typeface="Times New Roman" pitchFamily="18" charset="0"/>
                <a:cs typeface="B Nazanin" pitchFamily="2" charset="-78"/>
              </a:rPr>
              <a:t>- </a:t>
            </a:r>
            <a:r>
              <a:rPr lang="ar-SA" b="1" dirty="0" smtClean="0">
                <a:latin typeface="Arial" pitchFamily="34" charset="0"/>
                <a:ea typeface="Times New Roman" pitchFamily="18" charset="0"/>
                <a:cs typeface="B Nazanin" pitchFamily="2" charset="-78"/>
              </a:rPr>
              <a:t>قرار دادن عایق حرارتی و صوتی</a:t>
            </a:r>
            <a:endParaRPr lang="ar-SA" dirty="0" smtClean="0">
              <a:latin typeface="Arial" pitchFamily="34" charset="0"/>
              <a:cs typeface="B Nazanin" pitchFamily="2" charset="-78"/>
            </a:endParaRPr>
          </a:p>
        </p:txBody>
      </p:sp>
      <p:pic>
        <p:nvPicPr>
          <p:cNvPr id="10" name="Picture 9" descr="http://www.knaufir.com/www/media/pictures/knaufiranpics/P4-pic14_teaser_big_complete.jpg"/>
          <p:cNvPicPr/>
          <p:nvPr/>
        </p:nvPicPr>
        <p:blipFill>
          <a:blip r:embed="rId6" cstate="print"/>
          <a:srcRect/>
          <a:stretch>
            <a:fillRect/>
          </a:stretch>
        </p:blipFill>
        <p:spPr bwMode="auto">
          <a:xfrm>
            <a:off x="428596" y="4640790"/>
            <a:ext cx="2718707" cy="1502853"/>
          </a:xfrm>
          <a:prstGeom prst="rect">
            <a:avLst/>
          </a:prstGeom>
          <a:noFill/>
          <a:ln w="9525">
            <a:noFill/>
            <a:miter lim="800000"/>
            <a:headEnd/>
            <a:tailEnd/>
          </a:ln>
        </p:spPr>
      </p:pic>
      <p:sp>
        <p:nvSpPr>
          <p:cNvPr id="11" name="Rectangle 10"/>
          <p:cNvSpPr/>
          <p:nvPr/>
        </p:nvSpPr>
        <p:spPr>
          <a:xfrm>
            <a:off x="1142976" y="6404214"/>
            <a:ext cx="2252903" cy="646331"/>
          </a:xfrm>
          <a:prstGeom prst="rect">
            <a:avLst/>
          </a:prstGeom>
        </p:spPr>
        <p:txBody>
          <a:bodyPr wrap="square">
            <a:spAutoFit/>
          </a:bodyPr>
          <a:lstStyle/>
          <a:p>
            <a:pPr lvl="0" algn="r" rtl="1" fontAlgn="base">
              <a:spcBef>
                <a:spcPct val="0"/>
              </a:spcBef>
              <a:spcAft>
                <a:spcPct val="0"/>
              </a:spcAft>
            </a:pPr>
            <a:r>
              <a:rPr lang="ar-SA" b="1" dirty="0" smtClean="0">
                <a:latin typeface="Arial" pitchFamily="34" charset="0"/>
                <a:ea typeface="Times New Roman" pitchFamily="18" charset="0"/>
                <a:cs typeface="B Nazanin" pitchFamily="2" charset="-78"/>
              </a:rPr>
              <a:t>٤</a:t>
            </a:r>
            <a:r>
              <a:rPr lang="de-DE" b="1" dirty="0" smtClean="0">
                <a:latin typeface="Arial" pitchFamily="34" charset="0"/>
                <a:ea typeface="Times New Roman" pitchFamily="18" charset="0"/>
                <a:cs typeface="B Nazanin" pitchFamily="2" charset="-78"/>
              </a:rPr>
              <a:t>- </a:t>
            </a:r>
            <a:r>
              <a:rPr lang="ar-SA" b="1" dirty="0" smtClean="0">
                <a:latin typeface="Arial" pitchFamily="34" charset="0"/>
                <a:ea typeface="Times New Roman" pitchFamily="18" charset="0"/>
                <a:cs typeface="B Nazanin" pitchFamily="2" charset="-78"/>
              </a:rPr>
              <a:t>نصب پانل گچی بر سمت دیگر دیوار</a:t>
            </a:r>
            <a:endParaRPr lang="ar-SA" dirty="0" smtClean="0">
              <a:latin typeface="Arial" pitchFamily="34" charset="0"/>
              <a:cs typeface="B Nazanin" pitchFamily="2" charset="-78"/>
            </a:endParaRPr>
          </a:p>
        </p:txBody>
      </p:sp>
      <p:sp>
        <p:nvSpPr>
          <p:cNvPr id="12" name="Title 1"/>
          <p:cNvSpPr txBox="1">
            <a:spLocks/>
          </p:cNvSpPr>
          <p:nvPr/>
        </p:nvSpPr>
        <p:spPr>
          <a:xfrm>
            <a:off x="3810000" y="381000"/>
            <a:ext cx="4876800" cy="457200"/>
          </a:xfrm>
          <a:prstGeom prst="rect">
            <a:avLst/>
          </a:prstGeom>
        </p:spPr>
        <p:txBody>
          <a:bodyPr bIns="91440" anchor="b" anchorCtr="0">
            <a:normAutofit fontScale="62500" lnSpcReduction="20000"/>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sz="4000" b="0" i="0" u="none" strike="noStrike" kern="1200" cap="none" spc="0" normalizeH="0" baseline="0" noProof="0" smtClean="0">
                <a:ln>
                  <a:noFill/>
                </a:ln>
                <a:solidFill>
                  <a:schemeClr val="tx2"/>
                </a:solidFill>
                <a:effectLst/>
                <a:uLnTx/>
                <a:uFillTx/>
                <a:latin typeface="+mj-lt"/>
                <a:ea typeface="+mj-ea"/>
                <a:cs typeface="B Nazanin" pitchFamily="2" charset="-78"/>
              </a:rPr>
              <a:t>روش اجرای دیوار های جدا کننده استاندارد</a:t>
            </a:r>
            <a:endParaRPr kumimoji="0" lang="en-GB" sz="40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http://www.knaufir.com/www/media/pictures/knaufiranpics/P7-pic26_teaser_big_complete.jpg"/>
          <p:cNvPicPr>
            <a:picLocks/>
          </p:cNvPicPr>
          <p:nvPr/>
        </p:nvPicPr>
        <p:blipFill>
          <a:blip r:embed="rId2" cstate="print"/>
          <a:srcRect/>
          <a:stretch>
            <a:fillRect/>
          </a:stretch>
        </p:blipFill>
        <p:spPr bwMode="auto">
          <a:xfrm>
            <a:off x="457200" y="4105260"/>
            <a:ext cx="2166966" cy="2524140"/>
          </a:xfrm>
          <a:prstGeom prst="rect">
            <a:avLst/>
          </a:prstGeom>
          <a:ln>
            <a:noFill/>
          </a:ln>
          <a:effectLst>
            <a:outerShdw blurRad="190500" algn="tl" rotWithShape="0">
              <a:srgbClr val="000000">
                <a:alpha val="70000"/>
              </a:srgbClr>
            </a:outerShdw>
          </a:effectLst>
        </p:spPr>
      </p:pic>
      <p:pic>
        <p:nvPicPr>
          <p:cNvPr id="5" name="Content Placeholder 4" descr="http://www.knaufir.com/www/media/pictures/knaufiranpics/P7-pic-29_teaser_big_complete.jpg"/>
          <p:cNvPicPr>
            <a:picLocks/>
          </p:cNvPicPr>
          <p:nvPr/>
        </p:nvPicPr>
        <p:blipFill>
          <a:blip r:embed="rId3" cstate="print"/>
          <a:srcRect/>
          <a:stretch>
            <a:fillRect/>
          </a:stretch>
        </p:blipFill>
        <p:spPr bwMode="auto">
          <a:xfrm>
            <a:off x="409700" y="1509125"/>
            <a:ext cx="2209800" cy="2453275"/>
          </a:xfrm>
          <a:prstGeom prst="rect">
            <a:avLst/>
          </a:prstGeom>
          <a:ln>
            <a:noFill/>
          </a:ln>
          <a:effectLst>
            <a:outerShdw blurRad="190500" algn="tl" rotWithShape="0">
              <a:srgbClr val="000000">
                <a:alpha val="70000"/>
              </a:srgbClr>
            </a:outerShdw>
          </a:effectLst>
        </p:spPr>
      </p:pic>
      <p:sp>
        <p:nvSpPr>
          <p:cNvPr id="6" name="Title 1"/>
          <p:cNvSpPr>
            <a:spLocks noGrp="1"/>
          </p:cNvSpPr>
          <p:nvPr>
            <p:ph type="title"/>
          </p:nvPr>
        </p:nvSpPr>
        <p:spPr>
          <a:xfrm>
            <a:off x="2514600" y="228600"/>
            <a:ext cx="6172200" cy="518160"/>
          </a:xfrm>
        </p:spPr>
        <p:txBody>
          <a:bodyPr>
            <a:normAutofit fontScale="90000"/>
          </a:bodyPr>
          <a:lstStyle/>
          <a:p>
            <a:pPr algn="ctr" rtl="1"/>
            <a:r>
              <a:rPr lang="fa-IR" sz="4000" dirty="0" smtClean="0">
                <a:cs typeface="B Nazanin" pitchFamily="2" charset="-78"/>
              </a:rPr>
              <a:t>عایق های صوتی و حرارتی در دیوارهای خارجی</a:t>
            </a:r>
            <a:endParaRPr lang="en-GB" sz="4000" dirty="0">
              <a:cs typeface="B Nazanin" pitchFamily="2" charset="-78"/>
            </a:endParaRPr>
          </a:p>
        </p:txBody>
      </p:sp>
      <p:pic>
        <p:nvPicPr>
          <p:cNvPr id="7" name="Content Placeholder 5" descr="دیوار پوششی با سازه 1.jpg"/>
          <p:cNvPicPr>
            <a:picLocks noChangeAspect="1"/>
          </p:cNvPicPr>
          <p:nvPr/>
        </p:nvPicPr>
        <p:blipFill>
          <a:blip r:embed="rId4" cstate="print"/>
          <a:stretch>
            <a:fillRect/>
          </a:stretch>
        </p:blipFill>
        <p:spPr>
          <a:xfrm>
            <a:off x="3352800" y="2473268"/>
            <a:ext cx="5565575" cy="4174181"/>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Content Placeholder 3" descr="exterior wall.jpg"/>
          <p:cNvPicPr>
            <a:picLocks noChangeAspect="1"/>
          </p:cNvPicPr>
          <p:nvPr/>
        </p:nvPicPr>
        <p:blipFill>
          <a:blip r:embed="rId2" cstate="print"/>
          <a:stretch>
            <a:fillRect/>
          </a:stretch>
        </p:blipFill>
        <p:spPr>
          <a:xfrm>
            <a:off x="89736" y="118238"/>
            <a:ext cx="8991600" cy="6629400"/>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p:txBody>
      </p:sp>
      <p:pic>
        <p:nvPicPr>
          <p:cNvPr id="4" name="Content Placeholder 3" descr="دیوار پوششی بدون سازه 1.jpg"/>
          <p:cNvPicPr>
            <a:picLocks noChangeAspect="1"/>
          </p:cNvPicPr>
          <p:nvPr/>
        </p:nvPicPr>
        <p:blipFill>
          <a:blip r:embed="rId2" cstate="print"/>
          <a:stretch>
            <a:fillRect/>
          </a:stretch>
        </p:blipFill>
        <p:spPr>
          <a:xfrm>
            <a:off x="812800" y="1600200"/>
            <a:ext cx="7416800" cy="5029200"/>
          </a:xfrm>
          <a:prstGeom prst="rect">
            <a:avLst/>
          </a:prstGeom>
        </p:spPr>
      </p:pic>
      <p:sp>
        <p:nvSpPr>
          <p:cNvPr id="5" name="Title 1"/>
          <p:cNvSpPr>
            <a:spLocks noGrp="1"/>
          </p:cNvSpPr>
          <p:nvPr>
            <p:ph type="title"/>
          </p:nvPr>
        </p:nvSpPr>
        <p:spPr>
          <a:xfrm>
            <a:off x="3200400" y="533400"/>
            <a:ext cx="5638800" cy="761999"/>
          </a:xfrm>
        </p:spPr>
        <p:txBody>
          <a:bodyPr>
            <a:normAutofit fontScale="90000"/>
          </a:bodyPr>
          <a:lstStyle/>
          <a:p>
            <a:pPr algn="ctr" rtl="1"/>
            <a:r>
              <a:rPr lang="fa-IR" dirty="0" smtClean="0">
                <a:cs typeface="B Nazanin" pitchFamily="2" charset="-78"/>
              </a:rPr>
              <a:t>عایق های صوتی و حرارتی در دیوارهای داخلی</a:t>
            </a:r>
            <a:endParaRPr lang="fa-IR" dirty="0"/>
          </a:p>
        </p:txBody>
      </p:sp>
    </p:spTree>
  </p:cSld>
  <p:clrMapOvr>
    <a:masterClrMapping/>
  </p:clrMapOvr>
  <p:transition spd="slow">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Content Placeholder 4" descr="warm wall 2.jpg"/>
          <p:cNvPicPr>
            <a:picLocks noChangeAspect="1"/>
          </p:cNvPicPr>
          <p:nvPr/>
        </p:nvPicPr>
        <p:blipFill>
          <a:blip r:embed="rId2" cstate="print"/>
          <a:stretch>
            <a:fillRect/>
          </a:stretch>
        </p:blipFill>
        <p:spPr>
          <a:xfrm>
            <a:off x="244366" y="141894"/>
            <a:ext cx="8737601" cy="6553201"/>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2591754"/>
            <a:ext cx="8183880" cy="1051560"/>
          </a:xfrm>
        </p:spPr>
        <p:txBody>
          <a:bodyPr>
            <a:normAutofit/>
          </a:bodyPr>
          <a:lstStyle/>
          <a:p>
            <a:pPr algn="ctr"/>
            <a:r>
              <a:rPr lang="fa-IR" sz="4800" dirty="0" smtClean="0">
                <a:cs typeface="B Nazanin" pitchFamily="2" charset="-78"/>
              </a:rPr>
              <a:t> سقف های کاذب</a:t>
            </a:r>
            <a:endParaRPr lang="fa-IR" sz="4800" dirty="0"/>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a-IR"/>
          </a:p>
        </p:txBody>
      </p:sp>
    </p:spTree>
  </p:cSld>
  <p:clrMapOvr>
    <a:masterClrMapping/>
  </p:clrMapOvr>
  <p:transition>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س.jpg"/>
          <p:cNvPicPr>
            <a:picLocks noGrp="1" noChangeAspect="1"/>
          </p:cNvPicPr>
          <p:nvPr>
            <p:ph idx="1"/>
          </p:nvPr>
        </p:nvPicPr>
        <p:blipFill>
          <a:blip r:embed="rId2" cstate="print"/>
          <a:stretch>
            <a:fillRect/>
          </a:stretch>
        </p:blipFill>
        <p:spPr>
          <a:xfrm>
            <a:off x="357158" y="357166"/>
            <a:ext cx="8501122" cy="6143668"/>
          </a:xfrm>
        </p:spPr>
      </p:pic>
    </p:spTree>
  </p:cSld>
  <p:clrMapOvr>
    <a:masterClrMapping/>
  </p:clrMapOvr>
  <p:transition>
    <p:pull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3306" y="214290"/>
            <a:ext cx="4929222" cy="947758"/>
          </a:xfrm>
        </p:spPr>
        <p:txBody>
          <a:bodyPr>
            <a:noAutofit/>
          </a:bodyPr>
          <a:lstStyle/>
          <a:p>
            <a:pPr algn="r" rtl="1"/>
            <a:r>
              <a:rPr lang="fa-IR" sz="3600" dirty="0" smtClean="0">
                <a:cs typeface="B Nazanin" pitchFamily="2" charset="-78"/>
              </a:rPr>
              <a:t>انواع سقف های کاذب کناف</a:t>
            </a:r>
            <a:endParaRPr lang="fa-IR" sz="3600" dirty="0">
              <a:cs typeface="B Nazanin" pitchFamily="2" charset="-78"/>
            </a:endParaRPr>
          </a:p>
        </p:txBody>
      </p:sp>
      <p:sp>
        <p:nvSpPr>
          <p:cNvPr id="3" name="Text Placeholder 2"/>
          <p:cNvSpPr>
            <a:spLocks noGrp="1"/>
          </p:cNvSpPr>
          <p:nvPr>
            <p:ph type="body" idx="2"/>
          </p:nvPr>
        </p:nvSpPr>
        <p:spPr>
          <a:xfrm>
            <a:off x="5429256" y="1447802"/>
            <a:ext cx="3081391" cy="4206112"/>
          </a:xfrm>
        </p:spPr>
        <p:txBody>
          <a:bodyPr>
            <a:normAutofit/>
          </a:bodyPr>
          <a:lstStyle/>
          <a:p>
            <a:pPr algn="r" rtl="1">
              <a:buFont typeface="Wingdings" pitchFamily="2" charset="2"/>
              <a:buChar char="ü"/>
            </a:pPr>
            <a:r>
              <a:rPr lang="fa-IR" sz="2800" dirty="0" smtClean="0">
                <a:cs typeface="B Nazanin" pitchFamily="2" charset="-78"/>
              </a:rPr>
              <a:t>سقف های کاذب مشبک کناف</a:t>
            </a:r>
          </a:p>
          <a:p>
            <a:pPr algn="r" rtl="1">
              <a:buFont typeface="Wingdings" pitchFamily="2" charset="2"/>
              <a:buChar char="ü"/>
            </a:pPr>
            <a:endParaRPr lang="fa-IR" sz="2800" dirty="0" smtClean="0">
              <a:cs typeface="B Nazanin" pitchFamily="2" charset="-78"/>
            </a:endParaRPr>
          </a:p>
          <a:p>
            <a:pPr algn="r" rtl="1">
              <a:buFont typeface="Wingdings" pitchFamily="2" charset="2"/>
              <a:buChar char="ü"/>
            </a:pPr>
            <a:endParaRPr lang="fa-IR" sz="2800" dirty="0" smtClean="0">
              <a:cs typeface="B Nazanin" pitchFamily="2" charset="-78"/>
            </a:endParaRPr>
          </a:p>
          <a:p>
            <a:pPr algn="r" rtl="1">
              <a:buFont typeface="Wingdings" pitchFamily="2" charset="2"/>
              <a:buChar char="ü"/>
            </a:pPr>
            <a:r>
              <a:rPr lang="fa-IR" sz="2800" dirty="0" smtClean="0">
                <a:cs typeface="B Nazanin" pitchFamily="2" charset="-78"/>
              </a:rPr>
              <a:t>سقف های کاذب یکپارچه کناف</a:t>
            </a:r>
            <a:endParaRPr lang="fa-IR" sz="2800" dirty="0">
              <a:cs typeface="B Nazanin" pitchFamily="2" charset="-78"/>
            </a:endParaRPr>
          </a:p>
        </p:txBody>
      </p:sp>
      <p:pic>
        <p:nvPicPr>
          <p:cNvPr id="6" name="Content Placeholder 5" descr="Buttershaw%20School%20Hall.jpg"/>
          <p:cNvPicPr>
            <a:picLocks noGrp="1" noChangeAspect="1"/>
          </p:cNvPicPr>
          <p:nvPr>
            <p:ph sz="half" idx="1"/>
          </p:nvPr>
        </p:nvPicPr>
        <p:blipFill>
          <a:blip r:embed="rId2" cstate="print"/>
          <a:stretch>
            <a:fillRect/>
          </a:stretch>
        </p:blipFill>
        <p:spPr>
          <a:xfrm>
            <a:off x="886682" y="1214423"/>
            <a:ext cx="4399697" cy="4143403"/>
          </a:xfrm>
          <a:prstGeom prst="rect">
            <a:avLst/>
          </a:prstGeom>
          <a:ln>
            <a:noFill/>
          </a:ln>
          <a:effectLst>
            <a:softEdge rad="112500"/>
          </a:effectLst>
        </p:spPr>
      </p:pic>
    </p:spTree>
  </p:cSld>
  <p:clrMapOvr>
    <a:masterClrMapping/>
  </p:clrMapOvr>
  <p:transition>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10200"/>
            <a:ext cx="4572000" cy="1051560"/>
          </a:xfrm>
        </p:spPr>
        <p:txBody>
          <a:bodyPr>
            <a:normAutofit fontScale="90000"/>
          </a:bodyPr>
          <a:lstStyle/>
          <a:p>
            <a:r>
              <a:rPr lang="fa-IR" dirty="0" smtClean="0">
                <a:cs typeface="B Nazanin" pitchFamily="2" charset="-78"/>
              </a:rPr>
              <a:t>سقف های کاذب مشبک کناف</a:t>
            </a:r>
            <a:br>
              <a:rPr lang="fa-IR" dirty="0" smtClean="0">
                <a:cs typeface="B Nazanin" pitchFamily="2" charset="-78"/>
              </a:rPr>
            </a:br>
            <a:endParaRPr lang="fa-IR" dirty="0"/>
          </a:p>
        </p:txBody>
      </p:sp>
      <p:pic>
        <p:nvPicPr>
          <p:cNvPr id="5" name="Content Placeholder 4" descr="acostic3.bmp"/>
          <p:cNvPicPr>
            <a:picLocks noGrp="1" noChangeAspect="1"/>
          </p:cNvPicPr>
          <p:nvPr>
            <p:ph sz="half" idx="1"/>
          </p:nvPr>
        </p:nvPicPr>
        <p:blipFill>
          <a:blip r:embed="rId2" cstate="print"/>
          <a:stretch>
            <a:fillRect/>
          </a:stretch>
        </p:blipFill>
        <p:spPr>
          <a:xfrm>
            <a:off x="642910" y="714356"/>
            <a:ext cx="4000528" cy="40005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Content Placeholder 3"/>
          <p:cNvSpPr>
            <a:spLocks noGrp="1"/>
          </p:cNvSpPr>
          <p:nvPr>
            <p:ph sz="half" idx="2"/>
          </p:nvPr>
        </p:nvSpPr>
        <p:spPr>
          <a:xfrm>
            <a:off x="4648200" y="762000"/>
            <a:ext cx="4038600" cy="4525963"/>
          </a:xfrm>
        </p:spPr>
        <p:txBody>
          <a:bodyPr>
            <a:normAutofit/>
          </a:bodyPr>
          <a:lstStyle/>
          <a:p>
            <a:pPr algn="just" rtl="1"/>
            <a:r>
              <a:rPr lang="ar-SA" dirty="0" smtClean="0">
                <a:cs typeface="B Nazanin" pitchFamily="2" charset="-78"/>
              </a:rPr>
              <a:t>سقفهاي کاذب مشبک کناف، از شبکه سازه هاي سپري (يا</a:t>
            </a:r>
            <a:r>
              <a:rPr lang="de-DE" dirty="0" smtClean="0">
                <a:cs typeface="B Nazanin" pitchFamily="2" charset="-78"/>
              </a:rPr>
              <a:t> T </a:t>
            </a:r>
            <a:r>
              <a:rPr lang="ar-SA" dirty="0" smtClean="0">
                <a:cs typeface="B Nazanin" pitchFamily="2" charset="-78"/>
              </a:rPr>
              <a:t>شکل) و تايل هاي گچي تشکيل مي شوند. شبکة مذکور به وسيلة آويزهاي قابل تنظيم به سقف اصلي متصل گرديده و سپس تايلهاي گچي درون اين شبکه قرار مي گيرند. نصب سريع و آسان، دسترسي آسان به فضاي تأسيساتي پشت سقف کاذب و تعمير و نگهداري آسان از جمله ويژگيهاي اين ساختار مي باشد</a:t>
            </a:r>
            <a:r>
              <a:rPr lang="fa-IR" dirty="0" smtClean="0">
                <a:cs typeface="B Nazanin" pitchFamily="2" charset="-78"/>
              </a:rPr>
              <a:t>.</a:t>
            </a:r>
          </a:p>
          <a:p>
            <a:pPr algn="l"/>
            <a:endParaRPr lang="fa-IR" dirty="0"/>
          </a:p>
        </p:txBody>
      </p:sp>
    </p:spTree>
  </p:cSld>
  <p:clrMapOvr>
    <a:masterClrMapping/>
  </p:clrMapOvr>
  <p:transition>
    <p:pull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356538">
            <a:off x="2675881" y="1071868"/>
            <a:ext cx="3204723" cy="523220"/>
          </a:xfrm>
          <a:prstGeom prst="rect">
            <a:avLst/>
          </a:prstGeom>
          <a:effectLst>
            <a:reflection blurRad="6350" stA="52000" endA="300" endPos="35000" dir="5400000" sy="-100000" algn="bl" rotWithShape="0"/>
          </a:effectLst>
        </p:spPr>
        <p:style>
          <a:lnRef idx="2">
            <a:schemeClr val="accent3"/>
          </a:lnRef>
          <a:fillRef idx="1">
            <a:schemeClr val="lt1"/>
          </a:fillRef>
          <a:effectRef idx="0">
            <a:schemeClr val="accent3"/>
          </a:effectRef>
          <a:fontRef idx="minor">
            <a:schemeClr val="dk1"/>
          </a:fontRef>
        </p:style>
        <p:txBody>
          <a:bodyPr wrap="none">
            <a:spAutoFit/>
          </a:bodyPr>
          <a:lstStyle/>
          <a:p>
            <a:pPr algn="r" rtl="1"/>
            <a:r>
              <a:rPr lang="en-US" sz="2800" b="1" dirty="0" err="1" smtClean="0">
                <a:solidFill>
                  <a:schemeClr val="accent1"/>
                </a:solidFill>
                <a:cs typeface="B Koodak" pitchFamily="2" charset="-78"/>
              </a:rPr>
              <a:t>ديوارهاي</a:t>
            </a:r>
            <a:r>
              <a:rPr lang="en-US" sz="2800" b="1" dirty="0" smtClean="0">
                <a:solidFill>
                  <a:schemeClr val="accent1"/>
                </a:solidFill>
                <a:cs typeface="B Koodak" pitchFamily="2" charset="-78"/>
              </a:rPr>
              <a:t> </a:t>
            </a:r>
            <a:r>
              <a:rPr lang="en-US" sz="2800" b="1" dirty="0" err="1" smtClean="0">
                <a:solidFill>
                  <a:schemeClr val="accent1"/>
                </a:solidFill>
                <a:cs typeface="B Koodak" pitchFamily="2" charset="-78"/>
              </a:rPr>
              <a:t>جداكننده</a:t>
            </a:r>
            <a:r>
              <a:rPr lang="en-US" sz="2800" b="1" dirty="0" smtClean="0">
                <a:solidFill>
                  <a:schemeClr val="accent1"/>
                </a:solidFill>
                <a:cs typeface="B Koodak" pitchFamily="2" charset="-78"/>
              </a:rPr>
              <a:t> </a:t>
            </a:r>
            <a:r>
              <a:rPr lang="en-US" sz="2800" b="1" dirty="0" err="1" smtClean="0">
                <a:solidFill>
                  <a:schemeClr val="accent1"/>
                </a:solidFill>
                <a:cs typeface="B Koodak" pitchFamily="2" charset="-78"/>
              </a:rPr>
              <a:t>كناف</a:t>
            </a:r>
            <a:endParaRPr lang="en-US" sz="2800" b="1" dirty="0">
              <a:solidFill>
                <a:schemeClr val="accent1"/>
              </a:solidFill>
              <a:cs typeface="B Koodak" pitchFamily="2" charset="-78"/>
            </a:endParaRPr>
          </a:p>
        </p:txBody>
      </p:sp>
      <p:sp>
        <p:nvSpPr>
          <p:cNvPr id="5" name="Rectangle 4"/>
          <p:cNvSpPr/>
          <p:nvPr/>
        </p:nvSpPr>
        <p:spPr>
          <a:xfrm>
            <a:off x="228600" y="2209800"/>
            <a:ext cx="8534400" cy="3170099"/>
          </a:xfrm>
          <a:prstGeom prst="rect">
            <a:avLst/>
          </a:prstGeom>
        </p:spPr>
        <p:txBody>
          <a:bodyPr wrap="square">
            <a:spAutoFit/>
          </a:bodyPr>
          <a:lstStyle/>
          <a:p>
            <a:r>
              <a:rPr lang="fa-IR" sz="2000" dirty="0" smtClean="0">
                <a:latin typeface="Perpetua Titling MT" pitchFamily="18" charset="0"/>
                <a:cs typeface="+mj-cs"/>
              </a:rPr>
              <a:t>دیوارهای جداکننده کناف ، دیوارهای غیر باربری هستند که برای تقسیم فضاهای داخلی ساختمان استفاده می شوند . این ساختار شامل قابهای فولادی سبک ساخته شده با مقاطع </a:t>
            </a:r>
            <a:r>
              <a:rPr lang="en-US" sz="2000" dirty="0" smtClean="0">
                <a:latin typeface="Perpetua Titling MT" pitchFamily="18" charset="0"/>
                <a:cs typeface="+mj-cs"/>
              </a:rPr>
              <a:t>U </a:t>
            </a:r>
            <a:r>
              <a:rPr lang="fa-IR" sz="2000" dirty="0" smtClean="0">
                <a:latin typeface="Perpetua Titling MT" pitchFamily="18" charset="0"/>
                <a:cs typeface="+mj-cs"/>
              </a:rPr>
              <a:t>و </a:t>
            </a:r>
            <a:r>
              <a:rPr lang="en-US" sz="2000" dirty="0" smtClean="0">
                <a:latin typeface="Perpetua Titling MT" pitchFamily="18" charset="0"/>
                <a:cs typeface="+mj-cs"/>
              </a:rPr>
              <a:t>C </a:t>
            </a:r>
            <a:r>
              <a:rPr lang="fa-IR" sz="2000" dirty="0" smtClean="0">
                <a:latin typeface="Perpetua Titling MT" pitchFamily="18" charset="0"/>
                <a:cs typeface="+mj-cs"/>
              </a:rPr>
              <a:t>بوده که صفحات روکش دار گچی در یک یا چند لایه ، به وسیله پیچ مخصوص بر روی آنها نصب می شوند . درزهای میان این صفحات به وسیله نوار  و بتونه مخصوص ، درزگیری شده ، به نحوی که در انتهای کار ، سطحی یکپارچه و برون درز که قابلیت رنگ آمیزی و کاشی کاری یا هر نوع پوشش نهایی دیگری را خواهد داشت ، حاصل می گردد . فضای خالی داخل دیوار ، امکان استفاده از انواع عایق حرارتی و صوتی را فراهم نموده و همچنین عبور و دسترسی به تاسیسات الکتریکی و مکانیکی را به راحتی میسر می سازد </a:t>
            </a:r>
            <a:endParaRPr lang="en-US" sz="2000" dirty="0">
              <a:latin typeface="Perpetua Titling MT" pitchFamily="18" charset="0"/>
              <a:cs typeface="+mj-cs"/>
            </a:endParaRPr>
          </a:p>
        </p:txBody>
      </p:sp>
    </p:spTree>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806440"/>
            <a:ext cx="8183880" cy="1051560"/>
          </a:xfrm>
        </p:spPr>
        <p:txBody>
          <a:bodyPr>
            <a:normAutofit/>
          </a:bodyPr>
          <a:lstStyle/>
          <a:p>
            <a:r>
              <a:rPr lang="fa-IR" sz="3200" dirty="0" smtClean="0">
                <a:cs typeface="B Nazanin" pitchFamily="2" charset="-78"/>
              </a:rPr>
              <a:t>سقف های کاذب مشبک کناف</a:t>
            </a:r>
            <a:endParaRPr lang="fa-IR" sz="3200" dirty="0"/>
          </a:p>
        </p:txBody>
      </p:sp>
      <p:pic>
        <p:nvPicPr>
          <p:cNvPr id="4" name="Content Placeholder 3" descr="f1"/>
          <p:cNvPicPr>
            <a:picLocks noGrp="1"/>
          </p:cNvPicPr>
          <p:nvPr>
            <p:ph idx="1"/>
          </p:nvPr>
        </p:nvPicPr>
        <p:blipFill>
          <a:blip r:embed="rId2" cstate="print"/>
          <a:srcRect/>
          <a:stretch>
            <a:fillRect/>
          </a:stretch>
        </p:blipFill>
        <p:spPr bwMode="auto">
          <a:xfrm>
            <a:off x="357158" y="357166"/>
            <a:ext cx="8429684" cy="5572164"/>
          </a:xfrm>
          <a:prstGeom prst="rect">
            <a:avLst/>
          </a:prstGeom>
          <a:noFill/>
        </p:spPr>
      </p:pic>
    </p:spTree>
  </p:cSld>
  <p:clrMapOvr>
    <a:masterClrMapping/>
  </p:clrMapOvr>
  <p:transition>
    <p:pull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2786058"/>
            <a:ext cx="8183880" cy="1051560"/>
          </a:xfrm>
        </p:spPr>
        <p:txBody>
          <a:bodyPr>
            <a:normAutofit fontScale="90000"/>
          </a:bodyPr>
          <a:lstStyle/>
          <a:p>
            <a:pPr algn="ctr"/>
            <a:r>
              <a:rPr lang="fa-IR" sz="4800" dirty="0" smtClean="0">
                <a:cs typeface="B Nazanin" pitchFamily="2" charset="-78"/>
              </a:rPr>
              <a:t>انواع تایل های به کار رفته در سقف های کاذب</a:t>
            </a:r>
            <a:endParaRPr lang="fa-IR" sz="4800" dirty="0"/>
          </a:p>
        </p:txBody>
      </p:sp>
    </p:spTree>
  </p:cSld>
  <p:clrMapOvr>
    <a:masterClrMapping/>
  </p:clrMapOvr>
  <p:transition>
    <p:wheel spokes="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10200"/>
            <a:ext cx="5897880" cy="1051560"/>
          </a:xfrm>
        </p:spPr>
        <p:txBody>
          <a:bodyPr/>
          <a:lstStyle/>
          <a:p>
            <a:r>
              <a:rPr lang="fa-IR" dirty="0" smtClean="0">
                <a:cs typeface="B Nazanin" pitchFamily="2" charset="-78"/>
              </a:rPr>
              <a:t>                 تایل گچی ساده</a:t>
            </a:r>
            <a:endParaRPr lang="fa-IR" dirty="0"/>
          </a:p>
        </p:txBody>
      </p:sp>
      <p:pic>
        <p:nvPicPr>
          <p:cNvPr id="5" name="Content Placeholder 6" descr="taile sade.bmp"/>
          <p:cNvPicPr>
            <a:picLocks noGrp="1" noChangeAspect="1"/>
          </p:cNvPicPr>
          <p:nvPr>
            <p:ph sz="half" idx="1"/>
          </p:nvPr>
        </p:nvPicPr>
        <p:blipFill>
          <a:blip r:embed="rId2" cstate="print"/>
          <a:stretch>
            <a:fillRect/>
          </a:stretch>
        </p:blipFill>
        <p:spPr>
          <a:xfrm>
            <a:off x="152400" y="914400"/>
            <a:ext cx="3857652" cy="4357718"/>
          </a:xfrm>
        </p:spPr>
      </p:pic>
      <p:sp>
        <p:nvSpPr>
          <p:cNvPr id="4" name="Content Placeholder 3"/>
          <p:cNvSpPr>
            <a:spLocks noGrp="1"/>
          </p:cNvSpPr>
          <p:nvPr>
            <p:ph sz="half" idx="2"/>
          </p:nvPr>
        </p:nvSpPr>
        <p:spPr>
          <a:xfrm>
            <a:off x="4648200" y="457200"/>
            <a:ext cx="4038600" cy="4525963"/>
          </a:xfrm>
        </p:spPr>
        <p:txBody>
          <a:bodyPr>
            <a:normAutofit fontScale="25000" lnSpcReduction="20000"/>
          </a:bodyPr>
          <a:lstStyle/>
          <a:p>
            <a:pPr algn="just" rtl="1">
              <a:buFont typeface="Wingdings" pitchFamily="2" charset="2"/>
              <a:buChar char="ü"/>
            </a:pPr>
            <a:r>
              <a:rPr lang="ar-SA" sz="9600" dirty="0" smtClean="0">
                <a:cs typeface="B Nazanin" pitchFamily="2" charset="-78"/>
              </a:rPr>
              <a:t>تايل هاي گچي ساده فاقد خاصيت جذب صوت مي باشند. اين تايلها در دو نوع بدون روکش و روکش دار توليد و عرضه مي گردند</a:t>
            </a:r>
            <a:r>
              <a:rPr lang="de-DE" sz="9600" dirty="0" smtClean="0">
                <a:cs typeface="B Nazanin" pitchFamily="2" charset="-78"/>
              </a:rPr>
              <a:t>.</a:t>
            </a:r>
            <a:endParaRPr lang="en-US" sz="9600" dirty="0" smtClean="0">
              <a:cs typeface="B Nazanin" pitchFamily="2" charset="-78"/>
            </a:endParaRPr>
          </a:p>
          <a:p>
            <a:pPr algn="just" rtl="1">
              <a:buFont typeface="Wingdings" pitchFamily="2" charset="2"/>
              <a:buChar char="ü"/>
            </a:pPr>
            <a:r>
              <a:rPr lang="ar-SA" sz="9600" dirty="0" smtClean="0">
                <a:cs typeface="B Nazanin" pitchFamily="2" charset="-78"/>
              </a:rPr>
              <a:t>تايل هاي بدون روکش داراي قابليت رنگ آميزي مي باشند.</a:t>
            </a:r>
            <a:endParaRPr lang="en-US" sz="9600" dirty="0" smtClean="0">
              <a:cs typeface="B Nazanin" pitchFamily="2" charset="-78"/>
            </a:endParaRPr>
          </a:p>
          <a:p>
            <a:pPr algn="just" rtl="1">
              <a:buFont typeface="Wingdings" pitchFamily="2" charset="2"/>
              <a:buChar char="ü"/>
            </a:pPr>
            <a:r>
              <a:rPr lang="ar-SA" sz="9600" dirty="0" smtClean="0">
                <a:cs typeface="B Nazanin" pitchFamily="2" charset="-78"/>
              </a:rPr>
              <a:t> تايل هاي با روکش</a:t>
            </a:r>
            <a:r>
              <a:rPr lang="de-DE" sz="9600" dirty="0" smtClean="0">
                <a:cs typeface="B Nazanin" pitchFamily="2" charset="-78"/>
              </a:rPr>
              <a:t> </a:t>
            </a:r>
            <a:r>
              <a:rPr lang="de-DE" sz="8000" dirty="0" smtClean="0">
                <a:cs typeface="B Nazanin" pitchFamily="2" charset="-78"/>
              </a:rPr>
              <a:t>P.V.C</a:t>
            </a:r>
            <a:r>
              <a:rPr lang="de-DE" sz="9600" dirty="0" smtClean="0">
                <a:cs typeface="B Nazanin" pitchFamily="2" charset="-78"/>
              </a:rPr>
              <a:t> </a:t>
            </a:r>
            <a:r>
              <a:rPr lang="ar-SA" sz="9600" dirty="0" smtClean="0">
                <a:cs typeface="B Nazanin" pitchFamily="2" charset="-78"/>
              </a:rPr>
              <a:t>نيازي به رنگ آميزي نداشته و بدين ترتيب سرعت کار بالا ميرود. تايل هاي با روکش آلومينيوم (در پشت تايل) در مکان هايي که احتمال ريزش آب بر پشت تايل وجود دارد </a:t>
            </a:r>
            <a:r>
              <a:rPr lang="fa-IR" sz="9600" dirty="0" smtClean="0">
                <a:cs typeface="B Nazanin" pitchFamily="2" charset="-78"/>
              </a:rPr>
              <a:t>(</a:t>
            </a:r>
            <a:r>
              <a:rPr lang="ar-SA" sz="9600" dirty="0" smtClean="0">
                <a:cs typeface="B Nazanin" pitchFamily="2" charset="-78"/>
              </a:rPr>
              <a:t>مانند محل عبور لوله هاي تأسيساتي) و يا در محيط هايي که احتمال تعرق وجود دارد </a:t>
            </a:r>
            <a:r>
              <a:rPr lang="fa-IR" sz="9600" dirty="0" smtClean="0">
                <a:cs typeface="B Nazanin" pitchFamily="2" charset="-78"/>
              </a:rPr>
              <a:t>(</a:t>
            </a:r>
            <a:r>
              <a:rPr lang="ar-SA" sz="9600" dirty="0" smtClean="0">
                <a:cs typeface="B Nazanin" pitchFamily="2" charset="-78"/>
              </a:rPr>
              <a:t>مانند مناطق شرجي نظير شمال يا جنوب کشور</a:t>
            </a:r>
            <a:r>
              <a:rPr lang="fa-IR" sz="9600" dirty="0" smtClean="0">
                <a:cs typeface="B Nazanin" pitchFamily="2" charset="-78"/>
              </a:rPr>
              <a:t>)</a:t>
            </a:r>
            <a:r>
              <a:rPr lang="ar-SA" sz="9600" dirty="0" smtClean="0">
                <a:cs typeface="B Nazanin" pitchFamily="2" charset="-78"/>
              </a:rPr>
              <a:t> مورد استفاده قرار مي گيرند</a:t>
            </a:r>
            <a:r>
              <a:rPr lang="fa-IR" sz="9600" dirty="0" smtClean="0">
                <a:cs typeface="B Nazanin" pitchFamily="2" charset="-78"/>
              </a:rPr>
              <a:t>.</a:t>
            </a:r>
          </a:p>
          <a:p>
            <a:endParaRPr lang="fa-IR" dirty="0"/>
          </a:p>
        </p:txBody>
      </p:sp>
    </p:spTree>
  </p:cSld>
  <p:clrMapOvr>
    <a:masterClrMapping/>
  </p:clrMapOvr>
  <p:transition>
    <p:split dir="in"/>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4929198"/>
            <a:ext cx="8183880" cy="1051560"/>
          </a:xfrm>
        </p:spPr>
        <p:txBody>
          <a:bodyPr/>
          <a:lstStyle/>
          <a:p>
            <a:r>
              <a:rPr lang="fa-IR" dirty="0" smtClean="0">
                <a:cs typeface="B Nazanin" pitchFamily="2" charset="-78"/>
              </a:rPr>
              <a:t>تایل های آکوستیک</a:t>
            </a:r>
            <a:endParaRPr lang="fa-IR" dirty="0">
              <a:cs typeface="B Nazanin" pitchFamily="2" charset="-78"/>
            </a:endParaRPr>
          </a:p>
        </p:txBody>
      </p:sp>
      <p:pic>
        <p:nvPicPr>
          <p:cNvPr id="5" name="Content Placeholder 4" descr="akostic.jpg"/>
          <p:cNvPicPr>
            <a:picLocks noGrp="1" noChangeAspect="1"/>
          </p:cNvPicPr>
          <p:nvPr>
            <p:ph sz="half" idx="1"/>
          </p:nvPr>
        </p:nvPicPr>
        <p:blipFill>
          <a:blip r:embed="rId2" cstate="print"/>
          <a:stretch>
            <a:fillRect/>
          </a:stretch>
        </p:blipFill>
        <p:spPr>
          <a:xfrm>
            <a:off x="514350" y="693982"/>
            <a:ext cx="3932238" cy="4061923"/>
          </a:xfrm>
        </p:spPr>
      </p:pic>
      <p:sp>
        <p:nvSpPr>
          <p:cNvPr id="4" name="Content Placeholder 3"/>
          <p:cNvSpPr>
            <a:spLocks noGrp="1"/>
          </p:cNvSpPr>
          <p:nvPr>
            <p:ph sz="half" idx="2"/>
          </p:nvPr>
        </p:nvSpPr>
        <p:spPr/>
        <p:txBody>
          <a:bodyPr/>
          <a:lstStyle/>
          <a:p>
            <a:pPr algn="r" rtl="1">
              <a:buFont typeface="Wingdings" pitchFamily="2" charset="2"/>
              <a:buChar char="ü"/>
            </a:pPr>
            <a:r>
              <a:rPr lang="ar-SA" dirty="0" smtClean="0">
                <a:cs typeface="B Nazanin" pitchFamily="2" charset="-78"/>
              </a:rPr>
              <a:t>ويژگي اصلي تايل هاي آکوستيک، قابليت جذب صوت بالاي آنها مي باشد. به همين سبب، اين نوع تايل غالباً در ساختمان هايي نظير سينماها، آمفي تئاترها و دفاتر کار مورد استفاده قرار مي گيرد</a:t>
            </a:r>
            <a:r>
              <a:rPr lang="fa-IR" dirty="0" smtClean="0">
                <a:cs typeface="B Nazanin" pitchFamily="2" charset="-78"/>
              </a:rPr>
              <a:t>.</a:t>
            </a:r>
            <a:endParaRPr lang="fa-IR" dirty="0">
              <a:cs typeface="B Nazanin" pitchFamily="2" charset="-78"/>
            </a:endParaRPr>
          </a:p>
        </p:txBody>
      </p:sp>
    </p:spTree>
  </p:cSld>
  <p:clrMapOvr>
    <a:masterClrMapping/>
  </p:clrMapOvr>
  <p:transition>
    <p:spli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4929198"/>
            <a:ext cx="8183880" cy="1051560"/>
          </a:xfrm>
        </p:spPr>
        <p:txBody>
          <a:bodyPr/>
          <a:lstStyle/>
          <a:p>
            <a:r>
              <a:rPr lang="fa-IR" dirty="0" smtClean="0">
                <a:cs typeface="B Nazanin" pitchFamily="2" charset="-78"/>
              </a:rPr>
              <a:t>تایل های آکوستیک</a:t>
            </a:r>
            <a:endParaRPr lang="fa-IR" dirty="0"/>
          </a:p>
        </p:txBody>
      </p:sp>
      <p:pic>
        <p:nvPicPr>
          <p:cNvPr id="6" name="Content Placeholder 5" descr="acostic.bmp"/>
          <p:cNvPicPr>
            <a:picLocks noGrp="1" noChangeAspect="1"/>
          </p:cNvPicPr>
          <p:nvPr>
            <p:ph sz="half" idx="1"/>
          </p:nvPr>
        </p:nvPicPr>
        <p:blipFill>
          <a:blip r:embed="rId2" cstate="print"/>
          <a:stretch>
            <a:fillRect/>
          </a:stretch>
        </p:blipFill>
        <p:spPr>
          <a:xfrm>
            <a:off x="857224" y="1214422"/>
            <a:ext cx="3484780" cy="3714776"/>
          </a:xfrm>
        </p:spPr>
      </p:pic>
      <p:pic>
        <p:nvPicPr>
          <p:cNvPr id="5" name="Content Placeholder 4" descr="acostic2.bmp"/>
          <p:cNvPicPr>
            <a:picLocks noGrp="1" noChangeAspect="1"/>
          </p:cNvPicPr>
          <p:nvPr>
            <p:ph sz="half" idx="2"/>
          </p:nvPr>
        </p:nvPicPr>
        <p:blipFill>
          <a:blip r:embed="rId3" cstate="print"/>
          <a:stretch>
            <a:fillRect/>
          </a:stretch>
        </p:blipFill>
        <p:spPr>
          <a:xfrm>
            <a:off x="4730316" y="1214422"/>
            <a:ext cx="3746140" cy="3714776"/>
          </a:xfrm>
        </p:spPr>
      </p:pic>
    </p:spTree>
  </p:cSld>
  <p:clrMapOvr>
    <a:masterClrMapping/>
  </p:clrMapOvr>
  <p:transition>
    <p:split orient="vert" dir="in"/>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F:\images\acostic.jpg"/>
          <p:cNvPicPr>
            <a:picLocks noChangeAspect="1" noChangeArrowheads="1"/>
          </p:cNvPicPr>
          <p:nvPr/>
        </p:nvPicPr>
        <p:blipFill>
          <a:blip r:embed="rId2" cstate="print"/>
          <a:srcRect/>
          <a:stretch>
            <a:fillRect/>
          </a:stretch>
        </p:blipFill>
        <p:spPr bwMode="auto">
          <a:xfrm>
            <a:off x="157660" y="110362"/>
            <a:ext cx="8839201" cy="6629401"/>
          </a:xfrm>
          <a:prstGeom prst="rect">
            <a:avLst/>
          </a:prstGeom>
          <a:noFill/>
        </p:spPr>
      </p:pic>
    </p:spTree>
  </p:cSld>
  <p:clrMapOvr>
    <a:masterClrMapping/>
  </p:clrMapOvr>
  <p:transition spd="slow">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rot="416937">
            <a:off x="5322975" y="932237"/>
            <a:ext cx="2535247" cy="451538"/>
          </a:xfrm>
          <a:prstGeom prst="rect">
            <a:avLst/>
          </a:prstGeom>
          <a:effectLst>
            <a:glow rad="228600">
              <a:schemeClr val="accent3">
                <a:satMod val="175000"/>
                <a:alpha val="40000"/>
              </a:schemeClr>
            </a:glow>
            <a:reflection blurRad="6350" stA="52000" endA="300" endPos="35000" dir="5400000" sy="-100000" algn="bl" rotWithShape="0"/>
          </a:effectLst>
        </p:spPr>
        <p:style>
          <a:lnRef idx="2">
            <a:schemeClr val="accent3"/>
          </a:lnRef>
          <a:fillRef idx="1">
            <a:schemeClr val="lt1"/>
          </a:fillRef>
          <a:effectRef idx="0">
            <a:schemeClr val="accent3"/>
          </a:effectRef>
          <a:fontRef idx="minor">
            <a:schemeClr val="dk1"/>
          </a:fontRef>
        </p:style>
        <p:txBody>
          <a:bodyPr>
            <a:normAutofit fontScale="30000" lnSpcReduction="20000"/>
          </a:bodyPr>
          <a:lstStyle/>
          <a:p>
            <a:pPr lvl="0" algn="ctr">
              <a:spcBef>
                <a:spcPct val="0"/>
              </a:spcBef>
            </a:pPr>
            <a:r>
              <a:rPr kumimoji="0" lang="en-US" sz="50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n-lt"/>
                <a:ea typeface="+mn-ea"/>
                <a:cs typeface="B Koodak" pitchFamily="2" charset="-78"/>
              </a:rPr>
              <a:t>   </a:t>
            </a:r>
            <a:r>
              <a:rPr lang="ar-SA" sz="93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Koodak" pitchFamily="2" charset="-78"/>
              </a:rPr>
              <a:t>معيار هاي طراحي </a:t>
            </a:r>
            <a:endParaRPr kumimoji="0" lang="en-US" sz="5000" b="0" i="0" u="none" strike="noStrike" kern="1200" cap="none" spc="0" normalizeH="0" baseline="0" noProof="0" dirty="0">
              <a:ln>
                <a:noFill/>
              </a:ln>
              <a:solidFill>
                <a:schemeClr val="accent1"/>
              </a:solidFill>
              <a:effectLst/>
              <a:uLnTx/>
              <a:uFillTx/>
              <a:cs typeface="B Koodak" pitchFamily="2" charset="-78"/>
            </a:endParaRPr>
          </a:p>
        </p:txBody>
      </p:sp>
      <p:sp>
        <p:nvSpPr>
          <p:cNvPr id="6" name="Rectangle 5"/>
          <p:cNvSpPr/>
          <p:nvPr/>
        </p:nvSpPr>
        <p:spPr>
          <a:xfrm>
            <a:off x="685800" y="1905000"/>
            <a:ext cx="7543800" cy="4093428"/>
          </a:xfrm>
          <a:prstGeom prst="rect">
            <a:avLst/>
          </a:prstGeom>
        </p:spPr>
        <p:txBody>
          <a:bodyPr wrap="square">
            <a:spAutoFit/>
          </a:bodyPr>
          <a:lstStyle/>
          <a:p>
            <a:pPr algn="r" rtl="1"/>
            <a:r>
              <a:rPr lang="ar-SA" sz="2000" b="1" dirty="0" smtClean="0">
                <a:cs typeface="B Koodak" pitchFamily="2" charset="-78"/>
              </a:rPr>
              <a:t>مقاومت در برابر حريق</a:t>
            </a:r>
            <a:r>
              <a:rPr lang="en-US" sz="2000" dirty="0" smtClean="0">
                <a:cs typeface="B Koodak" pitchFamily="2" charset="-78"/>
              </a:rPr>
              <a:t> </a:t>
            </a:r>
          </a:p>
          <a:p>
            <a:pPr algn="r" rtl="1"/>
            <a:r>
              <a:rPr lang="ar-SA" dirty="0" smtClean="0">
                <a:cs typeface="B Koodak" pitchFamily="2" charset="-78"/>
              </a:rPr>
              <a:t>براي اين منظور صفحات داراي ويژگي مقاومت در برابر حريق و حريق و رطوبت در يك يا چند لايه توصيه مي شود</a:t>
            </a:r>
            <a:r>
              <a:rPr lang="en-US" dirty="0" smtClean="0">
                <a:cs typeface="B Koodak" pitchFamily="2" charset="-78"/>
              </a:rPr>
              <a:t>. </a:t>
            </a:r>
          </a:p>
          <a:p>
            <a:pPr algn="r" rtl="1"/>
            <a:r>
              <a:rPr lang="ar-SA" sz="2000" b="1" dirty="0" smtClean="0">
                <a:cs typeface="B Koodak" pitchFamily="2" charset="-78"/>
              </a:rPr>
              <a:t>عايق صوتي</a:t>
            </a:r>
            <a:r>
              <a:rPr lang="en-US" sz="2000" dirty="0" smtClean="0">
                <a:cs typeface="B Koodak" pitchFamily="2" charset="-78"/>
              </a:rPr>
              <a:t> </a:t>
            </a:r>
          </a:p>
          <a:p>
            <a:pPr algn="r" rtl="1"/>
            <a:r>
              <a:rPr lang="ar-SA" dirty="0" smtClean="0">
                <a:cs typeface="B Koodak" pitchFamily="2" charset="-78"/>
              </a:rPr>
              <a:t>براي اين منظور استفاده از روش هايي نظير استفاده از عايق در فضا هاي خالي ديوار دولايه كردن صفحات ، استفاده از استاد هايي با پهناي بيشتر، دو تايي كردن سازه ها پيشنهاد مي شود</a:t>
            </a:r>
            <a:r>
              <a:rPr lang="en-US" dirty="0" smtClean="0">
                <a:cs typeface="B Koodak" pitchFamily="2" charset="-78"/>
              </a:rPr>
              <a:t>. </a:t>
            </a:r>
          </a:p>
          <a:p>
            <a:pPr algn="r" rtl="1"/>
            <a:r>
              <a:rPr lang="ar-SA" sz="2000" b="1" dirty="0" smtClean="0">
                <a:cs typeface="B Koodak" pitchFamily="2" charset="-78"/>
              </a:rPr>
              <a:t>منطقه نصب</a:t>
            </a:r>
            <a:r>
              <a:rPr lang="en-US" sz="2000" dirty="0" smtClean="0">
                <a:cs typeface="B Koodak" pitchFamily="2" charset="-78"/>
              </a:rPr>
              <a:t> </a:t>
            </a:r>
          </a:p>
          <a:p>
            <a:pPr algn="r" rtl="1"/>
            <a:r>
              <a:rPr lang="ar-SA" dirty="0" smtClean="0">
                <a:cs typeface="B Koodak" pitchFamily="2" charset="-78"/>
              </a:rPr>
              <a:t>نوع ساختار با توجه به قرارگيري در منطقه نصب داراي مشخصات متفاوتي است</a:t>
            </a:r>
            <a:endParaRPr lang="en-US" dirty="0" smtClean="0">
              <a:cs typeface="B Koodak" pitchFamily="2" charset="-78"/>
            </a:endParaRPr>
          </a:p>
          <a:p>
            <a:pPr algn="r" rtl="1"/>
            <a:r>
              <a:rPr lang="ar-SA" sz="2000" b="1" dirty="0" smtClean="0">
                <a:cs typeface="B Koodak" pitchFamily="2" charset="-78"/>
              </a:rPr>
              <a:t>حد اكثر ارتفاع پيشنهادي</a:t>
            </a:r>
            <a:r>
              <a:rPr lang="en-US" dirty="0" smtClean="0">
                <a:cs typeface="B Koodak" pitchFamily="2" charset="-78"/>
              </a:rPr>
              <a:t> </a:t>
            </a:r>
          </a:p>
          <a:p>
            <a:pPr algn="r" rtl="1"/>
            <a:r>
              <a:rPr lang="ar-SA" dirty="0" smtClean="0">
                <a:cs typeface="B Koodak" pitchFamily="2" charset="-78"/>
              </a:rPr>
              <a:t>براي اين منظور انتخاب نوع مناسبي از مقاطع</a:t>
            </a:r>
            <a:r>
              <a:rPr lang="en-US" dirty="0" smtClean="0">
                <a:cs typeface="B Koodak" pitchFamily="2" charset="-78"/>
              </a:rPr>
              <a:t> C </a:t>
            </a:r>
            <a:r>
              <a:rPr lang="ar-SA" dirty="0" smtClean="0">
                <a:cs typeface="B Koodak" pitchFamily="2" charset="-78"/>
              </a:rPr>
              <a:t>و استفاده از يك جفت استاد</a:t>
            </a:r>
            <a:r>
              <a:rPr lang="en-US" dirty="0" smtClean="0">
                <a:cs typeface="B Koodak" pitchFamily="2" charset="-78"/>
              </a:rPr>
              <a:t> C </a:t>
            </a:r>
            <a:r>
              <a:rPr lang="ar-SA" dirty="0" smtClean="0">
                <a:cs typeface="B Koodak" pitchFamily="2" charset="-78"/>
              </a:rPr>
              <a:t>كه بصورت قوطي در آمده براي اجراي ديوار با ارتفاع بيشتر توصيه مي شود</a:t>
            </a:r>
            <a:r>
              <a:rPr lang="en-US" dirty="0" smtClean="0">
                <a:cs typeface="B Koodak" pitchFamily="2" charset="-78"/>
              </a:rPr>
              <a:t>. </a:t>
            </a:r>
          </a:p>
          <a:p>
            <a:pPr algn="r" rtl="1"/>
            <a:r>
              <a:rPr lang="ar-SA" b="1" dirty="0" smtClean="0">
                <a:cs typeface="B Koodak" pitchFamily="2" charset="-78"/>
              </a:rPr>
              <a:t>استحكام سطح پيراموني</a:t>
            </a:r>
            <a:r>
              <a:rPr lang="en-US" dirty="0" smtClean="0">
                <a:cs typeface="B Koodak" pitchFamily="2" charset="-78"/>
              </a:rPr>
              <a:t> </a:t>
            </a:r>
          </a:p>
          <a:p>
            <a:pPr algn="r" rtl="1"/>
            <a:r>
              <a:rPr lang="ar-SA" dirty="0" smtClean="0">
                <a:cs typeface="B Koodak" pitchFamily="2" charset="-78"/>
              </a:rPr>
              <a:t>كنترل استحكام ستوني كه سازه هاي افقي و عمودي به آن متصل مي شوند ضروري است</a:t>
            </a:r>
            <a:r>
              <a:rPr lang="en-US" dirty="0" smtClean="0"/>
              <a:t>. </a:t>
            </a:r>
          </a:p>
          <a:p>
            <a:endParaRPr lang="en-US" dirty="0"/>
          </a:p>
        </p:txBody>
      </p:sp>
    </p:spTree>
  </p:cSld>
  <p:clrMapOvr>
    <a:masterClrMapping/>
  </p:clrMapOvr>
  <p:transition spd="slow">
    <p:randomBar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rot="416937">
            <a:off x="5322975" y="932237"/>
            <a:ext cx="2535247" cy="451538"/>
          </a:xfrm>
          <a:prstGeom prst="rect">
            <a:avLst/>
          </a:prstGeom>
          <a:effectLst>
            <a:glow rad="228600">
              <a:schemeClr val="accent3">
                <a:satMod val="175000"/>
                <a:alpha val="40000"/>
              </a:schemeClr>
            </a:glow>
            <a:reflection blurRad="6350" stA="52000" endA="300" endPos="35000" dir="5400000" sy="-100000" algn="bl" rotWithShape="0"/>
          </a:effectLst>
        </p:spPr>
        <p:style>
          <a:lnRef idx="2">
            <a:schemeClr val="accent3"/>
          </a:lnRef>
          <a:fillRef idx="1">
            <a:schemeClr val="lt1"/>
          </a:fillRef>
          <a:effectRef idx="0">
            <a:schemeClr val="accent3"/>
          </a:effectRef>
          <a:fontRef idx="minor">
            <a:schemeClr val="dk1"/>
          </a:fontRef>
        </p:style>
        <p:txBody>
          <a:bodyPr>
            <a:normAutofit fontScale="30000" lnSpcReduction="20000"/>
          </a:bodyPr>
          <a:lstStyle/>
          <a:p>
            <a:pPr lvl="0" algn="ctr">
              <a:spcBef>
                <a:spcPct val="0"/>
              </a:spcBef>
            </a:pPr>
            <a:r>
              <a:rPr kumimoji="0" lang="en-US" sz="50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n-lt"/>
                <a:ea typeface="+mn-ea"/>
                <a:cs typeface="B Koodak" pitchFamily="2" charset="-78"/>
              </a:rPr>
              <a:t>   </a:t>
            </a:r>
            <a:r>
              <a:rPr lang="ar-SA" sz="93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Koodak" pitchFamily="2" charset="-78"/>
              </a:rPr>
              <a:t>معيار هاي طراحي </a:t>
            </a:r>
            <a:endParaRPr kumimoji="0" lang="en-US" sz="5000" b="0" i="0" u="none" strike="noStrike" kern="1200" cap="none" spc="0" normalizeH="0" baseline="0" noProof="0" dirty="0">
              <a:ln>
                <a:noFill/>
              </a:ln>
              <a:solidFill>
                <a:schemeClr val="accent1"/>
              </a:solidFill>
              <a:effectLst/>
              <a:uLnTx/>
              <a:uFillTx/>
              <a:cs typeface="B Koodak" pitchFamily="2" charset="-78"/>
            </a:endParaRPr>
          </a:p>
        </p:txBody>
      </p:sp>
      <p:sp>
        <p:nvSpPr>
          <p:cNvPr id="6" name="Rectangle 5"/>
          <p:cNvSpPr/>
          <p:nvPr/>
        </p:nvSpPr>
        <p:spPr>
          <a:xfrm>
            <a:off x="457200" y="1676400"/>
            <a:ext cx="7772400" cy="5029200"/>
          </a:xfrm>
          <a:prstGeom prst="rect">
            <a:avLst/>
          </a:prstGeom>
        </p:spPr>
        <p:txBody>
          <a:bodyPr wrap="square">
            <a:spAutoFit/>
          </a:bodyPr>
          <a:lstStyle/>
          <a:p>
            <a:pPr algn="r" rtl="1"/>
            <a:r>
              <a:rPr lang="ar-SA" sz="2000" b="1" dirty="0" smtClean="0">
                <a:cs typeface="B Koodak" pitchFamily="2" charset="-78"/>
              </a:rPr>
              <a:t>ديوار با قاب فوقاني خمشي</a:t>
            </a:r>
            <a:r>
              <a:rPr lang="en-US" sz="2000" dirty="0" smtClean="0">
                <a:cs typeface="B Koodak" pitchFamily="2" charset="-78"/>
              </a:rPr>
              <a:t> </a:t>
            </a:r>
          </a:p>
          <a:p>
            <a:pPr algn="r" rtl="1"/>
            <a:r>
              <a:rPr lang="ar-SA" sz="2000" dirty="0" smtClean="0">
                <a:cs typeface="B Koodak" pitchFamily="2" charset="-78"/>
              </a:rPr>
              <a:t>در زماني كه بخش فوقاني و مجاور سقف ديوار اجرا شده در معرض خمش و يا حركات سازه اي قرار دارد سازه</a:t>
            </a:r>
            <a:r>
              <a:rPr lang="en-US" sz="2000" dirty="0" smtClean="0">
                <a:cs typeface="B Koodak" pitchFamily="2" charset="-78"/>
              </a:rPr>
              <a:t> U </a:t>
            </a:r>
            <a:r>
              <a:rPr lang="ar-SA" sz="2000" dirty="0" smtClean="0">
                <a:cs typeface="B Koodak" pitchFamily="2" charset="-78"/>
              </a:rPr>
              <a:t>با طول بال بلند جايگزين سازه هاي</a:t>
            </a:r>
            <a:r>
              <a:rPr lang="en-US" sz="2000" dirty="0" smtClean="0">
                <a:cs typeface="B Koodak" pitchFamily="2" charset="-78"/>
              </a:rPr>
              <a:t>  U </a:t>
            </a:r>
            <a:r>
              <a:rPr lang="ar-SA" sz="2000" dirty="0" smtClean="0">
                <a:cs typeface="B Koodak" pitchFamily="2" charset="-78"/>
              </a:rPr>
              <a:t>با ارتفاع بال معمولي مي شود</a:t>
            </a:r>
            <a:r>
              <a:rPr lang="en-US" sz="2000" dirty="0" smtClean="0">
                <a:cs typeface="B Koodak" pitchFamily="2" charset="-78"/>
              </a:rPr>
              <a:t>. </a:t>
            </a:r>
          </a:p>
          <a:p>
            <a:pPr algn="r" rtl="1"/>
            <a:r>
              <a:rPr lang="ar-SA" sz="2000" b="1" dirty="0" smtClean="0">
                <a:cs typeface="B Koodak" pitchFamily="2" charset="-78"/>
              </a:rPr>
              <a:t>سازه هاي عمودي</a:t>
            </a:r>
            <a:r>
              <a:rPr lang="en-US" sz="2000" b="1" dirty="0" smtClean="0">
                <a:cs typeface="B Koodak" pitchFamily="2" charset="-78"/>
              </a:rPr>
              <a:t> )</a:t>
            </a:r>
            <a:r>
              <a:rPr lang="ar-SA" sz="2000" b="1" dirty="0" smtClean="0">
                <a:cs typeface="B Koodak" pitchFamily="2" charset="-78"/>
              </a:rPr>
              <a:t>استاد</a:t>
            </a:r>
            <a:r>
              <a:rPr lang="en-US" sz="2000" b="1" dirty="0" smtClean="0">
                <a:cs typeface="B Koodak" pitchFamily="2" charset="-78"/>
              </a:rPr>
              <a:t>(</a:t>
            </a:r>
            <a:endParaRPr lang="en-US" sz="2000" dirty="0" smtClean="0">
              <a:cs typeface="B Koodak" pitchFamily="2" charset="-78"/>
            </a:endParaRPr>
          </a:p>
          <a:p>
            <a:pPr algn="r" rtl="1"/>
            <a:r>
              <a:rPr lang="ar-SA" sz="2000" dirty="0" smtClean="0">
                <a:cs typeface="B Koodak" pitchFamily="2" charset="-78"/>
              </a:rPr>
              <a:t>انتخاب درست سازه استاد براي عملكرد مناسب ديوار با توجه به محدوديت هايي كه از نظر ضخامت ديوار وجود دارد الزامي است. براي استحكام بيشتر ديوار ميتوان از كاهش فاصله استاد ها و يا قوطي كردن دو عدد سازه استاد سود برد</a:t>
            </a:r>
            <a:r>
              <a:rPr lang="en-US" sz="2000" dirty="0" smtClean="0">
                <a:cs typeface="B Koodak" pitchFamily="2" charset="-78"/>
              </a:rPr>
              <a:t>. </a:t>
            </a:r>
          </a:p>
          <a:p>
            <a:pPr algn="r" rtl="1"/>
            <a:r>
              <a:rPr lang="ar-SA" sz="2000" b="1" dirty="0" smtClean="0">
                <a:cs typeface="B Koodak" pitchFamily="2" charset="-78"/>
              </a:rPr>
              <a:t>عايق گزاري</a:t>
            </a:r>
            <a:r>
              <a:rPr lang="en-US" sz="2000" dirty="0" smtClean="0">
                <a:cs typeface="B Koodak" pitchFamily="2" charset="-78"/>
              </a:rPr>
              <a:t> </a:t>
            </a:r>
          </a:p>
          <a:p>
            <a:pPr algn="r" rtl="1"/>
            <a:r>
              <a:rPr lang="ar-SA" sz="2000" dirty="0" smtClean="0">
                <a:cs typeface="B Koodak" pitchFamily="2" charset="-78"/>
              </a:rPr>
              <a:t>در صورت نياز به عايق ، استفاده از عايق هاي آكوستيكي سبك به ضخامت 80% فضاي خالي و چگالي تقريبي 20</a:t>
            </a:r>
            <a:r>
              <a:rPr lang="en-US" sz="2000" dirty="0" smtClean="0">
                <a:cs typeface="B Koodak" pitchFamily="2" charset="-78"/>
              </a:rPr>
              <a:t>kg/m</a:t>
            </a:r>
            <a:r>
              <a:rPr lang="en-US" sz="2000" baseline="30000" dirty="0" smtClean="0">
                <a:cs typeface="B Koodak" pitchFamily="2" charset="-78"/>
              </a:rPr>
              <a:t>3 </a:t>
            </a:r>
            <a:r>
              <a:rPr lang="ar-SA" sz="2000" dirty="0" smtClean="0">
                <a:cs typeface="B Koodak" pitchFamily="2" charset="-78"/>
              </a:rPr>
              <a:t>توصيه مي شود. نكته مهم در اين كار جلوگيري از تماس عايق با هر دو سطح صفحات در آن واحد و ايجاد پل ارتباط صوتي است</a:t>
            </a:r>
            <a:r>
              <a:rPr lang="en-US" sz="2000" dirty="0" smtClean="0">
                <a:cs typeface="B Koodak" pitchFamily="2" charset="-78"/>
              </a:rPr>
              <a:t>. </a:t>
            </a:r>
          </a:p>
          <a:p>
            <a:pPr algn="r" rtl="1"/>
            <a:r>
              <a:rPr lang="ar-SA" sz="2000" b="1" dirty="0" smtClean="0">
                <a:cs typeface="B Koodak" pitchFamily="2" charset="-78"/>
              </a:rPr>
              <a:t>بارطاقچه ها (كنسول</a:t>
            </a:r>
            <a:r>
              <a:rPr lang="en-US" sz="2000" b="1" dirty="0" smtClean="0">
                <a:cs typeface="B Koodak" pitchFamily="2" charset="-78"/>
              </a:rPr>
              <a:t>(</a:t>
            </a:r>
            <a:endParaRPr lang="en-US" sz="2000" dirty="0" smtClean="0">
              <a:cs typeface="B Koodak" pitchFamily="2" charset="-78"/>
            </a:endParaRPr>
          </a:p>
          <a:p>
            <a:pPr algn="r" rtl="1"/>
            <a:r>
              <a:rPr lang="ar-SA" sz="2000" dirty="0" smtClean="0">
                <a:cs typeface="B Koodak" pitchFamily="2" charset="-78"/>
              </a:rPr>
              <a:t>قبل از اجراي ديوار مي بايست به وزن و لنگري كه از طرف طاقچه ها (كنسول) به ديوار وارد مي آيد توجه كرد. براي اين مورد راه حل هايي نظير استفاده از صفحه پشتيبان ، چ.ب چهار تراش، قرار دادن سازه</a:t>
            </a:r>
            <a:r>
              <a:rPr lang="en-US" sz="2000" dirty="0" smtClean="0">
                <a:cs typeface="B Koodak" pitchFamily="2" charset="-78"/>
              </a:rPr>
              <a:t> U </a:t>
            </a:r>
            <a:r>
              <a:rPr lang="ar-SA" sz="2000" dirty="0" smtClean="0">
                <a:cs typeface="B Koodak" pitchFamily="2" charset="-78"/>
              </a:rPr>
              <a:t>و استفاده از پيچ هاي مهار كنندهوجود دارند</a:t>
            </a:r>
            <a:r>
              <a:rPr lang="en-US" sz="2000" dirty="0" smtClean="0">
                <a:cs typeface="B Koodak" pitchFamily="2" charset="-78"/>
              </a:rPr>
              <a:t>. </a:t>
            </a:r>
          </a:p>
        </p:txBody>
      </p:sp>
    </p:spTree>
  </p:cSld>
  <p:clrMapOvr>
    <a:masterClrMapping/>
  </p:clrMapOvr>
  <p:transition spd="slow">
    <p:randomBar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rot="416937">
            <a:off x="5322975" y="932237"/>
            <a:ext cx="2535247" cy="451538"/>
          </a:xfrm>
          <a:prstGeom prst="rect">
            <a:avLst/>
          </a:prstGeom>
          <a:effectLst>
            <a:glow rad="228600">
              <a:schemeClr val="accent3">
                <a:satMod val="175000"/>
                <a:alpha val="40000"/>
              </a:schemeClr>
            </a:glow>
            <a:reflection blurRad="6350" stA="52000" endA="300" endPos="35000" dir="5400000" sy="-100000" algn="bl" rotWithShape="0"/>
          </a:effectLst>
        </p:spPr>
        <p:style>
          <a:lnRef idx="2">
            <a:schemeClr val="accent3"/>
          </a:lnRef>
          <a:fillRef idx="1">
            <a:schemeClr val="lt1"/>
          </a:fillRef>
          <a:effectRef idx="0">
            <a:schemeClr val="accent3"/>
          </a:effectRef>
          <a:fontRef idx="minor">
            <a:schemeClr val="dk1"/>
          </a:fontRef>
        </p:style>
        <p:txBody>
          <a:bodyPr>
            <a:normAutofit fontScale="30000" lnSpcReduction="20000"/>
          </a:bodyPr>
          <a:lstStyle/>
          <a:p>
            <a:pPr lvl="0" algn="ctr">
              <a:spcBef>
                <a:spcPct val="0"/>
              </a:spcBef>
            </a:pPr>
            <a:r>
              <a:rPr kumimoji="0" lang="en-US" sz="50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n-lt"/>
                <a:ea typeface="+mn-ea"/>
                <a:cs typeface="B Koodak" pitchFamily="2" charset="-78"/>
              </a:rPr>
              <a:t>   </a:t>
            </a:r>
            <a:r>
              <a:rPr lang="ar-SA" sz="93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Koodak" pitchFamily="2" charset="-78"/>
              </a:rPr>
              <a:t>معيار هاي طراحي </a:t>
            </a:r>
            <a:endParaRPr kumimoji="0" lang="en-US" sz="5000" b="0" i="0" u="none" strike="noStrike" kern="1200" cap="none" spc="0" normalizeH="0" baseline="0" noProof="0" dirty="0">
              <a:ln>
                <a:noFill/>
              </a:ln>
              <a:solidFill>
                <a:schemeClr val="accent1"/>
              </a:solidFill>
              <a:effectLst/>
              <a:uLnTx/>
              <a:uFillTx/>
              <a:cs typeface="B Koodak" pitchFamily="2" charset="-78"/>
            </a:endParaRPr>
          </a:p>
        </p:txBody>
      </p:sp>
      <p:sp>
        <p:nvSpPr>
          <p:cNvPr id="6" name="Rectangle 5"/>
          <p:cNvSpPr/>
          <p:nvPr/>
        </p:nvSpPr>
        <p:spPr>
          <a:xfrm>
            <a:off x="457200" y="1676400"/>
            <a:ext cx="7772400" cy="4031873"/>
          </a:xfrm>
          <a:prstGeom prst="rect">
            <a:avLst/>
          </a:prstGeom>
        </p:spPr>
        <p:txBody>
          <a:bodyPr wrap="square">
            <a:spAutoFit/>
          </a:bodyPr>
          <a:lstStyle/>
          <a:p>
            <a:pPr algn="r" rtl="1"/>
            <a:r>
              <a:rPr lang="ar-SA" sz="2400" b="1" dirty="0" smtClean="0">
                <a:cs typeface="B Koodak" pitchFamily="2" charset="-78"/>
              </a:rPr>
              <a:t>قطعه پشتيبان جهت درز هاي افقي</a:t>
            </a:r>
            <a:r>
              <a:rPr lang="en-US" sz="2400" dirty="0" smtClean="0">
                <a:cs typeface="B Koodak" pitchFamily="2" charset="-78"/>
              </a:rPr>
              <a:t> </a:t>
            </a:r>
          </a:p>
          <a:p>
            <a:pPr algn="r" rtl="1"/>
            <a:r>
              <a:rPr lang="ar-SA" sz="2000" dirty="0" smtClean="0">
                <a:cs typeface="B Koodak" pitchFamily="2" charset="-78"/>
              </a:rPr>
              <a:t>جهت استحكام درزهاي افقي بين صفحات مي بايست از صفحه پشتيبان و يا سازه</a:t>
            </a:r>
            <a:r>
              <a:rPr lang="en-US" sz="2000" dirty="0" smtClean="0">
                <a:cs typeface="B Koodak" pitchFamily="2" charset="-78"/>
              </a:rPr>
              <a:t> U </a:t>
            </a:r>
            <a:r>
              <a:rPr lang="ar-SA" sz="2000" dirty="0" smtClean="0">
                <a:cs typeface="B Koodak" pitchFamily="2" charset="-78"/>
              </a:rPr>
              <a:t>استفاده كرد كه اين قطعات بوسيله 2 عدد پيچ مخصوصي اتصال سازه به سازه در هر انتهاي قطعه به استاد هاي مجاور اتصال مي يابد</a:t>
            </a:r>
            <a:r>
              <a:rPr lang="en-US" sz="2000" dirty="0" smtClean="0">
                <a:cs typeface="B Koodak" pitchFamily="2" charset="-78"/>
              </a:rPr>
              <a:t>. </a:t>
            </a:r>
          </a:p>
          <a:p>
            <a:pPr algn="r" rtl="1"/>
            <a:r>
              <a:rPr lang="ar-SA" sz="2400" b="1" dirty="0" smtClean="0">
                <a:cs typeface="B Koodak" pitchFamily="2" charset="-78"/>
              </a:rPr>
              <a:t>چارچوب در ها</a:t>
            </a:r>
            <a:r>
              <a:rPr lang="en-US" sz="2400" dirty="0" smtClean="0">
                <a:cs typeface="B Koodak" pitchFamily="2" charset="-78"/>
              </a:rPr>
              <a:t> </a:t>
            </a:r>
          </a:p>
          <a:p>
            <a:pPr algn="r" rtl="1"/>
            <a:r>
              <a:rPr lang="ar-SA" sz="2000" dirty="0" smtClean="0">
                <a:cs typeface="B Koodak" pitchFamily="2" charset="-78"/>
              </a:rPr>
              <a:t>وزن در و چارچوب آن تعيين كننده جزئيات و نوع پروفيل ر محل چارچوب مي باشد . اين تعيين ساختار بوسيله مشخصه وزن صورت مي پذيرد</a:t>
            </a:r>
            <a:r>
              <a:rPr lang="en-US" sz="2000" dirty="0" smtClean="0">
                <a:cs typeface="B Koodak" pitchFamily="2" charset="-78"/>
              </a:rPr>
              <a:t>. </a:t>
            </a:r>
          </a:p>
          <a:p>
            <a:pPr algn="r" rtl="1"/>
            <a:r>
              <a:rPr lang="ar-SA" sz="2400" b="1" dirty="0" smtClean="0">
                <a:cs typeface="B Koodak" pitchFamily="2" charset="-78"/>
              </a:rPr>
              <a:t>گوشه ها، تقاطع ها و ديوار هاي پشتيبان</a:t>
            </a:r>
            <a:r>
              <a:rPr lang="en-US" sz="2400" dirty="0" smtClean="0">
                <a:cs typeface="B Koodak" pitchFamily="2" charset="-78"/>
              </a:rPr>
              <a:t> </a:t>
            </a:r>
          </a:p>
          <a:p>
            <a:pPr algn="r" rtl="1"/>
            <a:r>
              <a:rPr lang="ar-SA" sz="2000" dirty="0" smtClean="0">
                <a:cs typeface="B Koodak" pitchFamily="2" charset="-78"/>
              </a:rPr>
              <a:t>پيش بيني لازم براي سازه هاي عمودي اضافي( استاد) جهت كنج ها، تقاطع ها و ديوار هاي پشتيبان ظروري است</a:t>
            </a:r>
            <a:r>
              <a:rPr lang="en-US" sz="2000" dirty="0" smtClean="0">
                <a:cs typeface="B Koodak" pitchFamily="2" charset="-78"/>
              </a:rPr>
              <a:t>. </a:t>
            </a:r>
          </a:p>
          <a:p>
            <a:pPr algn="r" rtl="1"/>
            <a:r>
              <a:rPr lang="ar-SA" sz="2400" b="1" dirty="0" smtClean="0">
                <a:cs typeface="B Koodak" pitchFamily="2" charset="-78"/>
              </a:rPr>
              <a:t>پوشش نهايي </a:t>
            </a:r>
            <a:endParaRPr lang="en-US" sz="2400" dirty="0" smtClean="0">
              <a:cs typeface="B Koodak" pitchFamily="2" charset="-78"/>
            </a:endParaRPr>
          </a:p>
          <a:p>
            <a:pPr algn="r" rtl="1"/>
            <a:r>
              <a:rPr lang="ar-SA" sz="2000" dirty="0" smtClean="0">
                <a:cs typeface="B Koodak" pitchFamily="2" charset="-78"/>
              </a:rPr>
              <a:t>پوشش نهايي بستگي به عملكرد مورد انتظار از ساختار و طرح معماري آن دارد</a:t>
            </a:r>
            <a:r>
              <a:rPr lang="en-US" sz="2000" dirty="0" smtClean="0">
                <a:cs typeface="B Koodak" pitchFamily="2" charset="-78"/>
              </a:rPr>
              <a:t>. </a:t>
            </a:r>
          </a:p>
        </p:txBody>
      </p:sp>
    </p:spTree>
  </p:cSld>
  <p:clrMapOvr>
    <a:masterClrMapping/>
  </p:clrMapOvr>
  <p:transition spd="slow">
    <p:randomBar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rot="416937">
            <a:off x="5314382" y="931714"/>
            <a:ext cx="2535247" cy="593599"/>
          </a:xfrm>
          <a:prstGeom prst="rect">
            <a:avLst/>
          </a:prstGeom>
          <a:effectLst>
            <a:glow rad="228600">
              <a:schemeClr val="accent3">
                <a:satMod val="175000"/>
                <a:alpha val="40000"/>
              </a:schemeClr>
            </a:glow>
            <a:reflection blurRad="6350" stA="52000" endA="300" endPos="35000" dir="5400000" sy="-100000" algn="bl" rotWithShape="0"/>
          </a:effectLst>
        </p:spPr>
        <p:style>
          <a:lnRef idx="2">
            <a:schemeClr val="accent3"/>
          </a:lnRef>
          <a:fillRef idx="1">
            <a:schemeClr val="lt1"/>
          </a:fillRef>
          <a:effectRef idx="0">
            <a:schemeClr val="accent3"/>
          </a:effectRef>
          <a:fontRef idx="minor">
            <a:schemeClr val="dk1"/>
          </a:fontRef>
        </p:style>
        <p:txBody>
          <a:bodyPr>
            <a:normAutofit fontScale="25000" lnSpcReduction="20000"/>
          </a:bodyPr>
          <a:lstStyle/>
          <a:p>
            <a:pPr algn="ctr" rtl="1">
              <a:spcBef>
                <a:spcPct val="0"/>
              </a:spcBef>
            </a:pPr>
            <a:r>
              <a:rPr kumimoji="0" lang="en-US" sz="16000" b="1"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cs typeface="B Koodak" pitchFamily="2" charset="-78"/>
              </a:rPr>
              <a:t>   </a:t>
            </a:r>
            <a:r>
              <a:rPr lang="ar-SA" sz="1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Koodak" pitchFamily="2" charset="-78"/>
              </a:rPr>
              <a:t>پوشش نهايي </a:t>
            </a:r>
            <a:endParaRPr lang="en-US" sz="9600" dirty="0" smtClean="0">
              <a:solidFill>
                <a:schemeClr val="accent1"/>
              </a:solidFill>
              <a:cs typeface="B Koodak" pitchFamily="2" charset="-78"/>
            </a:endParaRPr>
          </a:p>
          <a:p>
            <a:pPr lvl="0" algn="ctr">
              <a:spcBef>
                <a:spcPct val="0"/>
              </a:spcBef>
            </a:pPr>
            <a:endParaRPr kumimoji="0" lang="en-US" sz="5000" b="0" i="0" u="none" strike="noStrike" kern="1200" cap="none" spc="0" normalizeH="0" baseline="0" noProof="0" dirty="0">
              <a:ln>
                <a:noFill/>
              </a:ln>
              <a:solidFill>
                <a:schemeClr val="accent1"/>
              </a:solidFill>
              <a:effectLst/>
              <a:uLnTx/>
              <a:uFillTx/>
              <a:cs typeface="B Koodak" pitchFamily="2" charset="-78"/>
            </a:endParaRPr>
          </a:p>
        </p:txBody>
      </p:sp>
      <p:sp>
        <p:nvSpPr>
          <p:cNvPr id="6" name="Rectangle 5"/>
          <p:cNvSpPr/>
          <p:nvPr/>
        </p:nvSpPr>
        <p:spPr>
          <a:xfrm>
            <a:off x="533400" y="2133600"/>
            <a:ext cx="7772400" cy="3847207"/>
          </a:xfrm>
          <a:prstGeom prst="rect">
            <a:avLst/>
          </a:prstGeom>
        </p:spPr>
        <p:txBody>
          <a:bodyPr wrap="square">
            <a:spAutoFit/>
          </a:bodyPr>
          <a:lstStyle/>
          <a:p>
            <a:pPr algn="r" rtl="1"/>
            <a:r>
              <a:rPr lang="ar-SA" sz="2000" b="1" dirty="0" smtClean="0">
                <a:cs typeface="B Koodak" pitchFamily="2" charset="-78"/>
              </a:rPr>
              <a:t>درز گيري</a:t>
            </a:r>
            <a:r>
              <a:rPr lang="en-US" sz="2000" dirty="0" smtClean="0">
                <a:cs typeface="B Koodak" pitchFamily="2" charset="-78"/>
              </a:rPr>
              <a:t> </a:t>
            </a:r>
          </a:p>
          <a:p>
            <a:pPr algn="r" rtl="1"/>
            <a:r>
              <a:rPr lang="ar-SA" dirty="0" smtClean="0">
                <a:cs typeface="B Koodak" pitchFamily="2" charset="-78"/>
              </a:rPr>
              <a:t>قبل از نصب صفحات بايد از پخ دار بودن لبه ها اطمينان حاصل پيدا كردو بعد از اجراي درز گيري و خشك شدن محل درز ها يك لايه از زير رنگ مخصوص صفحات كناف در محل اين درز ها اجرا مي شود كه اين عمل خاصيت جذب رطوبت اين نقاط را كاهش مي داده و در نتيجه در مرحله رنگ آميزي از چند رنگ شدن سطح نهايي جلوگيري مي شود</a:t>
            </a:r>
            <a:r>
              <a:rPr lang="en-US" dirty="0" smtClean="0">
                <a:cs typeface="B Koodak" pitchFamily="2" charset="-78"/>
              </a:rPr>
              <a:t>. </a:t>
            </a:r>
          </a:p>
          <a:p>
            <a:pPr algn="r" rtl="1"/>
            <a:r>
              <a:rPr lang="ar-SA" sz="2000" b="1" dirty="0" smtClean="0">
                <a:cs typeface="B Koodak" pitchFamily="2" charset="-78"/>
              </a:rPr>
              <a:t>پرداخت كردن</a:t>
            </a:r>
            <a:r>
              <a:rPr lang="en-US" sz="2000" dirty="0" smtClean="0">
                <a:cs typeface="B Koodak" pitchFamily="2" charset="-78"/>
              </a:rPr>
              <a:t> </a:t>
            </a:r>
          </a:p>
          <a:p>
            <a:pPr algn="r" rtl="1"/>
            <a:r>
              <a:rPr lang="ar-SA" dirty="0" smtClean="0">
                <a:cs typeface="B Koodak" pitchFamily="2" charset="-78"/>
              </a:rPr>
              <a:t>در صورت استفاده از صفحات با لبه گونيا در ساختار ديوار اين سطوح با يك لايه روكش گچي مخصوص پوشش مي شوند اين عمل باعث افزايش 2 تا 5 ميلي متر در ضخامت تمام شده مي شود كه در مرحله طراحي و تعيين ساختار بايد به اين نكته توجه داشت</a:t>
            </a:r>
            <a:r>
              <a:rPr lang="en-US" dirty="0" smtClean="0">
                <a:cs typeface="B Koodak" pitchFamily="2" charset="-78"/>
              </a:rPr>
              <a:t>. </a:t>
            </a:r>
          </a:p>
          <a:p>
            <a:pPr algn="r" rtl="1"/>
            <a:r>
              <a:rPr lang="ar-SA" sz="2400" b="1" dirty="0" smtClean="0">
                <a:cs typeface="B Koodak" pitchFamily="2" charset="-78"/>
              </a:rPr>
              <a:t>كاشي كاري</a:t>
            </a:r>
            <a:r>
              <a:rPr lang="en-US" sz="2400" dirty="0" smtClean="0">
                <a:cs typeface="B Koodak" pitchFamily="2" charset="-78"/>
              </a:rPr>
              <a:t> </a:t>
            </a:r>
          </a:p>
          <a:p>
            <a:pPr algn="r"/>
            <a:r>
              <a:rPr lang="ar-SA" dirty="0" smtClean="0">
                <a:cs typeface="B Koodak" pitchFamily="2" charset="-78"/>
              </a:rPr>
              <a:t>كاشي هايي به ضخامت 12.5 ميليمتر و حد اكثر وزن 40 كيلوگرم را مي توان بر روي اين صفحات نصب كرد فاصله سازه ها (استاد) مي بايست حد اكثر 40 سانتي متر و نوع صفحات از صفحه مقاوم در برابر رطوبت و يا مقاوم در برابر رطوبت و حريق باشد </a:t>
            </a:r>
            <a:endParaRPr lang="en-US" dirty="0" smtClean="0">
              <a:cs typeface="B Koodak" pitchFamily="2" charset="-78"/>
            </a:endParaRPr>
          </a:p>
        </p:txBody>
      </p:sp>
    </p:spTree>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356538">
            <a:off x="3833606" y="749933"/>
            <a:ext cx="1294866" cy="830997"/>
          </a:xfrm>
          <a:prstGeom prst="rect">
            <a:avLst/>
          </a:prstGeom>
          <a:effectLst>
            <a:reflection blurRad="6350" stA="52000" endA="300" endPos="35000" dir="5400000" sy="-100000" algn="bl" rotWithShape="0"/>
          </a:effectLst>
        </p:spPr>
        <p:style>
          <a:lnRef idx="2">
            <a:schemeClr val="accent3"/>
          </a:lnRef>
          <a:fillRef idx="1">
            <a:schemeClr val="lt1"/>
          </a:fillRef>
          <a:effectRef idx="0">
            <a:schemeClr val="accent3"/>
          </a:effectRef>
          <a:fontRef idx="minor">
            <a:schemeClr val="dk1"/>
          </a:fontRef>
        </p:style>
        <p:txBody>
          <a:bodyPr wrap="square">
            <a:spAutoFit/>
          </a:bodyPr>
          <a:lstStyle/>
          <a:p>
            <a:pPr algn="r" rtl="1"/>
            <a:r>
              <a:rPr lang="en-US" sz="4800" b="1" dirty="0" err="1" smtClean="0">
                <a:solidFill>
                  <a:schemeClr val="accent1"/>
                </a:solidFill>
                <a:cs typeface="B Koodak" pitchFamily="2" charset="-78"/>
              </a:rPr>
              <a:t>مزايا</a:t>
            </a:r>
            <a:endParaRPr lang="en-US" sz="4800" b="1" dirty="0">
              <a:solidFill>
                <a:schemeClr val="accent1"/>
              </a:solidFill>
              <a:cs typeface="B Koodak" pitchFamily="2" charset="-78"/>
            </a:endParaRPr>
          </a:p>
        </p:txBody>
      </p:sp>
      <p:sp>
        <p:nvSpPr>
          <p:cNvPr id="33" name="Rectangle 32"/>
          <p:cNvSpPr/>
          <p:nvPr/>
        </p:nvSpPr>
        <p:spPr>
          <a:xfrm>
            <a:off x="5715000" y="2209800"/>
            <a:ext cx="4267200" cy="400110"/>
          </a:xfrm>
          <a:prstGeom prst="rect">
            <a:avLst/>
          </a:prstGeom>
        </p:spPr>
        <p:txBody>
          <a:bodyPr wrap="square">
            <a:spAutoFit/>
          </a:bodyPr>
          <a:lstStyle/>
          <a:p>
            <a:r>
              <a:rPr lang="fa-IR" sz="2000" dirty="0" smtClean="0">
                <a:cs typeface="+mj-cs"/>
              </a:rPr>
              <a:t>سبک و ایمن در برابر زلزله</a:t>
            </a:r>
            <a:endParaRPr lang="en-US" sz="2000" dirty="0">
              <a:cs typeface="+mj-cs"/>
            </a:endParaRPr>
          </a:p>
        </p:txBody>
      </p:sp>
      <p:sp>
        <p:nvSpPr>
          <p:cNvPr id="1055" name="Rectangle 3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54" name="Picture 30" descr="http://www.rojinsaghf.com/images/e02.gif"/>
          <p:cNvPicPr>
            <a:picLocks noChangeAspect="1" noChangeArrowheads="1"/>
          </p:cNvPicPr>
          <p:nvPr/>
        </p:nvPicPr>
        <p:blipFill>
          <a:blip r:embed="rId2" r:link="rId3"/>
          <a:srcRect/>
          <a:stretch>
            <a:fillRect/>
          </a:stretch>
        </p:blipFill>
        <p:spPr bwMode="auto">
          <a:xfrm>
            <a:off x="0" y="0"/>
            <a:ext cx="38100" cy="38100"/>
          </a:xfrm>
          <a:prstGeom prst="rect">
            <a:avLst/>
          </a:prstGeom>
          <a:noFill/>
        </p:spPr>
      </p:pic>
      <p:sp>
        <p:nvSpPr>
          <p:cNvPr id="37" name="Rectangle 36"/>
          <p:cNvSpPr/>
          <p:nvPr/>
        </p:nvSpPr>
        <p:spPr>
          <a:xfrm>
            <a:off x="8686800" y="23622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Rectangle 3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57" name="Picture 33" descr="http://www.rojinsaghf.com/images/e02.gif"/>
          <p:cNvPicPr>
            <a:picLocks noChangeAspect="1" noChangeArrowheads="1"/>
          </p:cNvPicPr>
          <p:nvPr/>
        </p:nvPicPr>
        <p:blipFill>
          <a:blip r:embed="rId2" r:link="rId3"/>
          <a:srcRect/>
          <a:stretch>
            <a:fillRect/>
          </a:stretch>
        </p:blipFill>
        <p:spPr bwMode="auto">
          <a:xfrm>
            <a:off x="0" y="0"/>
            <a:ext cx="38100" cy="38100"/>
          </a:xfrm>
          <a:prstGeom prst="rect">
            <a:avLst/>
          </a:prstGeom>
          <a:noFill/>
        </p:spPr>
      </p:pic>
      <p:sp>
        <p:nvSpPr>
          <p:cNvPr id="1059" name="Rectangle 35"/>
          <p:cNvSpPr>
            <a:spLocks noChangeArrowheads="1"/>
          </p:cNvSpPr>
          <p:nvPr/>
        </p:nvSpPr>
        <p:spPr bwMode="auto">
          <a:xfrm>
            <a:off x="5257800" y="2819400"/>
            <a:ext cx="3329758"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444444"/>
                </a:solidFill>
                <a:effectLst/>
                <a:ea typeface="Times New Roman" pitchFamily="18" charset="0"/>
                <a:cs typeface="Tahoma" pitchFamily="34" charset="0"/>
              </a:rPr>
              <a:t>  </a:t>
            </a:r>
            <a:r>
              <a:rPr kumimoji="0" lang="fa-IR" sz="2000" b="0" i="0" u="none" strike="noStrike" cap="none" normalizeH="0" baseline="0" dirty="0" smtClean="0">
                <a:ln>
                  <a:noFill/>
                </a:ln>
                <a:solidFill>
                  <a:srgbClr val="444444"/>
                </a:solidFill>
                <a:effectLst/>
                <a:ea typeface="Times New Roman" pitchFamily="18" charset="0"/>
                <a:cs typeface="Tahoma" pitchFamily="34" charset="0"/>
              </a:rPr>
              <a:t>عایق حرارت ، صوت و رطوبت</a:t>
            </a:r>
            <a:r>
              <a:rPr kumimoji="0" lang="en-US" sz="2000" b="0" i="0" u="none" strike="noStrike" cap="none" normalizeH="0" baseline="0" dirty="0" smtClean="0">
                <a:ln>
                  <a:noFill/>
                </a:ln>
                <a:solidFill>
                  <a:schemeClr val="tx1"/>
                </a:solidFill>
                <a:effectLst/>
                <a:cs typeface="Arial" pitchFamily="34" charset="0"/>
              </a:rPr>
              <a:t> </a:t>
            </a:r>
          </a:p>
        </p:txBody>
      </p:sp>
      <p:sp>
        <p:nvSpPr>
          <p:cNvPr id="1061" name="Rectangle 3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60" name="Picture 36" descr="http://www.rojinsaghf.com/images/e02.gif"/>
          <p:cNvPicPr>
            <a:picLocks noChangeAspect="1" noChangeArrowheads="1"/>
          </p:cNvPicPr>
          <p:nvPr/>
        </p:nvPicPr>
        <p:blipFill>
          <a:blip r:embed="rId2" r:link="rId3"/>
          <a:srcRect/>
          <a:stretch>
            <a:fillRect/>
          </a:stretch>
        </p:blipFill>
        <p:spPr bwMode="auto">
          <a:xfrm>
            <a:off x="0" y="0"/>
            <a:ext cx="38100" cy="38100"/>
          </a:xfrm>
          <a:prstGeom prst="rect">
            <a:avLst/>
          </a:prstGeom>
          <a:noFill/>
        </p:spPr>
      </p:pic>
      <p:sp>
        <p:nvSpPr>
          <p:cNvPr id="1062" name="Rectangle 38"/>
          <p:cNvSpPr>
            <a:spLocks noChangeArrowheads="1"/>
          </p:cNvSpPr>
          <p:nvPr/>
        </p:nvSpPr>
        <p:spPr bwMode="auto">
          <a:xfrm>
            <a:off x="3886200" y="3429000"/>
            <a:ext cx="4772460"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444444"/>
                </a:solidFill>
                <a:effectLst/>
                <a:ea typeface="Times New Roman" pitchFamily="18" charset="0"/>
                <a:cs typeface="Tahoma" pitchFamily="34" charset="0"/>
              </a:rPr>
              <a:t>  </a:t>
            </a:r>
            <a:r>
              <a:rPr kumimoji="0" lang="fa-IR" sz="2000" b="0" i="0" u="none" strike="noStrike" cap="none" normalizeH="0" baseline="0" dirty="0" smtClean="0">
                <a:ln>
                  <a:noFill/>
                </a:ln>
                <a:solidFill>
                  <a:srgbClr val="444444"/>
                </a:solidFill>
                <a:effectLst/>
                <a:ea typeface="Times New Roman" pitchFamily="18" charset="0"/>
                <a:cs typeface="Tahoma" pitchFamily="34" charset="0"/>
              </a:rPr>
              <a:t>مقاوم در برابر آتش مستقیم تا سه ساعت</a:t>
            </a:r>
            <a:r>
              <a:rPr kumimoji="0" lang="en-US" sz="2000" b="0" i="0" u="none" strike="noStrike" cap="none" normalizeH="0" baseline="0" dirty="0" smtClean="0">
                <a:ln>
                  <a:noFill/>
                </a:ln>
                <a:solidFill>
                  <a:schemeClr val="tx1"/>
                </a:solidFill>
                <a:effectLst/>
                <a:cs typeface="Arial" pitchFamily="34" charset="0"/>
              </a:rPr>
              <a:t> </a:t>
            </a:r>
          </a:p>
        </p:txBody>
      </p:sp>
      <p:sp>
        <p:nvSpPr>
          <p:cNvPr id="44" name="Rectangle 43"/>
          <p:cNvSpPr/>
          <p:nvPr/>
        </p:nvSpPr>
        <p:spPr>
          <a:xfrm>
            <a:off x="914400" y="4038600"/>
            <a:ext cx="8686800" cy="707886"/>
          </a:xfrm>
          <a:prstGeom prst="rect">
            <a:avLst/>
          </a:prstGeom>
        </p:spPr>
        <p:txBody>
          <a:bodyPr wrap="square">
            <a:spAutoFit/>
          </a:bodyPr>
          <a:lstStyle/>
          <a:p>
            <a:r>
              <a:rPr lang="fa-IR" sz="2000" dirty="0" smtClean="0">
                <a:cs typeface="+mj-cs"/>
              </a:rPr>
              <a:t>کاهش هزینه های سازه و فونداسیون (با توجه به کاهش بار مرده سازه)</a:t>
            </a:r>
            <a:r>
              <a:rPr lang="fa-IR" sz="2000" dirty="0" smtClean="0"/>
              <a:t/>
            </a:r>
            <a:br>
              <a:rPr lang="fa-IR" sz="2000" dirty="0" smtClean="0"/>
            </a:br>
            <a:endParaRPr lang="en-US" sz="2000" dirty="0"/>
          </a:p>
        </p:txBody>
      </p:sp>
      <p:sp>
        <p:nvSpPr>
          <p:cNvPr id="15" name="Rectangle 14"/>
          <p:cNvSpPr/>
          <p:nvPr/>
        </p:nvSpPr>
        <p:spPr>
          <a:xfrm>
            <a:off x="6400800" y="4572000"/>
            <a:ext cx="2188420" cy="400110"/>
          </a:xfrm>
          <a:prstGeom prst="rect">
            <a:avLst/>
          </a:prstGeom>
        </p:spPr>
        <p:txBody>
          <a:bodyPr wrap="none">
            <a:spAutoFit/>
          </a:bodyPr>
          <a:lstStyle/>
          <a:p>
            <a:r>
              <a:rPr lang="fa-IR" sz="2000" dirty="0" smtClean="0">
                <a:cs typeface="+mj-cs"/>
              </a:rPr>
              <a:t>انعطاف معماری بالا</a:t>
            </a:r>
            <a:endParaRPr lang="en-US" sz="2000" dirty="0">
              <a:cs typeface="+mj-cs"/>
            </a:endParaRPr>
          </a:p>
        </p:txBody>
      </p:sp>
      <p:sp>
        <p:nvSpPr>
          <p:cNvPr id="16" name="Rectangle 15"/>
          <p:cNvSpPr/>
          <p:nvPr/>
        </p:nvSpPr>
        <p:spPr>
          <a:xfrm>
            <a:off x="6400800" y="5029200"/>
            <a:ext cx="2183611" cy="400110"/>
          </a:xfrm>
          <a:prstGeom prst="rect">
            <a:avLst/>
          </a:prstGeom>
        </p:spPr>
        <p:txBody>
          <a:bodyPr wrap="none">
            <a:spAutoFit/>
          </a:bodyPr>
          <a:lstStyle/>
          <a:p>
            <a:r>
              <a:rPr lang="fa-IR" sz="2000" dirty="0" smtClean="0">
                <a:cs typeface="+mj-cs"/>
              </a:rPr>
              <a:t>نصب سریع و آسان</a:t>
            </a:r>
            <a:endParaRPr lang="en-US" sz="2000" dirty="0">
              <a:cs typeface="+mj-cs"/>
            </a:endParaRPr>
          </a:p>
        </p:txBody>
      </p:sp>
      <p:sp>
        <p:nvSpPr>
          <p:cNvPr id="17" name="Rectangle 16"/>
          <p:cNvSpPr/>
          <p:nvPr/>
        </p:nvSpPr>
        <p:spPr>
          <a:xfrm>
            <a:off x="4343400" y="5562600"/>
            <a:ext cx="4304383" cy="400110"/>
          </a:xfrm>
          <a:prstGeom prst="rect">
            <a:avLst/>
          </a:prstGeom>
        </p:spPr>
        <p:txBody>
          <a:bodyPr wrap="none">
            <a:spAutoFit/>
          </a:bodyPr>
          <a:lstStyle/>
          <a:p>
            <a:r>
              <a:rPr lang="fa-IR" sz="2000" dirty="0" smtClean="0">
                <a:cs typeface="+mj-cs"/>
              </a:rPr>
              <a:t>قابلیت رنگ آمیزی بلافاصله پس از نصب</a:t>
            </a:r>
            <a:endParaRPr lang="en-US" sz="2000" dirty="0">
              <a:cs typeface="+mj-cs"/>
            </a:endParaRPr>
          </a:p>
        </p:txBody>
      </p:sp>
      <p:sp>
        <p:nvSpPr>
          <p:cNvPr id="19" name="Rectangle 18"/>
          <p:cNvSpPr/>
          <p:nvPr/>
        </p:nvSpPr>
        <p:spPr>
          <a:xfrm>
            <a:off x="8686800" y="29718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686800" y="35814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686800" y="41910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686800" y="47244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686800" y="52578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686800" y="57150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 (4).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ransition>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 (7).jpg"/>
          <p:cNvPicPr>
            <a:picLocks noGrp="1" noChangeAspect="1"/>
          </p:cNvPicPr>
          <p:nvPr>
            <p:ph idx="1"/>
          </p:nvPr>
        </p:nvPicPr>
        <p:blipFill>
          <a:blip r:embed="rId2" cstate="print"/>
          <a:stretch>
            <a:fillRect/>
          </a:stretch>
        </p:blipFill>
        <p:spPr>
          <a:xfrm>
            <a:off x="0" y="0"/>
            <a:ext cx="9143999" cy="6858000"/>
          </a:xfrm>
        </p:spPr>
      </p:pic>
    </p:spTree>
  </p:cSld>
  <p:clrMapOvr>
    <a:masterClrMapping/>
  </p:clrMapOvr>
  <p:transition>
    <p:wipe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 (12).jpg"/>
          <p:cNvPicPr>
            <a:picLocks noGrp="1" noChangeAspect="1"/>
          </p:cNvPicPr>
          <p:nvPr>
            <p:ph idx="1"/>
          </p:nvPr>
        </p:nvPicPr>
        <p:blipFill>
          <a:blip r:embed="rId2" cstate="print"/>
          <a:stretch>
            <a:fillRect/>
          </a:stretch>
        </p:blipFill>
        <p:spPr>
          <a:xfrm>
            <a:off x="0" y="0"/>
            <a:ext cx="9143999" cy="6857999"/>
          </a:xfrm>
        </p:spPr>
      </p:pic>
    </p:spTree>
  </p:cSld>
  <p:clrMapOvr>
    <a:masterClrMapping/>
  </p:clrMapOvr>
  <p:transition>
    <p:pull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 (15).jpg"/>
          <p:cNvPicPr>
            <a:picLocks noGrp="1" noChangeAspect="1"/>
          </p:cNvPicPr>
          <p:nvPr>
            <p:ph idx="1"/>
          </p:nvPr>
        </p:nvPicPr>
        <p:blipFill>
          <a:blip r:embed="rId2" cstate="print"/>
          <a:stretch>
            <a:fillRect/>
          </a:stretch>
        </p:blipFill>
        <p:spPr>
          <a:xfrm>
            <a:off x="0" y="0"/>
            <a:ext cx="9143999" cy="6857999"/>
          </a:xfrm>
        </p:spPr>
      </p:pic>
    </p:spTree>
  </p:cSld>
  <p:clrMapOvr>
    <a:masterClrMapping/>
  </p:clrMapOvr>
  <p:transition>
    <p:pul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 (16).jpg"/>
          <p:cNvPicPr>
            <a:picLocks noGrp="1" noChangeAspect="1"/>
          </p:cNvPicPr>
          <p:nvPr>
            <p:ph idx="1"/>
          </p:nvPr>
        </p:nvPicPr>
        <p:blipFill>
          <a:blip r:embed="rId2" cstate="print"/>
          <a:stretch>
            <a:fillRect/>
          </a:stretch>
        </p:blipFill>
        <p:spPr>
          <a:xfrm>
            <a:off x="0" y="0"/>
            <a:ext cx="9143999" cy="6857999"/>
          </a:xfrm>
        </p:spPr>
      </p:pic>
    </p:spTree>
  </p:cSld>
  <p:clrMapOvr>
    <a:masterClrMapping/>
  </p:clrMapOvr>
  <p:transition>
    <p:pull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 (17).jpg"/>
          <p:cNvPicPr>
            <a:picLocks noGrp="1" noChangeAspect="1"/>
          </p:cNvPicPr>
          <p:nvPr>
            <p:ph idx="1"/>
          </p:nvPr>
        </p:nvPicPr>
        <p:blipFill>
          <a:blip r:embed="rId2" cstate="print"/>
          <a:stretch>
            <a:fillRect/>
          </a:stretch>
        </p:blipFill>
        <p:spPr>
          <a:xfrm>
            <a:off x="0" y="0"/>
            <a:ext cx="9143999" cy="6857999"/>
          </a:xfrm>
        </p:spPr>
      </p:pic>
    </p:spTree>
  </p:cSld>
  <p:clrMapOvr>
    <a:masterClrMapping/>
  </p:clrMapOvr>
  <p:transition>
    <p:pull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 (21).jpg"/>
          <p:cNvPicPr>
            <a:picLocks noGrp="1" noChangeAspect="1"/>
          </p:cNvPicPr>
          <p:nvPr>
            <p:ph idx="1"/>
          </p:nvPr>
        </p:nvPicPr>
        <p:blipFill>
          <a:blip r:embed="rId2" cstate="print"/>
          <a:stretch>
            <a:fillRect/>
          </a:stretch>
        </p:blipFill>
        <p:spPr>
          <a:xfrm>
            <a:off x="0" y="0"/>
            <a:ext cx="9143999" cy="6857999"/>
          </a:xfrm>
        </p:spPr>
      </p:pic>
    </p:spTree>
  </p:cSld>
  <p:clrMapOvr>
    <a:masterClrMapping/>
  </p:clrMapOvr>
  <p:transition>
    <p:pull dir="l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 (24).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ransition>
    <p:pull dir="l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 (29).jpg"/>
          <p:cNvPicPr>
            <a:picLocks noGrp="1" noChangeAspect="1"/>
          </p:cNvPicPr>
          <p:nvPr>
            <p:ph idx="1"/>
          </p:nvPr>
        </p:nvPicPr>
        <p:blipFill>
          <a:blip r:embed="rId2" cstate="print"/>
          <a:stretch>
            <a:fillRect/>
          </a:stretch>
        </p:blipFill>
        <p:spPr>
          <a:xfrm>
            <a:off x="-1" y="0"/>
            <a:ext cx="9144001" cy="6857999"/>
          </a:xfrm>
        </p:spPr>
      </p:pic>
    </p:spTree>
  </p:cSld>
  <p:clrMapOvr>
    <a:masterClrMapping/>
  </p:clrMapOvr>
  <p:transition>
    <p:pull dir="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 (33).jpg"/>
          <p:cNvPicPr>
            <a:picLocks noGrp="1" noChangeAspect="1"/>
          </p:cNvPicPr>
          <p:nvPr>
            <p:ph idx="1"/>
          </p:nvPr>
        </p:nvPicPr>
        <p:blipFill>
          <a:blip r:embed="rId2" cstate="print"/>
          <a:stretch>
            <a:fillRect/>
          </a:stretch>
        </p:blipFill>
        <p:spPr>
          <a:xfrm>
            <a:off x="0" y="0"/>
            <a:ext cx="9144000" cy="6857999"/>
          </a:xfrm>
        </p:spPr>
      </p:pic>
    </p:spTree>
  </p:cSld>
  <p:clrMapOvr>
    <a:masterClrMapping/>
  </p:clrMapOvr>
  <p:transition>
    <p:pull dir="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356538">
            <a:off x="3531102" y="692190"/>
            <a:ext cx="1625886" cy="584775"/>
          </a:xfrm>
          <a:prstGeom prst="rect">
            <a:avLst/>
          </a:prstGeom>
          <a:effectLst>
            <a:reflection blurRad="6350" stA="52000" endA="300" endPos="35000" dir="5400000" sy="-100000" algn="bl" rotWithShape="0"/>
          </a:effectLst>
        </p:spPr>
        <p:style>
          <a:lnRef idx="2">
            <a:schemeClr val="accent3"/>
          </a:lnRef>
          <a:fillRef idx="1">
            <a:schemeClr val="lt1"/>
          </a:fillRef>
          <a:effectRef idx="0">
            <a:schemeClr val="accent3"/>
          </a:effectRef>
          <a:fontRef idx="minor">
            <a:schemeClr val="dk1"/>
          </a:fontRef>
        </p:style>
        <p:txBody>
          <a:bodyPr wrap="square">
            <a:spAutoFit/>
          </a:bodyPr>
          <a:lstStyle/>
          <a:p>
            <a:pPr algn="r" rtl="1"/>
            <a:r>
              <a:rPr lang="en-US" sz="3200" b="1" dirty="0" err="1" smtClean="0">
                <a:solidFill>
                  <a:schemeClr val="accent1"/>
                </a:solidFill>
                <a:cs typeface="B Koodak" pitchFamily="2" charset="-78"/>
              </a:rPr>
              <a:t>روش</a:t>
            </a:r>
            <a:r>
              <a:rPr lang="en-US" sz="3200" b="1" dirty="0" smtClean="0">
                <a:solidFill>
                  <a:schemeClr val="accent1"/>
                </a:solidFill>
                <a:cs typeface="B Koodak" pitchFamily="2" charset="-78"/>
              </a:rPr>
              <a:t> </a:t>
            </a:r>
            <a:r>
              <a:rPr lang="en-US" sz="3200" b="1" dirty="0" err="1" smtClean="0">
                <a:solidFill>
                  <a:schemeClr val="accent1"/>
                </a:solidFill>
                <a:cs typeface="B Koodak" pitchFamily="2" charset="-78"/>
              </a:rPr>
              <a:t>اجرا</a:t>
            </a:r>
            <a:endParaRPr lang="en-US" sz="3200" b="1" dirty="0">
              <a:solidFill>
                <a:schemeClr val="accent1"/>
              </a:solidFill>
              <a:cs typeface="B Koodak" pitchFamily="2" charset="-78"/>
            </a:endParaRPr>
          </a:p>
        </p:txBody>
      </p:sp>
      <p:pic>
        <p:nvPicPr>
          <p:cNvPr id="1028" name="Picture 4" descr="http://www.rojinsaghf.com/images/wall01.jpg"/>
          <p:cNvPicPr>
            <a:picLocks noChangeAspect="1" noChangeArrowheads="1"/>
          </p:cNvPicPr>
          <p:nvPr/>
        </p:nvPicPr>
        <p:blipFill>
          <a:blip r:embed="rId2" r:link="rId3"/>
          <a:srcRect/>
          <a:stretch>
            <a:fillRect/>
          </a:stretch>
        </p:blipFill>
        <p:spPr bwMode="auto">
          <a:xfrm>
            <a:off x="381000" y="2209800"/>
            <a:ext cx="4114800" cy="4114800"/>
          </a:xfrm>
          <a:prstGeom prst="rect">
            <a:avLst/>
          </a:prstGeom>
          <a:noFill/>
        </p:spPr>
      </p:pic>
      <p:sp>
        <p:nvSpPr>
          <p:cNvPr id="9" name="Rectangle 8"/>
          <p:cNvSpPr/>
          <p:nvPr/>
        </p:nvSpPr>
        <p:spPr>
          <a:xfrm>
            <a:off x="4648200" y="2819400"/>
            <a:ext cx="4114800" cy="523220"/>
          </a:xfrm>
          <a:prstGeom prst="rect">
            <a:avLst/>
          </a:prstGeom>
        </p:spPr>
        <p:txBody>
          <a:bodyPr wrap="square">
            <a:spAutoFit/>
          </a:bodyPr>
          <a:lstStyle/>
          <a:p>
            <a:r>
              <a:rPr lang="fa-IR" sz="2800" dirty="0" smtClean="0">
                <a:cs typeface="+mj-cs"/>
              </a:rPr>
              <a:t>اجرای قاب فولادی سبک</a:t>
            </a:r>
            <a:endParaRPr lang="en-US" sz="2800" dirty="0">
              <a:cs typeface="+mj-cs"/>
            </a:endParaRPr>
          </a:p>
        </p:txBody>
      </p:sp>
    </p:spTree>
  </p:cSld>
  <p:clrMapOvr>
    <a:masterClrMapping/>
  </p:clrMapOvr>
  <p:transition spd="slow">
    <p:randomBar dir="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 (37).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ransition>
    <p:zoom dir="in"/>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 (40).jpg"/>
          <p:cNvPicPr>
            <a:picLocks noGrp="1" noChangeAspect="1"/>
          </p:cNvPicPr>
          <p:nvPr>
            <p:ph idx="1"/>
          </p:nvPr>
        </p:nvPicPr>
        <p:blipFill>
          <a:blip r:embed="rId2" cstate="print"/>
          <a:stretch>
            <a:fillRect/>
          </a:stretch>
        </p:blipFill>
        <p:spPr>
          <a:xfrm>
            <a:off x="1" y="0"/>
            <a:ext cx="9143999" cy="6858000"/>
          </a:xfrm>
        </p:spPr>
      </p:pic>
    </p:spTree>
  </p:cSld>
  <p:clrMapOvr>
    <a:masterClrMapping/>
  </p:clrMapOvr>
  <p:transition>
    <p:zo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 (41).jpg"/>
          <p:cNvPicPr>
            <a:picLocks noGrp="1" noChangeAspect="1"/>
          </p:cNvPicPr>
          <p:nvPr>
            <p:ph idx="1"/>
          </p:nvPr>
        </p:nvPicPr>
        <p:blipFill>
          <a:blip r:embed="rId2" cstate="print"/>
          <a:stretch>
            <a:fillRect/>
          </a:stretch>
        </p:blipFill>
        <p:spPr>
          <a:xfrm>
            <a:off x="1" y="0"/>
            <a:ext cx="9144000" cy="6857999"/>
          </a:xfrm>
        </p:spPr>
      </p:pic>
    </p:spTree>
  </p:cSld>
  <p:clrMapOvr>
    <a:masterClrMapping/>
  </p:clrMapOvr>
  <p:transition>
    <p:wheel spokes="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 (48).jpg"/>
          <p:cNvPicPr>
            <a:picLocks noGrp="1" noChangeAspect="1"/>
          </p:cNvPicPr>
          <p:nvPr>
            <p:ph idx="1"/>
          </p:nvPr>
        </p:nvPicPr>
        <p:blipFill>
          <a:blip r:embed="rId2" cstate="print"/>
          <a:stretch>
            <a:fillRect/>
          </a:stretch>
        </p:blipFill>
        <p:spPr>
          <a:xfrm>
            <a:off x="0" y="0"/>
            <a:ext cx="9143999" cy="6857999"/>
          </a:xfrm>
        </p:spPr>
      </p:pic>
    </p:spTree>
  </p:cSld>
  <p:clrMapOvr>
    <a:masterClrMapping/>
  </p:clrMapOvr>
  <p:transition>
    <p:wheel spokes="2"/>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 (66).JPG"/>
          <p:cNvPicPr>
            <a:picLocks noGrp="1" noChangeAspect="1"/>
          </p:cNvPicPr>
          <p:nvPr>
            <p:ph idx="1"/>
          </p:nvPr>
        </p:nvPicPr>
        <p:blipFill>
          <a:blip r:embed="rId2" cstate="print"/>
          <a:stretch>
            <a:fillRect/>
          </a:stretch>
        </p:blipFill>
        <p:spPr>
          <a:xfrm>
            <a:off x="0" y="1"/>
            <a:ext cx="9144000" cy="6858000"/>
          </a:xfrm>
        </p:spPr>
      </p:pic>
    </p:spTree>
  </p:cSld>
  <p:clrMapOvr>
    <a:masterClrMapping/>
  </p:clrMapOvr>
  <p:transition>
    <p:wheel/>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 (67).JPG"/>
          <p:cNvPicPr>
            <a:picLocks noGrp="1" noChangeAspect="1"/>
          </p:cNvPicPr>
          <p:nvPr>
            <p:ph idx="1"/>
          </p:nvPr>
        </p:nvPicPr>
        <p:blipFill>
          <a:blip r:embed="rId2" cstate="print"/>
          <a:stretch>
            <a:fillRect/>
          </a:stretch>
        </p:blipFill>
        <p:spPr>
          <a:xfrm>
            <a:off x="0" y="0"/>
            <a:ext cx="9143999" cy="6857999"/>
          </a:xfrm>
        </p:spPr>
      </p:pic>
    </p:spTree>
  </p:cSld>
  <p:clrMapOvr>
    <a:masterClrMapping/>
  </p:clrMapOvr>
  <p:transition>
    <p:wheel spokes="8"/>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 (68).JPG"/>
          <p:cNvPicPr>
            <a:picLocks noGrp="1" noChangeAspect="1"/>
          </p:cNvPicPr>
          <p:nvPr>
            <p:ph idx="1"/>
          </p:nvPr>
        </p:nvPicPr>
        <p:blipFill>
          <a:blip r:embed="rId2" cstate="print"/>
          <a:stretch>
            <a:fillRect/>
          </a:stretch>
        </p:blipFill>
        <p:spPr>
          <a:xfrm>
            <a:off x="0" y="1"/>
            <a:ext cx="9143999" cy="6858000"/>
          </a:xfrm>
        </p:spPr>
      </p:pic>
    </p:spTree>
  </p:cSld>
  <p:clrMapOvr>
    <a:masterClrMapping/>
  </p:clrMapOvr>
  <p:transition>
    <p:split dir="in"/>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 (71).JPG"/>
          <p:cNvPicPr>
            <a:picLocks noGrp="1" noChangeAspect="1"/>
          </p:cNvPicPr>
          <p:nvPr>
            <p:ph idx="1"/>
          </p:nvPr>
        </p:nvPicPr>
        <p:blipFill>
          <a:blip r:embed="rId2" cstate="print"/>
          <a:stretch>
            <a:fillRect/>
          </a:stretch>
        </p:blipFill>
        <p:spPr>
          <a:xfrm>
            <a:off x="0" y="1"/>
            <a:ext cx="9143999" cy="6858000"/>
          </a:xfrm>
        </p:spPr>
      </p:pic>
    </p:spTree>
  </p:cSld>
  <p:clrMapOvr>
    <a:masterClrMapping/>
  </p:clrMapOvr>
  <p:transition>
    <p:spli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 (72).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ransition>
    <p:split orient="vert" dir="in"/>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graphicFrame>
        <p:nvGraphicFramePr>
          <p:cNvPr id="4" name="Content Placeholder 3"/>
          <p:cNvGraphicFramePr>
            <a:graphicFrameLocks noGrp="1"/>
          </p:cNvGraphicFramePr>
          <p:nvPr>
            <p:ph idx="1"/>
          </p:nvPr>
        </p:nvGraphicFramePr>
        <p:xfrm>
          <a:off x="503238" y="530225"/>
          <a:ext cx="8183562" cy="4187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h- (73).JPG"/>
          <p:cNvPicPr>
            <a:picLocks noChangeAspect="1"/>
          </p:cNvPicPr>
          <p:nvPr/>
        </p:nvPicPr>
        <p:blipFill>
          <a:blip r:embed="rId7" cstate="print"/>
          <a:stretch>
            <a:fillRect/>
          </a:stretch>
        </p:blipFill>
        <p:spPr>
          <a:xfrm>
            <a:off x="0" y="0"/>
            <a:ext cx="9144000" cy="6858000"/>
          </a:xfrm>
          <a:prstGeom prst="rect">
            <a:avLst/>
          </a:prstGeom>
        </p:spPr>
      </p:pic>
    </p:spTree>
  </p:cSld>
  <p:clrMapOvr>
    <a:masterClrMapping/>
  </p:clrMapOvr>
  <p:transition>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356538">
            <a:off x="3354430" y="1029551"/>
            <a:ext cx="1625886" cy="584775"/>
          </a:xfrm>
          <a:prstGeom prst="rect">
            <a:avLst/>
          </a:prstGeom>
          <a:effectLst>
            <a:reflection blurRad="6350" stA="52000" endA="300" endPos="35000" dir="5400000" sy="-100000" algn="bl" rotWithShape="0"/>
          </a:effectLst>
        </p:spPr>
        <p:style>
          <a:lnRef idx="2">
            <a:schemeClr val="accent3"/>
          </a:lnRef>
          <a:fillRef idx="1">
            <a:schemeClr val="lt1"/>
          </a:fillRef>
          <a:effectRef idx="0">
            <a:schemeClr val="accent3"/>
          </a:effectRef>
          <a:fontRef idx="minor">
            <a:schemeClr val="dk1"/>
          </a:fontRef>
        </p:style>
        <p:txBody>
          <a:bodyPr wrap="square">
            <a:spAutoFit/>
          </a:bodyPr>
          <a:lstStyle/>
          <a:p>
            <a:pPr algn="r" rtl="1"/>
            <a:r>
              <a:rPr lang="en-US" sz="3200" b="1" dirty="0" err="1" smtClean="0">
                <a:solidFill>
                  <a:schemeClr val="accent1"/>
                </a:solidFill>
                <a:cs typeface="B Koodak" pitchFamily="2" charset="-78"/>
              </a:rPr>
              <a:t>روش</a:t>
            </a:r>
            <a:r>
              <a:rPr lang="en-US" sz="3200" b="1" dirty="0" smtClean="0">
                <a:solidFill>
                  <a:schemeClr val="accent1"/>
                </a:solidFill>
                <a:cs typeface="B Koodak" pitchFamily="2" charset="-78"/>
              </a:rPr>
              <a:t> </a:t>
            </a:r>
            <a:r>
              <a:rPr lang="en-US" sz="3200" b="1" dirty="0" err="1" smtClean="0">
                <a:solidFill>
                  <a:schemeClr val="accent1"/>
                </a:solidFill>
                <a:cs typeface="B Koodak" pitchFamily="2" charset="-78"/>
              </a:rPr>
              <a:t>اجرا</a:t>
            </a:r>
            <a:endParaRPr lang="en-US" sz="3200" b="1" dirty="0">
              <a:solidFill>
                <a:schemeClr val="accent1"/>
              </a:solidFill>
              <a:cs typeface="B Koodak" pitchFamily="2" charset="-78"/>
            </a:endParaRPr>
          </a:p>
        </p:txBody>
      </p:sp>
      <p:pic>
        <p:nvPicPr>
          <p:cNvPr id="1027" name="Picture 3" descr="http://www.rojinsaghf.com/images/wall02.jpg"/>
          <p:cNvPicPr>
            <a:picLocks noChangeAspect="1" noChangeArrowheads="1"/>
          </p:cNvPicPr>
          <p:nvPr/>
        </p:nvPicPr>
        <p:blipFill>
          <a:blip r:embed="rId2" r:link="rId3"/>
          <a:srcRect/>
          <a:stretch>
            <a:fillRect/>
          </a:stretch>
        </p:blipFill>
        <p:spPr bwMode="auto">
          <a:xfrm>
            <a:off x="361950" y="1962150"/>
            <a:ext cx="4133850" cy="4362450"/>
          </a:xfrm>
          <a:prstGeom prst="rect">
            <a:avLst/>
          </a:prstGeom>
          <a:noFill/>
        </p:spPr>
      </p:pic>
      <p:sp>
        <p:nvSpPr>
          <p:cNvPr id="7" name="Rectangle 6"/>
          <p:cNvSpPr/>
          <p:nvPr/>
        </p:nvSpPr>
        <p:spPr>
          <a:xfrm>
            <a:off x="4800600" y="3048000"/>
            <a:ext cx="4572000" cy="523220"/>
          </a:xfrm>
          <a:prstGeom prst="rect">
            <a:avLst/>
          </a:prstGeom>
        </p:spPr>
        <p:txBody>
          <a:bodyPr wrap="square">
            <a:spAutoFit/>
          </a:bodyPr>
          <a:lstStyle/>
          <a:p>
            <a:r>
              <a:rPr lang="fa-IR" sz="2800" dirty="0" smtClean="0">
                <a:cs typeface="+mj-cs"/>
              </a:rPr>
              <a:t>نصب لایه اول پنل گچی</a:t>
            </a:r>
            <a:endParaRPr lang="en-US" sz="2800" dirty="0">
              <a:cs typeface="+mj-cs"/>
            </a:endParaRPr>
          </a:p>
        </p:txBody>
      </p:sp>
    </p:spTree>
  </p:cSld>
  <p:clrMapOvr>
    <a:masterClrMapping/>
  </p:clrMapOvr>
  <p:transition spd="slow">
    <p:randomBar dir="ver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 (79).JPG"/>
          <p:cNvPicPr>
            <a:picLocks noGrp="1" noChangeAspect="1"/>
          </p:cNvPicPr>
          <p:nvPr>
            <p:ph idx="1"/>
          </p:nvPr>
        </p:nvPicPr>
        <p:blipFill>
          <a:blip r:embed="rId3" cstate="print"/>
          <a:stretch>
            <a:fillRect/>
          </a:stretch>
        </p:blipFill>
        <p:spPr>
          <a:xfrm>
            <a:off x="0" y="0"/>
            <a:ext cx="9144000" cy="6857999"/>
          </a:xfrm>
        </p:spPr>
      </p:pic>
    </p:spTree>
  </p:cSld>
  <p:clrMapOvr>
    <a:masterClrMapping/>
  </p:clrMapOvr>
  <p:transition>
    <p:strips dir="l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 (80).JPG"/>
          <p:cNvPicPr>
            <a:picLocks noGrp="1" noChangeAspect="1"/>
          </p:cNvPicPr>
          <p:nvPr>
            <p:ph idx="1"/>
          </p:nvPr>
        </p:nvPicPr>
        <p:blipFill>
          <a:blip r:embed="rId2" cstate="print"/>
          <a:stretch>
            <a:fillRect/>
          </a:stretch>
        </p:blipFill>
        <p:spPr>
          <a:xfrm>
            <a:off x="1" y="0"/>
            <a:ext cx="9144000" cy="6857999"/>
          </a:xfrm>
        </p:spPr>
      </p:pic>
    </p:spTree>
  </p:cSld>
  <p:clrMapOvr>
    <a:masterClrMapping/>
  </p:clrMapOvr>
  <p:transition>
    <p:strips/>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 (81).JPG"/>
          <p:cNvPicPr>
            <a:picLocks noGrp="1" noChangeAspect="1"/>
          </p:cNvPicPr>
          <p:nvPr>
            <p:ph idx="1"/>
          </p:nvPr>
        </p:nvPicPr>
        <p:blipFill>
          <a:blip r:embed="rId2" cstate="print"/>
          <a:stretch>
            <a:fillRect/>
          </a:stretch>
        </p:blipFill>
        <p:spPr>
          <a:xfrm>
            <a:off x="0" y="0"/>
            <a:ext cx="9143999" cy="6857999"/>
          </a:xfrm>
        </p:spPr>
      </p:pic>
    </p:spTree>
  </p:cSld>
  <p:clrMapOvr>
    <a:masterClrMapping/>
  </p:clrMapOvr>
  <p:transition>
    <p:strips dir="r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h- (84).JPG"/>
          <p:cNvPicPr>
            <a:picLocks noGrp="1" noChangeAspect="1"/>
          </p:cNvPicPr>
          <p:nvPr>
            <p:ph idx="1"/>
          </p:nvPr>
        </p:nvPicPr>
        <p:blipFill>
          <a:blip r:embed="rId2" cstate="print"/>
          <a:stretch>
            <a:fillRect/>
          </a:stretch>
        </p:blipFill>
        <p:spPr>
          <a:xfrm>
            <a:off x="285720" y="285728"/>
            <a:ext cx="8643998" cy="6286543"/>
          </a:xfrm>
        </p:spPr>
      </p:pic>
    </p:spTree>
  </p:cSld>
  <p:clrMapOvr>
    <a:masterClrMapping/>
  </p:clrMapOvr>
  <p:transition>
    <p:strips dir="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16387" name="Picture 3" descr="C:\Users\mehdi\Desktop\New folder (3)\IMG_3840 (2).JPG"/>
          <p:cNvPicPr>
            <a:picLocks noChangeAspect="1" noChangeArrowheads="1"/>
          </p:cNvPicPr>
          <p:nvPr/>
        </p:nvPicPr>
        <p:blipFill>
          <a:blip r:embed="rId2" cstate="print"/>
          <a:srcRect/>
          <a:stretch>
            <a:fillRect/>
          </a:stretch>
        </p:blipFill>
        <p:spPr bwMode="auto">
          <a:xfrm>
            <a:off x="914400" y="1020762"/>
            <a:ext cx="7071558" cy="5303838"/>
          </a:xfrm>
          <a:prstGeom prst="rect">
            <a:avLst/>
          </a:prstGeom>
          <a:noFill/>
        </p:spPr>
      </p:pic>
    </p:spTree>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356538">
            <a:off x="3354430" y="1029551"/>
            <a:ext cx="1625886" cy="584775"/>
          </a:xfrm>
          <a:prstGeom prst="rect">
            <a:avLst/>
          </a:prstGeom>
          <a:effectLst>
            <a:reflection blurRad="6350" stA="52000" endA="300" endPos="35000" dir="5400000" sy="-100000" algn="bl" rotWithShape="0"/>
          </a:effectLst>
        </p:spPr>
        <p:style>
          <a:lnRef idx="2">
            <a:schemeClr val="accent3"/>
          </a:lnRef>
          <a:fillRef idx="1">
            <a:schemeClr val="lt1"/>
          </a:fillRef>
          <a:effectRef idx="0">
            <a:schemeClr val="accent3"/>
          </a:effectRef>
          <a:fontRef idx="minor">
            <a:schemeClr val="dk1"/>
          </a:fontRef>
        </p:style>
        <p:txBody>
          <a:bodyPr wrap="square">
            <a:spAutoFit/>
          </a:bodyPr>
          <a:lstStyle/>
          <a:p>
            <a:pPr algn="r" rtl="1"/>
            <a:r>
              <a:rPr lang="en-US" sz="3200" b="1" dirty="0" err="1" smtClean="0">
                <a:solidFill>
                  <a:schemeClr val="accent1"/>
                </a:solidFill>
                <a:cs typeface="B Koodak" pitchFamily="2" charset="-78"/>
              </a:rPr>
              <a:t>روش</a:t>
            </a:r>
            <a:r>
              <a:rPr lang="en-US" sz="3200" b="1" dirty="0" smtClean="0">
                <a:solidFill>
                  <a:schemeClr val="accent1"/>
                </a:solidFill>
                <a:cs typeface="B Koodak" pitchFamily="2" charset="-78"/>
              </a:rPr>
              <a:t> </a:t>
            </a:r>
            <a:r>
              <a:rPr lang="en-US" sz="3200" b="1" dirty="0" err="1" smtClean="0">
                <a:solidFill>
                  <a:schemeClr val="accent1"/>
                </a:solidFill>
                <a:cs typeface="B Koodak" pitchFamily="2" charset="-78"/>
              </a:rPr>
              <a:t>اجرا</a:t>
            </a:r>
            <a:endParaRPr lang="en-US" sz="3200" b="1" dirty="0">
              <a:solidFill>
                <a:schemeClr val="accent1"/>
              </a:solidFill>
              <a:cs typeface="B Koodak" pitchFamily="2" charset="-78"/>
            </a:endParaRPr>
          </a:p>
        </p:txBody>
      </p:sp>
      <p:pic>
        <p:nvPicPr>
          <p:cNvPr id="1026" name="Picture 2" descr="http://www.rojinsaghf.com/images/wall03.jpg"/>
          <p:cNvPicPr>
            <a:picLocks noChangeAspect="1" noChangeArrowheads="1"/>
          </p:cNvPicPr>
          <p:nvPr/>
        </p:nvPicPr>
        <p:blipFill>
          <a:blip r:embed="rId2" r:link="rId3"/>
          <a:srcRect/>
          <a:stretch>
            <a:fillRect/>
          </a:stretch>
        </p:blipFill>
        <p:spPr bwMode="auto">
          <a:xfrm>
            <a:off x="381000" y="2133600"/>
            <a:ext cx="3886200" cy="4267200"/>
          </a:xfrm>
          <a:prstGeom prst="rect">
            <a:avLst/>
          </a:prstGeom>
          <a:noFill/>
        </p:spPr>
      </p:pic>
      <p:sp>
        <p:nvSpPr>
          <p:cNvPr id="7" name="Rectangle 6"/>
          <p:cNvSpPr/>
          <p:nvPr/>
        </p:nvSpPr>
        <p:spPr>
          <a:xfrm>
            <a:off x="4385966" y="2743200"/>
            <a:ext cx="4758034" cy="523220"/>
          </a:xfrm>
          <a:prstGeom prst="rect">
            <a:avLst/>
          </a:prstGeom>
        </p:spPr>
        <p:txBody>
          <a:bodyPr wrap="none">
            <a:spAutoFit/>
          </a:bodyPr>
          <a:lstStyle/>
          <a:p>
            <a:r>
              <a:rPr lang="fa-IR" sz="2800" dirty="0" smtClean="0">
                <a:cs typeface="+mj-cs"/>
              </a:rPr>
              <a:t>قرار دادن عایق حرارتی و صوتی</a:t>
            </a:r>
            <a:endParaRPr lang="en-US" sz="2800" dirty="0">
              <a:cs typeface="+mj-cs"/>
            </a:endParaRPr>
          </a:p>
        </p:txBody>
      </p:sp>
    </p:spTree>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356538">
            <a:off x="3354430" y="1029551"/>
            <a:ext cx="1625886" cy="584775"/>
          </a:xfrm>
          <a:prstGeom prst="rect">
            <a:avLst/>
          </a:prstGeom>
          <a:effectLst>
            <a:reflection blurRad="6350" stA="52000" endA="300" endPos="35000" dir="5400000" sy="-100000" algn="bl" rotWithShape="0"/>
          </a:effectLst>
        </p:spPr>
        <p:style>
          <a:lnRef idx="2">
            <a:schemeClr val="accent3"/>
          </a:lnRef>
          <a:fillRef idx="1">
            <a:schemeClr val="lt1"/>
          </a:fillRef>
          <a:effectRef idx="0">
            <a:schemeClr val="accent3"/>
          </a:effectRef>
          <a:fontRef idx="minor">
            <a:schemeClr val="dk1"/>
          </a:fontRef>
        </p:style>
        <p:txBody>
          <a:bodyPr wrap="square">
            <a:spAutoFit/>
          </a:bodyPr>
          <a:lstStyle/>
          <a:p>
            <a:pPr algn="r" rtl="1"/>
            <a:r>
              <a:rPr lang="en-US" sz="3200" b="1" dirty="0" err="1" smtClean="0">
                <a:solidFill>
                  <a:schemeClr val="accent1"/>
                </a:solidFill>
                <a:cs typeface="B Koodak" pitchFamily="2" charset="-78"/>
              </a:rPr>
              <a:t>روش</a:t>
            </a:r>
            <a:r>
              <a:rPr lang="en-US" sz="3200" b="1" dirty="0" smtClean="0">
                <a:solidFill>
                  <a:schemeClr val="accent1"/>
                </a:solidFill>
                <a:cs typeface="B Koodak" pitchFamily="2" charset="-78"/>
              </a:rPr>
              <a:t> </a:t>
            </a:r>
            <a:r>
              <a:rPr lang="en-US" sz="3200" b="1" dirty="0" err="1" smtClean="0">
                <a:solidFill>
                  <a:schemeClr val="accent1"/>
                </a:solidFill>
                <a:cs typeface="B Koodak" pitchFamily="2" charset="-78"/>
              </a:rPr>
              <a:t>اجرا</a:t>
            </a:r>
            <a:endParaRPr lang="en-US" sz="3200" b="1" dirty="0">
              <a:solidFill>
                <a:schemeClr val="accent1"/>
              </a:solidFill>
              <a:cs typeface="B Koodak" pitchFamily="2" charset="-78"/>
            </a:endParaRPr>
          </a:p>
        </p:txBody>
      </p:sp>
      <p:pic>
        <p:nvPicPr>
          <p:cNvPr id="1025" name="Picture 1" descr="http://www.rojinsaghf.com/images/wall04.jpg"/>
          <p:cNvPicPr>
            <a:picLocks noChangeAspect="1" noChangeArrowheads="1"/>
          </p:cNvPicPr>
          <p:nvPr/>
        </p:nvPicPr>
        <p:blipFill>
          <a:blip r:embed="rId2" r:link="rId3"/>
          <a:srcRect/>
          <a:stretch>
            <a:fillRect/>
          </a:stretch>
        </p:blipFill>
        <p:spPr bwMode="auto">
          <a:xfrm>
            <a:off x="228600" y="1981200"/>
            <a:ext cx="3505200" cy="4343400"/>
          </a:xfrm>
          <a:prstGeom prst="rect">
            <a:avLst/>
          </a:prstGeom>
          <a:noFill/>
        </p:spPr>
      </p:pic>
      <p:sp>
        <p:nvSpPr>
          <p:cNvPr id="7" name="Rectangle 6"/>
          <p:cNvSpPr/>
          <p:nvPr/>
        </p:nvSpPr>
        <p:spPr>
          <a:xfrm>
            <a:off x="3810000" y="3200400"/>
            <a:ext cx="5562599" cy="523220"/>
          </a:xfrm>
          <a:prstGeom prst="rect">
            <a:avLst/>
          </a:prstGeom>
        </p:spPr>
        <p:txBody>
          <a:bodyPr wrap="square">
            <a:spAutoFit/>
          </a:bodyPr>
          <a:lstStyle/>
          <a:p>
            <a:r>
              <a:rPr lang="fa-IR" sz="2800" dirty="0" smtClean="0">
                <a:cs typeface="+mj-cs"/>
              </a:rPr>
              <a:t>نصب پنل گچی بر سمت دیگر دیوار</a:t>
            </a:r>
            <a:endParaRPr lang="en-US" sz="2800" dirty="0">
              <a:cs typeface="+mj-cs"/>
            </a:endParaRPr>
          </a:p>
        </p:txBody>
      </p:sp>
    </p:spTree>
  </p:cSld>
  <p:clrMapOvr>
    <a:masterClrMapping/>
  </p:clrMapOvr>
  <p:transition spd="slow">
    <p:randomBar dir="ver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948</TotalTime>
  <Words>1389</Words>
  <Application>Microsoft Office PowerPoint</Application>
  <PresentationFormat>On-screen Show (4:3)</PresentationFormat>
  <Paragraphs>131</Paragraphs>
  <Slides>74</Slides>
  <Notes>1</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Equity</vt:lpstr>
      <vt:lpstr>دیوارهای کناف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عایق های صوتی و حرارتی در دیوارهای خارجی</vt:lpstr>
      <vt:lpstr>PowerPoint Presentation</vt:lpstr>
      <vt:lpstr>عایق های صوتی و حرارتی در دیوارهای داخلی</vt:lpstr>
      <vt:lpstr>PowerPoint Presentation</vt:lpstr>
      <vt:lpstr> سقف های کاذب</vt:lpstr>
      <vt:lpstr>PowerPoint Presentation</vt:lpstr>
      <vt:lpstr>انواع سقف های کاذب کناف</vt:lpstr>
      <vt:lpstr>سقف های کاذب مشبک کناف </vt:lpstr>
      <vt:lpstr>سقف های کاذب مشبک کناف</vt:lpstr>
      <vt:lpstr>انواع تایل های به کار رفته در سقف های کاذب</vt:lpstr>
      <vt:lpstr>                 تایل گچی ساده</vt:lpstr>
      <vt:lpstr>تایل های آکوستیک</vt:lpstr>
      <vt:lpstr>تایل های آکوستیک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دیوارهای پوششی کناف </dc:title>
  <dc:creator/>
  <cp:lastModifiedBy>TOSHIBA</cp:lastModifiedBy>
  <cp:revision>66</cp:revision>
  <dcterms:created xsi:type="dcterms:W3CDTF">2006-08-16T00:00:00Z</dcterms:created>
  <dcterms:modified xsi:type="dcterms:W3CDTF">2015-09-05T03:38:38Z</dcterms:modified>
</cp:coreProperties>
</file>