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notesMasterIdLst>
    <p:notesMasterId r:id="rId31"/>
  </p:notesMasterIdLst>
  <p:sldIdLst>
    <p:sldId id="265" r:id="rId2"/>
    <p:sldId id="256" r:id="rId3"/>
    <p:sldId id="380" r:id="rId4"/>
    <p:sldId id="382" r:id="rId5"/>
    <p:sldId id="383" r:id="rId6"/>
    <p:sldId id="384" r:id="rId7"/>
    <p:sldId id="385" r:id="rId8"/>
    <p:sldId id="386" r:id="rId9"/>
    <p:sldId id="387" r:id="rId10"/>
    <p:sldId id="407" r:id="rId11"/>
    <p:sldId id="395" r:id="rId12"/>
    <p:sldId id="388" r:id="rId13"/>
    <p:sldId id="389" r:id="rId14"/>
    <p:sldId id="390" r:id="rId15"/>
    <p:sldId id="391" r:id="rId16"/>
    <p:sldId id="392" r:id="rId17"/>
    <p:sldId id="394" r:id="rId18"/>
    <p:sldId id="396" r:id="rId19"/>
    <p:sldId id="393" r:id="rId20"/>
    <p:sldId id="398" r:id="rId21"/>
    <p:sldId id="399" r:id="rId22"/>
    <p:sldId id="397" r:id="rId23"/>
    <p:sldId id="400" r:id="rId24"/>
    <p:sldId id="408" r:id="rId25"/>
    <p:sldId id="409" r:id="rId26"/>
    <p:sldId id="410" r:id="rId27"/>
    <p:sldId id="406" r:id="rId28"/>
    <p:sldId id="381" r:id="rId29"/>
    <p:sldId id="411" r:id="rId30"/>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1CB"/>
    <a:srgbClr val="FFFFCC"/>
    <a:srgbClr val="F8CCDF"/>
    <a:srgbClr val="959BC5"/>
    <a:srgbClr val="D5DCEF"/>
    <a:srgbClr val="8C590E"/>
    <a:srgbClr val="50E6D4"/>
    <a:srgbClr val="A2AE34"/>
    <a:srgbClr val="AD9F35"/>
    <a:srgbClr val="D2C6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670" autoAdjust="0"/>
  </p:normalViewPr>
  <p:slideViewPr>
    <p:cSldViewPr>
      <p:cViewPr>
        <p:scale>
          <a:sx n="100" d="100"/>
          <a:sy n="100" d="100"/>
        </p:scale>
        <p:origin x="898" y="9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26.wmf"/><Relationship Id="rId1" Type="http://schemas.openxmlformats.org/officeDocument/2006/relationships/image" Target="../media/image3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5" Type="http://schemas.openxmlformats.org/officeDocument/2006/relationships/image" Target="../media/image4.wmf"/><Relationship Id="rId4" Type="http://schemas.openxmlformats.org/officeDocument/2006/relationships/image" Target="../media/image4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42.wmf"/><Relationship Id="rId1" Type="http://schemas.openxmlformats.org/officeDocument/2006/relationships/image" Target="../media/image37.wmf"/><Relationship Id="rId5" Type="http://schemas.openxmlformats.org/officeDocument/2006/relationships/image" Target="../media/image43.wmf"/><Relationship Id="rId4" Type="http://schemas.openxmlformats.org/officeDocument/2006/relationships/image" Target="../media/image4.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9.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57.wmf"/><Relationship Id="rId1" Type="http://schemas.openxmlformats.org/officeDocument/2006/relationships/image" Target="../media/image5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 Id="rId9" Type="http://schemas.openxmlformats.org/officeDocument/2006/relationships/image" Target="../media/image2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image" Target="../media/image26.wmf"/><Relationship Id="rId7" Type="http://schemas.openxmlformats.org/officeDocument/2006/relationships/image" Target="../media/image30.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29.wmf"/><Relationship Id="rId5" Type="http://schemas.openxmlformats.org/officeDocument/2006/relationships/image" Target="../media/image28.wmf"/><Relationship Id="rId4" Type="http://schemas.openxmlformats.org/officeDocument/2006/relationships/image" Target="../media/image2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639057E-A523-42E7-B45A-1C4F11038870}" type="datetimeFigureOut">
              <a:rPr lang="fa-IR" smtClean="0"/>
              <a:pPr/>
              <a:t>07/25/1441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6295FCC-7DE4-438D-8F87-A099354425A6}" type="slidenum">
              <a:rPr lang="fa-IR" smtClean="0"/>
              <a:pPr/>
              <a:t>‹#›</a:t>
            </a:fld>
            <a:endParaRPr lang="fa-IR"/>
          </a:p>
        </p:txBody>
      </p:sp>
    </p:spTree>
    <p:extLst>
      <p:ext uri="{BB962C8B-B14F-4D97-AF65-F5344CB8AC3E}">
        <p14:creationId xmlns:p14="http://schemas.microsoft.com/office/powerpoint/2010/main" val="200934009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06295FCC-7DE4-438D-8F87-A099354425A6}" type="slidenum">
              <a:rPr lang="fa-IR" smtClean="0"/>
              <a:pPr/>
              <a:t>14</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3"/>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fld id="{CF29D430-76C1-431E-A026-1093A5DCF256}" type="datetime8">
              <a:rPr lang="fa-IR" smtClean="0"/>
              <a:pPr>
                <a:defRPr/>
              </a:pPr>
              <a:t>مارس 19، 20</a:t>
            </a:fld>
            <a:endParaRPr lang="fa-IR"/>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E7544CC2-A8FB-4228-AC2C-A94F8FE1F5A9}" type="slidenum">
              <a:rPr lang="fa-IR"/>
              <a:pPr>
                <a:defRPr/>
              </a:pPr>
              <a:t>‹#›</a:t>
            </a:fld>
            <a:endParaRPr lang="fa-IR"/>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fa-IR"/>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fa-IR"/>
          </a:p>
        </p:txBody>
      </p:sp>
      <p:sp>
        <p:nvSpPr>
          <p:cNvPr id="5" name="Date Placeholder 13"/>
          <p:cNvSpPr>
            <a:spLocks noGrp="1"/>
          </p:cNvSpPr>
          <p:nvPr>
            <p:ph type="dt" sz="half" idx="11"/>
          </p:nvPr>
        </p:nvSpPr>
        <p:spPr/>
        <p:txBody>
          <a:bodyPr/>
          <a:lstStyle>
            <a:lvl1pPr>
              <a:defRPr/>
            </a:lvl1pPr>
          </a:lstStyle>
          <a:p>
            <a:pPr>
              <a:defRPr/>
            </a:pPr>
            <a:fld id="{C11E6A80-41D5-43AE-BDBA-1D4CFC381382}" type="datetime8">
              <a:rPr lang="fa-IR" smtClean="0"/>
              <a:pPr>
                <a:defRPr/>
              </a:pPr>
              <a:t>مارس 19، 20</a:t>
            </a:fld>
            <a:endParaRPr lang="fa-IR"/>
          </a:p>
        </p:txBody>
      </p:sp>
      <p:sp>
        <p:nvSpPr>
          <p:cNvPr id="6" name="Slide Number Placeholder 22"/>
          <p:cNvSpPr>
            <a:spLocks noGrp="1"/>
          </p:cNvSpPr>
          <p:nvPr>
            <p:ph type="sldNum" sz="quarter" idx="12"/>
          </p:nvPr>
        </p:nvSpPr>
        <p:spPr/>
        <p:txBody>
          <a:bodyPr/>
          <a:lstStyle>
            <a:lvl1pPr>
              <a:defRPr/>
            </a:lvl1pPr>
          </a:lstStyle>
          <a:p>
            <a:pPr>
              <a:defRPr/>
            </a:pPr>
            <a:fld id="{A41481D4-6CA6-4614-A617-4CF516AEB022}" type="slidenum">
              <a:rPr lang="fa-IR"/>
              <a:pPr>
                <a:defRPr/>
              </a:pPr>
              <a:t>‹#›</a:t>
            </a:fld>
            <a:endParaRPr lang="fa-IR"/>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fa-IR"/>
          </a:p>
        </p:txBody>
      </p:sp>
      <p:sp>
        <p:nvSpPr>
          <p:cNvPr id="5" name="Date Placeholder 13"/>
          <p:cNvSpPr>
            <a:spLocks noGrp="1"/>
          </p:cNvSpPr>
          <p:nvPr>
            <p:ph type="dt" sz="half" idx="11"/>
          </p:nvPr>
        </p:nvSpPr>
        <p:spPr/>
        <p:txBody>
          <a:bodyPr/>
          <a:lstStyle>
            <a:lvl1pPr>
              <a:defRPr/>
            </a:lvl1pPr>
          </a:lstStyle>
          <a:p>
            <a:pPr>
              <a:defRPr/>
            </a:pPr>
            <a:fld id="{F2C5593F-B332-4793-B46A-334CDED5ABD6}" type="datetime8">
              <a:rPr lang="fa-IR" smtClean="0"/>
              <a:pPr>
                <a:defRPr/>
              </a:pPr>
              <a:t>مارس 19، 20</a:t>
            </a:fld>
            <a:endParaRPr lang="fa-IR"/>
          </a:p>
        </p:txBody>
      </p:sp>
      <p:sp>
        <p:nvSpPr>
          <p:cNvPr id="6" name="Slide Number Placeholder 22"/>
          <p:cNvSpPr>
            <a:spLocks noGrp="1"/>
          </p:cNvSpPr>
          <p:nvPr>
            <p:ph type="sldNum" sz="quarter" idx="12"/>
          </p:nvPr>
        </p:nvSpPr>
        <p:spPr/>
        <p:txBody>
          <a:bodyPr/>
          <a:lstStyle>
            <a:lvl1pPr>
              <a:defRPr/>
            </a:lvl1pPr>
          </a:lstStyle>
          <a:p>
            <a:pPr>
              <a:defRPr/>
            </a:pPr>
            <a:fld id="{79A8B54D-E993-412F-8DC0-11B077A0A768}" type="slidenum">
              <a:rPr lang="fa-IR"/>
              <a:pPr>
                <a:defRPr/>
              </a:pPr>
              <a:t>‹#›</a:t>
            </a:fld>
            <a:endParaRPr lang="fa-IR"/>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3"/>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fld id="{1A7E5847-9494-4967-B948-198D6EFEC881}" type="datetime8">
              <a:rPr lang="fa-IR" smtClean="0"/>
              <a:pPr>
                <a:defRPr/>
              </a:pPr>
              <a:t>مارس 19، 20</a:t>
            </a:fld>
            <a:endParaRPr lang="fa-IR"/>
          </a:p>
        </p:txBody>
      </p:sp>
      <p:sp>
        <p:nvSpPr>
          <p:cNvPr id="6" name="Footer Placeholder 4"/>
          <p:cNvSpPr>
            <a:spLocks noGrp="1"/>
          </p:cNvSpPr>
          <p:nvPr>
            <p:ph type="ftr" sz="quarter" idx="11"/>
          </p:nvPr>
        </p:nvSpPr>
        <p:spPr/>
        <p:txBody>
          <a:bodyPr/>
          <a:lstStyle>
            <a:lvl1pPr>
              <a:defRPr/>
            </a:lvl1pPr>
            <a:extLst/>
          </a:lstStyle>
          <a:p>
            <a:pPr>
              <a:defRPr/>
            </a:pPr>
            <a:endParaRPr lang="fa-IR"/>
          </a:p>
        </p:txBody>
      </p:sp>
      <p:sp>
        <p:nvSpPr>
          <p:cNvPr id="7" name="Slide Number Placeholder 5"/>
          <p:cNvSpPr>
            <a:spLocks noGrp="1"/>
          </p:cNvSpPr>
          <p:nvPr>
            <p:ph type="sldNum" sz="quarter" idx="12"/>
          </p:nvPr>
        </p:nvSpPr>
        <p:spPr/>
        <p:txBody>
          <a:bodyPr/>
          <a:lstStyle>
            <a:lvl1pPr>
              <a:defRPr/>
            </a:lvl1pPr>
            <a:extLst/>
          </a:lstStyle>
          <a:p>
            <a:pPr>
              <a:defRPr/>
            </a:pPr>
            <a:fld id="{AE3F404C-B64D-4FD4-ADF7-4CA21969E8E6}" type="slidenum">
              <a:rPr lang="fa-IR"/>
              <a:pPr>
                <a:defRPr/>
              </a:pPr>
              <a:t>‹#›</a:t>
            </a:fld>
            <a:endParaRPr lang="fa-IR"/>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fld id="{49A9C75E-CEE8-4B7B-8B7F-E39FA2456F39}" type="datetime8">
              <a:rPr lang="fa-IR" smtClean="0"/>
              <a:pPr>
                <a:defRPr/>
              </a:pPr>
              <a:t>مارس 19، 20</a:t>
            </a:fld>
            <a:endParaRPr lang="fa-IR"/>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9161CB9C-0A3E-4805-BB8F-BA7C377CA0BD}" type="slidenum">
              <a:rPr lang="fa-IR"/>
              <a:pPr>
                <a:defRPr/>
              </a:pPr>
              <a:t>‹#›</a:t>
            </a:fld>
            <a:endParaRPr lang="fa-IR"/>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fa-IR"/>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4"/>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fld id="{05F90615-FA8F-4831-AFD2-1283CE2E76B1}" type="datetime8">
              <a:rPr lang="fa-IR" smtClean="0"/>
              <a:pPr>
                <a:defRPr/>
              </a:pPr>
              <a:t>مارس 19، 20</a:t>
            </a:fld>
            <a:endParaRPr lang="fa-IR"/>
          </a:p>
        </p:txBody>
      </p:sp>
      <p:sp>
        <p:nvSpPr>
          <p:cNvPr id="7" name="Footer Placeholder 5"/>
          <p:cNvSpPr>
            <a:spLocks noGrp="1"/>
          </p:cNvSpPr>
          <p:nvPr>
            <p:ph type="ftr" sz="quarter" idx="11"/>
          </p:nvPr>
        </p:nvSpPr>
        <p:spPr/>
        <p:txBody>
          <a:bodyPr/>
          <a:lstStyle>
            <a:lvl1pPr>
              <a:defRPr/>
            </a:lvl1pPr>
            <a:extLst/>
          </a:lstStyle>
          <a:p>
            <a:pPr>
              <a:defRPr/>
            </a:pPr>
            <a:endParaRPr lang="fa-IR"/>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04E80311-7710-4DDC-9B88-09D6BEC68663}" type="slidenum">
              <a:rPr lang="fa-IR"/>
              <a:pPr>
                <a:defRPr/>
              </a:pPr>
              <a:t>‹#›</a:t>
            </a:fld>
            <a:endParaRPr lang="fa-IR"/>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6"/>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8" name="Rectangle 7"/>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fld id="{134D7068-8E77-426A-8ECD-48E5C48257C1}" type="datetime8">
              <a:rPr lang="fa-IR" smtClean="0"/>
              <a:pPr>
                <a:defRPr/>
              </a:pPr>
              <a:t>مارس 19، 20</a:t>
            </a:fld>
            <a:endParaRPr lang="fa-IR"/>
          </a:p>
        </p:txBody>
      </p:sp>
      <p:sp>
        <p:nvSpPr>
          <p:cNvPr id="10" name="Footer Placeholder 7"/>
          <p:cNvSpPr>
            <a:spLocks noGrp="1"/>
          </p:cNvSpPr>
          <p:nvPr>
            <p:ph type="ftr" sz="quarter" idx="11"/>
          </p:nvPr>
        </p:nvSpPr>
        <p:spPr/>
        <p:txBody>
          <a:bodyPr/>
          <a:lstStyle>
            <a:lvl1pPr>
              <a:defRPr/>
            </a:lvl1pPr>
            <a:extLst/>
          </a:lstStyle>
          <a:p>
            <a:pPr>
              <a:defRPr/>
            </a:pPr>
            <a:endParaRPr lang="fa-IR"/>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0ABF9333-CAF8-49C8-8D91-98BB8B44BCC5}" type="slidenum">
              <a:rPr lang="fa-IR"/>
              <a:pPr>
                <a:defRPr/>
              </a:pPr>
              <a:t>‹#›</a:t>
            </a:fld>
            <a:endParaRPr lang="fa-IR"/>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2"/>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fld id="{7703AB7B-BDA8-4DB1-9F6D-F8111D0BC9A9}" type="datetime8">
              <a:rPr lang="fa-IR" smtClean="0"/>
              <a:pPr>
                <a:defRPr/>
              </a:pPr>
              <a:t>مارس 19، 20</a:t>
            </a:fld>
            <a:endParaRPr lang="fa-IR"/>
          </a:p>
        </p:txBody>
      </p:sp>
      <p:sp>
        <p:nvSpPr>
          <p:cNvPr id="5" name="Footer Placeholder 3"/>
          <p:cNvSpPr>
            <a:spLocks noGrp="1"/>
          </p:cNvSpPr>
          <p:nvPr>
            <p:ph type="ftr" sz="quarter" idx="11"/>
          </p:nvPr>
        </p:nvSpPr>
        <p:spPr/>
        <p:txBody>
          <a:bodyPr/>
          <a:lstStyle>
            <a:lvl1pPr>
              <a:defRPr/>
            </a:lvl1pPr>
            <a:extLst/>
          </a:lstStyle>
          <a:p>
            <a:pPr>
              <a:defRPr/>
            </a:pPr>
            <a:endParaRPr lang="fa-IR"/>
          </a:p>
        </p:txBody>
      </p:sp>
      <p:sp>
        <p:nvSpPr>
          <p:cNvPr id="6" name="Slide Number Placeholder 4"/>
          <p:cNvSpPr>
            <a:spLocks noGrp="1"/>
          </p:cNvSpPr>
          <p:nvPr>
            <p:ph type="sldNum" sz="quarter" idx="12"/>
          </p:nvPr>
        </p:nvSpPr>
        <p:spPr/>
        <p:txBody>
          <a:bodyPr/>
          <a:lstStyle>
            <a:lvl1pPr>
              <a:defRPr/>
            </a:lvl1pPr>
            <a:extLst/>
          </a:lstStyle>
          <a:p>
            <a:pPr>
              <a:defRPr/>
            </a:pPr>
            <a:fld id="{48852F49-ED35-46D1-8681-B8E3108CF6EE}" type="slidenum">
              <a:rPr lang="fa-IR"/>
              <a:pPr>
                <a:defRPr/>
              </a:pPr>
              <a:t>‹#›</a:t>
            </a:fld>
            <a:endParaRPr lang="fa-IR"/>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fa-IR"/>
          </a:p>
        </p:txBody>
      </p:sp>
      <p:sp>
        <p:nvSpPr>
          <p:cNvPr id="3" name="Date Placeholder 13"/>
          <p:cNvSpPr>
            <a:spLocks noGrp="1"/>
          </p:cNvSpPr>
          <p:nvPr>
            <p:ph type="dt" sz="half" idx="11"/>
          </p:nvPr>
        </p:nvSpPr>
        <p:spPr/>
        <p:txBody>
          <a:bodyPr/>
          <a:lstStyle>
            <a:lvl1pPr>
              <a:defRPr/>
            </a:lvl1pPr>
          </a:lstStyle>
          <a:p>
            <a:pPr>
              <a:defRPr/>
            </a:pPr>
            <a:fld id="{758390CA-ED9E-46FE-981F-64EDC81F87E8}" type="datetime8">
              <a:rPr lang="fa-IR" smtClean="0"/>
              <a:pPr>
                <a:defRPr/>
              </a:pPr>
              <a:t>مارس 19، 20</a:t>
            </a:fld>
            <a:endParaRPr lang="fa-IR"/>
          </a:p>
        </p:txBody>
      </p:sp>
      <p:sp>
        <p:nvSpPr>
          <p:cNvPr id="4" name="Slide Number Placeholder 22"/>
          <p:cNvSpPr>
            <a:spLocks noGrp="1"/>
          </p:cNvSpPr>
          <p:nvPr>
            <p:ph type="sldNum" sz="quarter" idx="12"/>
          </p:nvPr>
        </p:nvSpPr>
        <p:spPr/>
        <p:txBody>
          <a:bodyPr/>
          <a:lstStyle>
            <a:lvl1pPr>
              <a:defRPr/>
            </a:lvl1pPr>
          </a:lstStyle>
          <a:p>
            <a:pPr>
              <a:defRPr/>
            </a:pPr>
            <a:fld id="{904AD950-EE1F-444D-8784-2558A8F47232}" type="slidenum">
              <a:rPr lang="fa-IR"/>
              <a:pPr>
                <a:defRPr/>
              </a:pPr>
              <a:t>‹#›</a:t>
            </a:fld>
            <a:endParaRPr lang="fa-IR"/>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fld id="{916E1FF4-0C49-4277-8AB6-ACEC0DA71442}" type="datetime8">
              <a:rPr lang="fa-IR" smtClean="0"/>
              <a:pPr>
                <a:defRPr/>
              </a:pPr>
              <a:t>مارس 19، 20</a:t>
            </a:fld>
            <a:endParaRPr lang="fa-IR"/>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E8C34461-F00F-44A1-8185-10B5F9441F29}" type="slidenum">
              <a:rPr lang="fa-IR"/>
              <a:pPr>
                <a:defRPr/>
              </a:pPr>
              <a:t>‹#›</a:t>
            </a:fld>
            <a:endParaRPr lang="fa-IR"/>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fa-IR"/>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fld id="{5A33089B-B807-4A6F-908B-107C1E407C64}" type="datetime8">
              <a:rPr lang="fa-IR" smtClean="0"/>
              <a:pPr>
                <a:defRPr/>
              </a:pPr>
              <a:t>مارس 19، 20</a:t>
            </a:fld>
            <a:endParaRPr lang="fa-IR"/>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DB6C3DB2-F8B8-4447-8AD5-288BFF8D8666}" type="slidenum">
              <a:rPr lang="fa-IR"/>
              <a:pPr>
                <a:defRPr/>
              </a:pPr>
              <a:t>‹#›</a:t>
            </a:fld>
            <a:endParaRPr lang="fa-IR"/>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fa-IR"/>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endParaRPr lang="fa-IR"/>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fontAlgn="auto" latinLnBrk="0" hangingPunct="1">
              <a:spcBef>
                <a:spcPts val="0"/>
              </a:spcBef>
              <a:spcAft>
                <a:spcPts val="0"/>
              </a:spcAft>
              <a:defRPr kumimoji="0" sz="1300">
                <a:solidFill>
                  <a:schemeClr val="bg2">
                    <a:tint val="60000"/>
                    <a:satMod val="155000"/>
                  </a:schemeClr>
                </a:solidFill>
                <a:latin typeface="+mn-lt"/>
                <a:cs typeface="+mn-cs"/>
              </a:defRPr>
            </a:lvl1pPr>
            <a:extLst/>
          </a:lstStyle>
          <a:p>
            <a:pPr>
              <a:defRPr/>
            </a:pPr>
            <a:fld id="{72364F98-78C8-44F0-ACC0-9F94DEFC7C17}" type="datetime8">
              <a:rPr lang="fa-IR" smtClean="0"/>
              <a:pPr>
                <a:defRPr/>
              </a:pPr>
              <a:t>مارس 19، 20</a:t>
            </a:fld>
            <a:endParaRPr lang="fa-IR"/>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fontAlgn="auto" latinLnBrk="0" hangingPunct="1">
              <a:spcBef>
                <a:spcPts val="0"/>
              </a:spcBef>
              <a:spcAft>
                <a:spcPts val="0"/>
              </a:spcAft>
              <a:defRPr kumimoji="0" sz="1600">
                <a:solidFill>
                  <a:schemeClr val="tx2">
                    <a:shade val="90000"/>
                  </a:schemeClr>
                </a:solidFill>
                <a:effectLst/>
                <a:latin typeface="+mn-lt"/>
                <a:cs typeface="+mn-cs"/>
              </a:defRPr>
            </a:lvl1pPr>
            <a:extLst/>
          </a:lstStyle>
          <a:p>
            <a:pPr>
              <a:defRPr/>
            </a:pPr>
            <a:fld id="{344B7ADD-AECE-41B4-A087-64BA6629212A}" type="slidenum">
              <a:rPr lang="fa-IR"/>
              <a:pPr>
                <a:defRPr/>
              </a:pPr>
              <a:t>‹#›</a:t>
            </a:fld>
            <a:endParaRPr lang="fa-IR"/>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15369"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16" r:id="rId7"/>
    <p:sldLayoutId id="2147483825" r:id="rId8"/>
    <p:sldLayoutId id="2147483826" r:id="rId9"/>
    <p:sldLayoutId id="2147483817" r:id="rId10"/>
    <p:sldLayoutId id="2147483818" r:id="rId11"/>
  </p:sldLayoutIdLst>
  <p:transition spd="med">
    <p:fade thruBlk="1"/>
  </p:transition>
  <p:hf hdr="0" ftr="0" dt="0"/>
  <p:txStyles>
    <p:titleStyle>
      <a:lvl1pPr marL="53975" indent="-53975" algn="r" rtl="1"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1" eaLnBrk="0" fontAlgn="base" hangingPunct="0">
        <a:spcBef>
          <a:spcPct val="0"/>
        </a:spcBef>
        <a:spcAft>
          <a:spcPct val="0"/>
        </a:spcAft>
        <a:defRPr sz="4600">
          <a:solidFill>
            <a:srgbClr val="E7EACB"/>
          </a:solidFill>
          <a:latin typeface="Rockwell" pitchFamily="18" charset="0"/>
          <a:cs typeface="Times New Roman" pitchFamily="18" charset="0"/>
        </a:defRPr>
      </a:lvl2pPr>
      <a:lvl3pPr marL="53975" indent="-53975" algn="r" rtl="1" eaLnBrk="0" fontAlgn="base" hangingPunct="0">
        <a:spcBef>
          <a:spcPct val="0"/>
        </a:spcBef>
        <a:spcAft>
          <a:spcPct val="0"/>
        </a:spcAft>
        <a:defRPr sz="4600">
          <a:solidFill>
            <a:srgbClr val="E7EACB"/>
          </a:solidFill>
          <a:latin typeface="Rockwell" pitchFamily="18" charset="0"/>
          <a:cs typeface="Times New Roman" pitchFamily="18" charset="0"/>
        </a:defRPr>
      </a:lvl3pPr>
      <a:lvl4pPr marL="53975" indent="-53975" algn="r" rtl="1" eaLnBrk="0" fontAlgn="base" hangingPunct="0">
        <a:spcBef>
          <a:spcPct val="0"/>
        </a:spcBef>
        <a:spcAft>
          <a:spcPct val="0"/>
        </a:spcAft>
        <a:defRPr sz="4600">
          <a:solidFill>
            <a:srgbClr val="E7EACB"/>
          </a:solidFill>
          <a:latin typeface="Rockwell" pitchFamily="18" charset="0"/>
          <a:cs typeface="Times New Roman" pitchFamily="18" charset="0"/>
        </a:defRPr>
      </a:lvl4pPr>
      <a:lvl5pPr marL="53975" indent="-53975" algn="r" rtl="1" eaLnBrk="0" fontAlgn="base" hangingPunct="0">
        <a:spcBef>
          <a:spcPct val="0"/>
        </a:spcBef>
        <a:spcAft>
          <a:spcPct val="0"/>
        </a:spcAft>
        <a:defRPr sz="4600">
          <a:solidFill>
            <a:srgbClr val="E7EACB"/>
          </a:solidFill>
          <a:latin typeface="Rockwell" pitchFamily="18" charset="0"/>
          <a:cs typeface="Times New Roman" pitchFamily="18" charset="0"/>
        </a:defRPr>
      </a:lvl5pPr>
      <a:lvl6pPr marL="511175" indent="-53975" algn="r" rtl="1" fontAlgn="base">
        <a:spcBef>
          <a:spcPct val="0"/>
        </a:spcBef>
        <a:spcAft>
          <a:spcPct val="0"/>
        </a:spcAft>
        <a:defRPr sz="4600">
          <a:solidFill>
            <a:srgbClr val="E7EACB"/>
          </a:solidFill>
          <a:latin typeface="Rockwell" pitchFamily="18" charset="0"/>
          <a:cs typeface="Times New Roman" pitchFamily="18" charset="0"/>
        </a:defRPr>
      </a:lvl6pPr>
      <a:lvl7pPr marL="968375" indent="-53975" algn="r" rtl="1" fontAlgn="base">
        <a:spcBef>
          <a:spcPct val="0"/>
        </a:spcBef>
        <a:spcAft>
          <a:spcPct val="0"/>
        </a:spcAft>
        <a:defRPr sz="4600">
          <a:solidFill>
            <a:srgbClr val="E7EACB"/>
          </a:solidFill>
          <a:latin typeface="Rockwell" pitchFamily="18" charset="0"/>
          <a:cs typeface="Times New Roman" pitchFamily="18" charset="0"/>
        </a:defRPr>
      </a:lvl7pPr>
      <a:lvl8pPr marL="1425575" indent="-53975" algn="r" rtl="1" fontAlgn="base">
        <a:spcBef>
          <a:spcPct val="0"/>
        </a:spcBef>
        <a:spcAft>
          <a:spcPct val="0"/>
        </a:spcAft>
        <a:defRPr sz="4600">
          <a:solidFill>
            <a:srgbClr val="E7EACB"/>
          </a:solidFill>
          <a:latin typeface="Rockwell" pitchFamily="18" charset="0"/>
          <a:cs typeface="Times New Roman" pitchFamily="18" charset="0"/>
        </a:defRPr>
      </a:lvl8pPr>
      <a:lvl9pPr marL="1882775" indent="-53975" algn="r" rtl="1" fontAlgn="base">
        <a:spcBef>
          <a:spcPct val="0"/>
        </a:spcBef>
        <a:spcAft>
          <a:spcPct val="0"/>
        </a:spcAft>
        <a:defRPr sz="4600">
          <a:solidFill>
            <a:srgbClr val="E7EACB"/>
          </a:solidFill>
          <a:latin typeface="Rockwell" pitchFamily="18" charset="0"/>
          <a:cs typeface="Times New Roman" pitchFamily="18" charset="0"/>
        </a:defRPr>
      </a:lvl9pPr>
      <a:extLst/>
    </p:titleStyle>
    <p:bodyStyle>
      <a:lvl1pPr marL="292100" indent="-292100" algn="r" rtl="1"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r" rtl="1"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r" rtl="1"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r" rtl="1"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r" rtl="1"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slide" Target="slide20.xml"/><Relationship Id="rId4" Type="http://schemas.openxmlformats.org/officeDocument/2006/relationships/image" Target="../media/image23.wmf"/></Relationships>
</file>

<file path=ppt/slides/_rels/slide12.xml.rels><?xml version="1.0" encoding="UTF-8" standalone="yes"?>
<Relationships xmlns="http://schemas.openxmlformats.org/package/2006/relationships"><Relationship Id="rId8" Type="http://schemas.openxmlformats.org/officeDocument/2006/relationships/image" Target="../media/image26.wmf"/><Relationship Id="rId13" Type="http://schemas.openxmlformats.org/officeDocument/2006/relationships/oleObject" Target="../embeddings/oleObject28.bin"/><Relationship Id="rId18" Type="http://schemas.openxmlformats.org/officeDocument/2006/relationships/image" Target="../media/image31.wmf"/><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image" Target="../media/image28.wmf"/><Relationship Id="rId17" Type="http://schemas.openxmlformats.org/officeDocument/2006/relationships/oleObject" Target="../embeddings/oleObject30.bin"/><Relationship Id="rId2" Type="http://schemas.openxmlformats.org/officeDocument/2006/relationships/slideLayout" Target="../slideLayouts/slideLayout2.xml"/><Relationship Id="rId16" Type="http://schemas.openxmlformats.org/officeDocument/2006/relationships/image" Target="../media/image30.wmf"/><Relationship Id="rId20" Type="http://schemas.openxmlformats.org/officeDocument/2006/relationships/slide" Target="slide20.xml"/><Relationship Id="rId1" Type="http://schemas.openxmlformats.org/officeDocument/2006/relationships/vmlDrawing" Target="../drawings/vmlDrawing8.vml"/><Relationship Id="rId6" Type="http://schemas.openxmlformats.org/officeDocument/2006/relationships/image" Target="../media/image25.wmf"/><Relationship Id="rId11" Type="http://schemas.openxmlformats.org/officeDocument/2006/relationships/oleObject" Target="../embeddings/oleObject27.bin"/><Relationship Id="rId5" Type="http://schemas.openxmlformats.org/officeDocument/2006/relationships/oleObject" Target="../embeddings/oleObject24.bin"/><Relationship Id="rId15" Type="http://schemas.openxmlformats.org/officeDocument/2006/relationships/oleObject" Target="../embeddings/oleObject29.bin"/><Relationship Id="rId10" Type="http://schemas.openxmlformats.org/officeDocument/2006/relationships/image" Target="../media/image27.wmf"/><Relationship Id="rId19" Type="http://schemas.openxmlformats.org/officeDocument/2006/relationships/oleObject" Target="../embeddings/oleObject31.bin"/><Relationship Id="rId4" Type="http://schemas.openxmlformats.org/officeDocument/2006/relationships/image" Target="../media/image24.wmf"/><Relationship Id="rId9" Type="http://schemas.openxmlformats.org/officeDocument/2006/relationships/oleObject" Target="../embeddings/oleObject26.bin"/><Relationship Id="rId14" Type="http://schemas.openxmlformats.org/officeDocument/2006/relationships/image" Target="../media/image29.wmf"/></Relationships>
</file>

<file path=ppt/slides/_rels/slide13.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2.wmf"/><Relationship Id="rId5" Type="http://schemas.openxmlformats.org/officeDocument/2006/relationships/oleObject" Target="../embeddings/oleObject33.bin"/><Relationship Id="rId4" Type="http://schemas.openxmlformats.org/officeDocument/2006/relationships/image" Target="../media/image4.wmf"/><Relationship Id="rId9" Type="http://schemas.openxmlformats.org/officeDocument/2006/relationships/slide" Target="slide20.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1.xml"/><Relationship Id="rId7"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6.bin"/><Relationship Id="rId5" Type="http://schemas.openxmlformats.org/officeDocument/2006/relationships/image" Target="../media/image34.wmf"/><Relationship Id="rId10" Type="http://schemas.openxmlformats.org/officeDocument/2006/relationships/slide" Target="slide20.xml"/><Relationship Id="rId4" Type="http://schemas.openxmlformats.org/officeDocument/2006/relationships/oleObject" Target="../embeddings/oleObject35.bin"/><Relationship Id="rId9" Type="http://schemas.openxmlformats.org/officeDocument/2006/relationships/image" Target="../media/image3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slide" Target="slide20.xml"/><Relationship Id="rId4" Type="http://schemas.openxmlformats.org/officeDocument/2006/relationships/image" Target="../media/image36.wmf"/></Relationships>
</file>

<file path=ppt/slides/_rels/slide16.xml.rels><?xml version="1.0" encoding="UTF-8" standalone="yes"?>
<Relationships xmlns="http://schemas.openxmlformats.org/package/2006/relationships"><Relationship Id="rId8" Type="http://schemas.openxmlformats.org/officeDocument/2006/relationships/image" Target="../media/image39.wmf"/><Relationship Id="rId13" Type="http://schemas.openxmlformats.org/officeDocument/2006/relationships/slide" Target="slide27.xml"/><Relationship Id="rId3" Type="http://schemas.openxmlformats.org/officeDocument/2006/relationships/oleObject" Target="../embeddings/oleObject39.bin"/><Relationship Id="rId7" Type="http://schemas.openxmlformats.org/officeDocument/2006/relationships/oleObject" Target="../embeddings/oleObject41.bin"/><Relationship Id="rId12"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8.wmf"/><Relationship Id="rId11" Type="http://schemas.openxmlformats.org/officeDocument/2006/relationships/oleObject" Target="../embeddings/oleObject43.bin"/><Relationship Id="rId5" Type="http://schemas.openxmlformats.org/officeDocument/2006/relationships/oleObject" Target="../embeddings/oleObject40.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42.bin"/><Relationship Id="rId14" Type="http://schemas.openxmlformats.org/officeDocument/2006/relationships/slide" Target="slide20.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slide" Target="slide20.xml"/><Relationship Id="rId4" Type="http://schemas.openxmlformats.org/officeDocument/2006/relationships/image" Target="../media/image41.wmf"/></Relationships>
</file>

<file path=ppt/slides/_rels/slide18.xml.rels><?xml version="1.0" encoding="UTF-8" standalone="yes"?>
<Relationships xmlns="http://schemas.openxmlformats.org/package/2006/relationships"><Relationship Id="rId8" Type="http://schemas.openxmlformats.org/officeDocument/2006/relationships/image" Target="../media/image39.wmf"/><Relationship Id="rId13" Type="http://schemas.openxmlformats.org/officeDocument/2006/relationships/slide" Target="slide27.xml"/><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43.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42.wmf"/><Relationship Id="rId11" Type="http://schemas.openxmlformats.org/officeDocument/2006/relationships/oleObject" Target="../embeddings/oleObject49.bin"/><Relationship Id="rId5" Type="http://schemas.openxmlformats.org/officeDocument/2006/relationships/oleObject" Target="../embeddings/oleObject46.bin"/><Relationship Id="rId10" Type="http://schemas.openxmlformats.org/officeDocument/2006/relationships/image" Target="../media/image4.wmf"/><Relationship Id="rId4" Type="http://schemas.openxmlformats.org/officeDocument/2006/relationships/image" Target="../media/image37.wmf"/><Relationship Id="rId9" Type="http://schemas.openxmlformats.org/officeDocument/2006/relationships/oleObject" Target="../embeddings/oleObject48.bin"/><Relationship Id="rId14" Type="http://schemas.openxmlformats.org/officeDocument/2006/relationships/slide" Target="slide20.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slide" Target="slide20.xml"/><Relationship Id="rId4" Type="http://schemas.openxmlformats.org/officeDocument/2006/relationships/image" Target="../media/image4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slide" Target="slide14.xml"/></Relationships>
</file>

<file path=ppt/slides/_rels/slide2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53.bin"/><Relationship Id="rId13" Type="http://schemas.openxmlformats.org/officeDocument/2006/relationships/image" Target="../media/image50.wmf"/><Relationship Id="rId3" Type="http://schemas.openxmlformats.org/officeDocument/2006/relationships/image" Target="../media/image52.jpeg"/><Relationship Id="rId7" Type="http://schemas.openxmlformats.org/officeDocument/2006/relationships/image" Target="../media/image47.wmf"/><Relationship Id="rId12" Type="http://schemas.openxmlformats.org/officeDocument/2006/relationships/oleObject" Target="../embeddings/oleObject55.bin"/><Relationship Id="rId17" Type="http://schemas.openxmlformats.org/officeDocument/2006/relationships/slide" Target="slide8.xml"/><Relationship Id="rId2" Type="http://schemas.openxmlformats.org/officeDocument/2006/relationships/slideLayout" Target="../slideLayouts/slideLayout2.xml"/><Relationship Id="rId16" Type="http://schemas.openxmlformats.org/officeDocument/2006/relationships/image" Target="../media/image51.wmf"/><Relationship Id="rId1" Type="http://schemas.openxmlformats.org/officeDocument/2006/relationships/vmlDrawing" Target="../drawings/vmlDrawing16.vml"/><Relationship Id="rId6" Type="http://schemas.openxmlformats.org/officeDocument/2006/relationships/oleObject" Target="../embeddings/oleObject52.bin"/><Relationship Id="rId11" Type="http://schemas.openxmlformats.org/officeDocument/2006/relationships/image" Target="../media/image49.wmf"/><Relationship Id="rId5" Type="http://schemas.openxmlformats.org/officeDocument/2006/relationships/image" Target="../media/image46.wmf"/><Relationship Id="rId15" Type="http://schemas.openxmlformats.org/officeDocument/2006/relationships/oleObject" Target="../embeddings/oleObject57.bin"/><Relationship Id="rId10" Type="http://schemas.openxmlformats.org/officeDocument/2006/relationships/oleObject" Target="../embeddings/oleObject54.bin"/><Relationship Id="rId4" Type="http://schemas.openxmlformats.org/officeDocument/2006/relationships/oleObject" Target="../embeddings/oleObject51.bin"/><Relationship Id="rId9" Type="http://schemas.openxmlformats.org/officeDocument/2006/relationships/image" Target="../media/image48.wmf"/><Relationship Id="rId14" Type="http://schemas.openxmlformats.org/officeDocument/2006/relationships/oleObject" Target="../embeddings/oleObject56.bin"/></Relationships>
</file>

<file path=ppt/slides/_rels/slide2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5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5.jpeg"/><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slide" Target="slide8.xml"/><Relationship Id="rId5" Type="http://schemas.openxmlformats.org/officeDocument/2006/relationships/image" Target="../media/image54.wmf"/><Relationship Id="rId4" Type="http://schemas.openxmlformats.org/officeDocument/2006/relationships/oleObject" Target="../embeddings/oleObject58.bin"/></Relationships>
</file>

<file path=ppt/slides/_rels/slide27.xml.rels><?xml version="1.0" encoding="UTF-8" standalone="yes"?>
<Relationships xmlns="http://schemas.openxmlformats.org/package/2006/relationships"><Relationship Id="rId8" Type="http://schemas.openxmlformats.org/officeDocument/2006/relationships/image" Target="../media/image57.wmf"/><Relationship Id="rId3" Type="http://schemas.openxmlformats.org/officeDocument/2006/relationships/slide" Target="slide8.xml"/><Relationship Id="rId7"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58.jpeg"/><Relationship Id="rId5" Type="http://schemas.openxmlformats.org/officeDocument/2006/relationships/image" Target="../media/image56.wmf"/><Relationship Id="rId4" Type="http://schemas.openxmlformats.org/officeDocument/2006/relationships/oleObject" Target="../embeddings/oleObject59.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slide" Target="slide20.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11" Type="http://schemas.openxmlformats.org/officeDocument/2006/relationships/slide" Target="slide20.xml"/><Relationship Id="rId5" Type="http://schemas.openxmlformats.org/officeDocument/2006/relationships/oleObject" Target="../embeddings/oleObject3.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 Id="rId9" Type="http://schemas.openxmlformats.org/officeDocument/2006/relationships/slide" Target="slide20.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slide" Target="slide20.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4.wmf"/><Relationship Id="rId5" Type="http://schemas.openxmlformats.org/officeDocument/2006/relationships/oleObject" Target="../embeddings/oleObject10.bin"/><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6.bin"/><Relationship Id="rId18" Type="http://schemas.openxmlformats.org/officeDocument/2006/relationships/image" Target="../media/image19.wmf"/><Relationship Id="rId3" Type="http://schemas.openxmlformats.org/officeDocument/2006/relationships/oleObject" Target="../embeddings/oleObject11.bin"/><Relationship Id="rId21" Type="http://schemas.openxmlformats.org/officeDocument/2006/relationships/slide" Target="slide27.xml"/><Relationship Id="rId7" Type="http://schemas.openxmlformats.org/officeDocument/2006/relationships/oleObject" Target="../embeddings/oleObject13.bin"/><Relationship Id="rId12" Type="http://schemas.openxmlformats.org/officeDocument/2006/relationships/image" Target="../media/image16.wmf"/><Relationship Id="rId17" Type="http://schemas.openxmlformats.org/officeDocument/2006/relationships/oleObject" Target="../embeddings/oleObject18.bin"/><Relationship Id="rId2" Type="http://schemas.openxmlformats.org/officeDocument/2006/relationships/slideLayout" Target="../slideLayouts/slideLayout2.xml"/><Relationship Id="rId16" Type="http://schemas.openxmlformats.org/officeDocument/2006/relationships/image" Target="../media/image18.wmf"/><Relationship Id="rId20" Type="http://schemas.openxmlformats.org/officeDocument/2006/relationships/image" Target="../media/image20.wmf"/><Relationship Id="rId1" Type="http://schemas.openxmlformats.org/officeDocument/2006/relationships/vmlDrawing" Target="../drawings/vmlDrawing5.vml"/><Relationship Id="rId6" Type="http://schemas.openxmlformats.org/officeDocument/2006/relationships/image" Target="../media/image13.wmf"/><Relationship Id="rId11" Type="http://schemas.openxmlformats.org/officeDocument/2006/relationships/oleObject" Target="../embeddings/oleObject15.bin"/><Relationship Id="rId5" Type="http://schemas.openxmlformats.org/officeDocument/2006/relationships/oleObject" Target="../embeddings/oleObject12.bin"/><Relationship Id="rId15" Type="http://schemas.openxmlformats.org/officeDocument/2006/relationships/oleObject" Target="../embeddings/oleObject17.bin"/><Relationship Id="rId10" Type="http://schemas.openxmlformats.org/officeDocument/2006/relationships/image" Target="../media/image15.wmf"/><Relationship Id="rId19" Type="http://schemas.openxmlformats.org/officeDocument/2006/relationships/oleObject" Target="../embeddings/oleObject19.bin"/><Relationship Id="rId4" Type="http://schemas.openxmlformats.org/officeDocument/2006/relationships/image" Target="../media/image12.wmf"/><Relationship Id="rId9" Type="http://schemas.openxmlformats.org/officeDocument/2006/relationships/oleObject" Target="../embeddings/oleObject14.bin"/><Relationship Id="rId14" Type="http://schemas.openxmlformats.org/officeDocument/2006/relationships/image" Target="../media/image17.wmf"/><Relationship Id="rId22" Type="http://schemas.openxmlformats.org/officeDocument/2006/relationships/slide" Target="slide20.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0.bin"/><Relationship Id="rId7" Type="http://schemas.openxmlformats.org/officeDocument/2006/relationships/slide" Target="slide20.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2.wmf"/><Relationship Id="rId5" Type="http://schemas.openxmlformats.org/officeDocument/2006/relationships/oleObject" Target="../embeddings/oleObject21.bin"/><Relationship Id="rId4" Type="http://schemas.openxmlformats.org/officeDocument/2006/relationships/image" Target="../media/image21.w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AE3F404C-B64D-4FD4-ADF7-4CA21969E8E6}" type="slidenum">
              <a:rPr lang="fa-IR" smtClean="0"/>
              <a:pPr>
                <a:defRPr/>
              </a:pPr>
              <a:t>1</a:t>
            </a:fld>
            <a:endParaRPr lang="fa-IR"/>
          </a:p>
        </p:txBody>
      </p:sp>
      <p:cxnSp>
        <p:nvCxnSpPr>
          <p:cNvPr id="7" name="Straight Connector 6"/>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pic>
        <p:nvPicPr>
          <p:cNvPr id="8" name="Picture 7" descr="008.jpg"/>
          <p:cNvPicPr>
            <a:picLocks noChangeAspect="1"/>
          </p:cNvPicPr>
          <p:nvPr/>
        </p:nvPicPr>
        <p:blipFill>
          <a:blip r:embed="rId2" cstate="print">
            <a:clrChange>
              <a:clrFrom>
                <a:srgbClr val="FFFFFF"/>
              </a:clrFrom>
              <a:clrTo>
                <a:srgbClr val="FFFFFF">
                  <a:alpha val="0"/>
                </a:srgbClr>
              </a:clrTo>
            </a:clrChange>
            <a:duotone>
              <a:schemeClr val="accent6">
                <a:shade val="45000"/>
                <a:satMod val="135000"/>
              </a:schemeClr>
              <a:prstClr val="white"/>
            </a:duotone>
          </a:blip>
          <a:stretch>
            <a:fillRect/>
          </a:stretch>
        </p:blipFill>
        <p:spPr>
          <a:xfrm>
            <a:off x="5429256" y="2071678"/>
            <a:ext cx="2887718" cy="3929090"/>
          </a:xfrm>
          <a:prstGeom prst="rect">
            <a:avLst/>
          </a:prstGeom>
          <a:ln>
            <a:noFill/>
          </a:ln>
          <a:effectLst>
            <a:outerShdw blurRad="152400" dist="50800" dir="5400000" sx="104000" sy="104000" algn="ctr" rotWithShape="0">
              <a:schemeClr val="accent6">
                <a:lumMod val="50000"/>
                <a:alpha val="66000"/>
              </a:schemeClr>
            </a:outerShdw>
          </a:effectLst>
        </p:spPr>
      </p:pic>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1357290" y="4059800"/>
            <a:ext cx="6572296" cy="369332"/>
          </a:xfrm>
          <a:prstGeom prst="rect">
            <a:avLst/>
          </a:prstGeom>
        </p:spPr>
        <p:style>
          <a:lnRef idx="1">
            <a:schemeClr val="accent4"/>
          </a:lnRef>
          <a:fillRef idx="3">
            <a:schemeClr val="accent4"/>
          </a:fillRef>
          <a:effectRef idx="2">
            <a:schemeClr val="accent4"/>
          </a:effectRef>
          <a:fontRef idx="minor">
            <a:schemeClr val="lt1"/>
          </a:fontRef>
        </p:style>
        <p:txBody>
          <a:bodyPr wrap="square" rtlCol="1">
            <a:spAutoFit/>
          </a:bodyPr>
          <a:lstStyle/>
          <a:p>
            <a:r>
              <a:rPr lang="fa-IR" b="1" dirty="0" smtClean="0">
                <a:cs typeface="+mn-cs"/>
              </a:rPr>
              <a:t>در بحث ارتباط بين دو صفت كيفي مي‌توان دو حالت براي انتخاب افراد در نظر گرفت</a:t>
            </a:r>
          </a:p>
        </p:txBody>
      </p:sp>
      <p:grpSp>
        <p:nvGrpSpPr>
          <p:cNvPr id="5" name="Group 4"/>
          <p:cNvGrpSpPr/>
          <p:nvPr/>
        </p:nvGrpSpPr>
        <p:grpSpPr>
          <a:xfrm>
            <a:off x="4929190" y="4714884"/>
            <a:ext cx="3000396" cy="1571636"/>
            <a:chOff x="5000628" y="4572008"/>
            <a:chExt cx="3000396" cy="1571636"/>
          </a:xfrm>
        </p:grpSpPr>
        <p:sp>
          <p:nvSpPr>
            <p:cNvPr id="6" name="Hexagon 5"/>
            <p:cNvSpPr/>
            <p:nvPr/>
          </p:nvSpPr>
          <p:spPr>
            <a:xfrm>
              <a:off x="5000628" y="4572008"/>
              <a:ext cx="3000396" cy="1571636"/>
            </a:xfrm>
            <a:prstGeom prst="hexagon">
              <a:avLst>
                <a:gd name="adj" fmla="val 9616"/>
                <a:gd name="vf" fmla="val 115470"/>
              </a:avLst>
            </a:prstGeom>
          </p:spPr>
          <p:style>
            <a:lnRef idx="2">
              <a:schemeClr val="accent1"/>
            </a:lnRef>
            <a:fillRef idx="1">
              <a:schemeClr val="lt1"/>
            </a:fillRef>
            <a:effectRef idx="0">
              <a:schemeClr val="accent1"/>
            </a:effectRef>
            <a:fontRef idx="minor">
              <a:schemeClr val="dk1"/>
            </a:fontRef>
          </p:style>
          <p:txBody>
            <a:bodyPr rtlCol="1" anchor="ctr"/>
            <a:lstStyle/>
            <a:p>
              <a:pPr algn="ctr"/>
              <a:endParaRPr lang="fa-IR"/>
            </a:p>
          </p:txBody>
        </p:sp>
        <p:sp>
          <p:nvSpPr>
            <p:cNvPr id="7" name="TextBox 6"/>
            <p:cNvSpPr txBox="1"/>
            <p:nvPr/>
          </p:nvSpPr>
          <p:spPr>
            <a:xfrm>
              <a:off x="5429256" y="4748767"/>
              <a:ext cx="2143140" cy="1323439"/>
            </a:xfrm>
            <a:prstGeom prst="rect">
              <a:avLst/>
            </a:prstGeom>
            <a:noFill/>
          </p:spPr>
          <p:txBody>
            <a:bodyPr wrap="square" rtlCol="1">
              <a:spAutoFit/>
            </a:bodyPr>
            <a:lstStyle/>
            <a:p>
              <a:pPr algn="just"/>
              <a:r>
                <a:rPr lang="fa-IR" sz="1600" dirty="0" smtClean="0">
                  <a:solidFill>
                    <a:schemeClr val="accent2"/>
                  </a:solidFill>
                  <a:cs typeface="+mn-cs"/>
                </a:rPr>
                <a:t>روش اول: </a:t>
              </a:r>
              <a:r>
                <a:rPr lang="fa-IR" sz="1600" dirty="0" smtClean="0">
                  <a:cs typeface="+mn-cs"/>
                </a:rPr>
                <a:t>ابتدا افراد را به صورت تصادفي انتخاب كرد و سپس آنها را بر حسب دو صفت مورد بررسي در تركيب هاي مختلف جدول قرار داد.</a:t>
              </a:r>
            </a:p>
          </p:txBody>
        </p:sp>
      </p:grpSp>
      <p:grpSp>
        <p:nvGrpSpPr>
          <p:cNvPr id="8" name="Group 7"/>
          <p:cNvGrpSpPr/>
          <p:nvPr/>
        </p:nvGrpSpPr>
        <p:grpSpPr>
          <a:xfrm>
            <a:off x="1285852" y="4714884"/>
            <a:ext cx="3000396" cy="1571636"/>
            <a:chOff x="1714480" y="4572008"/>
            <a:chExt cx="3000396" cy="1571636"/>
          </a:xfrm>
        </p:grpSpPr>
        <p:sp>
          <p:nvSpPr>
            <p:cNvPr id="9" name="Hexagon 8"/>
            <p:cNvSpPr/>
            <p:nvPr/>
          </p:nvSpPr>
          <p:spPr>
            <a:xfrm>
              <a:off x="1714480" y="4572008"/>
              <a:ext cx="3000396" cy="1571636"/>
            </a:xfrm>
            <a:prstGeom prst="hexagon">
              <a:avLst>
                <a:gd name="adj" fmla="val 9616"/>
                <a:gd name="vf" fmla="val 115470"/>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10" name="TextBox 9"/>
            <p:cNvSpPr txBox="1"/>
            <p:nvPr/>
          </p:nvSpPr>
          <p:spPr>
            <a:xfrm>
              <a:off x="2000232" y="4714884"/>
              <a:ext cx="2286016" cy="1323439"/>
            </a:xfrm>
            <a:prstGeom prst="rect">
              <a:avLst/>
            </a:prstGeom>
            <a:noFill/>
          </p:spPr>
          <p:txBody>
            <a:bodyPr wrap="square" rtlCol="1">
              <a:spAutoFit/>
            </a:bodyPr>
            <a:lstStyle/>
            <a:p>
              <a:pPr algn="just"/>
              <a:r>
                <a:rPr lang="fa-IR" sz="1600" dirty="0" smtClean="0">
                  <a:solidFill>
                    <a:schemeClr val="accent2"/>
                  </a:solidFill>
                  <a:cs typeface="+mn-cs"/>
                </a:rPr>
                <a:t>روش دوم: </a:t>
              </a:r>
              <a:r>
                <a:rPr lang="fa-IR" sz="1600" dirty="0" smtClean="0">
                  <a:cs typeface="+mn-cs"/>
                </a:rPr>
                <a:t>ابتدا جامعه را از نظر يكي از صفت هاي  مورد بررسي به گروهايي تقسيم كرده و سپس از هر گروه به تصادف تعدادي از افراد را انتخاب كرد. </a:t>
              </a:r>
            </a:p>
          </p:txBody>
        </p:sp>
      </p:grpSp>
      <p:sp>
        <p:nvSpPr>
          <p:cNvPr id="11" name="TextBox 10"/>
          <p:cNvSpPr txBox="1"/>
          <p:nvPr/>
        </p:nvSpPr>
        <p:spPr>
          <a:xfrm>
            <a:off x="785786" y="2428868"/>
            <a:ext cx="7429552" cy="1323439"/>
          </a:xfrm>
          <a:prstGeom prst="rect">
            <a:avLst/>
          </a:prstGeom>
          <a:noFill/>
        </p:spPr>
        <p:txBody>
          <a:bodyPr wrap="square" rtlCol="1">
            <a:spAutoFit/>
          </a:bodyPr>
          <a:lstStyle/>
          <a:p>
            <a:pPr lvl="0"/>
            <a:r>
              <a:rPr lang="fa-IR" sz="2000" dirty="0" smtClean="0">
                <a:cs typeface="+mn-cs"/>
              </a:rPr>
              <a:t>1- فراوانی مورد انتظار در هیچ طبقه ای نباید صفر باشد.</a:t>
            </a:r>
            <a:endParaRPr lang="en-US" sz="2000" dirty="0" smtClean="0">
              <a:cs typeface="+mn-cs"/>
            </a:endParaRPr>
          </a:p>
          <a:p>
            <a:r>
              <a:rPr lang="fa-IR" sz="2000" dirty="0" smtClean="0">
                <a:cs typeface="+mn-cs"/>
              </a:rPr>
              <a:t>2- </a:t>
            </a:r>
            <a:r>
              <a:rPr lang="ar-SA" sz="2000" dirty="0" smtClean="0">
                <a:cs typeface="+mn-cs"/>
              </a:rPr>
              <a:t>جمع فراوانی طبقاتی که فراوانی آنها کمتر از 5 است، نباید بیشتر از 20% فراوانی کل باشد.</a:t>
            </a:r>
            <a:endParaRPr lang="fa-IR" sz="2000" dirty="0" smtClean="0">
              <a:cs typeface="+mn-cs"/>
            </a:endParaRPr>
          </a:p>
          <a:p>
            <a:r>
              <a:rPr lang="fa-IR" sz="2000" dirty="0" smtClean="0">
                <a:cs typeface="+mn-cs"/>
              </a:rPr>
              <a:t>3- عضویت افراد در هر دو گروه با هم همپوشانی نداشته باشد.</a:t>
            </a:r>
            <a:r>
              <a:rPr lang="fa-IR" sz="2000" dirty="0" smtClean="0"/>
              <a:t> </a:t>
            </a:r>
            <a:r>
              <a:rPr lang="fa-IR" sz="2000" dirty="0" smtClean="0">
                <a:cs typeface="+mn-cs"/>
              </a:rPr>
              <a:t>یعنی هیچ فرد یا موردی نتواند</a:t>
            </a:r>
          </a:p>
          <a:p>
            <a:r>
              <a:rPr lang="fa-IR" sz="2000" dirty="0" smtClean="0">
                <a:cs typeface="+mn-cs"/>
              </a:rPr>
              <a:t>    در بیشتر از یک ترکیب از طبقات قرار گیرد.</a:t>
            </a:r>
          </a:p>
        </p:txBody>
      </p:sp>
      <p:sp>
        <p:nvSpPr>
          <p:cNvPr id="13" name="Rounded Rectangle 12"/>
          <p:cNvSpPr/>
          <p:nvPr/>
        </p:nvSpPr>
        <p:spPr>
          <a:xfrm>
            <a:off x="1500166" y="1714488"/>
            <a:ext cx="6286544" cy="571504"/>
          </a:xfrm>
          <a:prstGeom prst="roundRect">
            <a:avLst>
              <a:gd name="adj" fmla="val 50000"/>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dirty="0" smtClean="0">
                <a:cs typeface="2  Farnaz" pitchFamily="2" charset="-78"/>
              </a:rPr>
              <a:t>شرايط آزمون استقلال كي دو در جداول توافقي</a:t>
            </a:r>
            <a:endParaRPr lang="fa-IR" dirty="0">
              <a:cs typeface="2  Farnaz" pitchFamily="2" charset="-78"/>
            </a:endParaRPr>
          </a:p>
        </p:txBody>
      </p:sp>
      <p:sp>
        <p:nvSpPr>
          <p:cNvPr id="14"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16" name="Slide Number Placeholder 15"/>
          <p:cNvSpPr>
            <a:spLocks noGrp="1"/>
          </p:cNvSpPr>
          <p:nvPr>
            <p:ph type="sldNum" sz="quarter" idx="12"/>
          </p:nvPr>
        </p:nvSpPr>
        <p:spPr/>
        <p:txBody>
          <a:bodyPr/>
          <a:lstStyle/>
          <a:p>
            <a:pPr>
              <a:defRPr/>
            </a:pPr>
            <a:fld id="{AE3F404C-B64D-4FD4-ADF7-4CA21969E8E6}" type="slidenum">
              <a:rPr lang="fa-IR" smtClean="0"/>
              <a:pPr>
                <a:defRPr/>
              </a:pPr>
              <a:t>10</a:t>
            </a:fld>
            <a:endParaRPr lang="fa-IR"/>
          </a:p>
        </p:txBody>
      </p:sp>
      <p:grpSp>
        <p:nvGrpSpPr>
          <p:cNvPr id="17" name="Group 16"/>
          <p:cNvGrpSpPr/>
          <p:nvPr/>
        </p:nvGrpSpPr>
        <p:grpSpPr>
          <a:xfrm>
            <a:off x="9493" y="6276995"/>
            <a:ext cx="662099" cy="552454"/>
            <a:chOff x="9386" y="6276995"/>
            <a:chExt cx="662099" cy="552454"/>
          </a:xfrm>
        </p:grpSpPr>
        <p:sp>
          <p:nvSpPr>
            <p:cNvPr id="18" name="Isosceles Triangle 17">
              <a:hlinkClick r:id="rId2"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9" name="TextBox 18">
              <a:hlinkClick r:id="rId2"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0" name="Straight Connector 19"/>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00363" y="2816546"/>
          <a:ext cx="3214711" cy="1112520"/>
        </p:xfrm>
        <a:graphic>
          <a:graphicData uri="http://schemas.openxmlformats.org/drawingml/2006/table">
            <a:tbl>
              <a:tblPr rtl="1" firstRow="1" bandRow="1"/>
              <a:tblGrid>
                <a:gridCol w="577006"/>
                <a:gridCol w="593478"/>
                <a:gridCol w="626447"/>
                <a:gridCol w="539900"/>
                <a:gridCol w="877880"/>
              </a:tblGrid>
              <a:tr h="370840">
                <a:tc>
                  <a:txBody>
                    <a:bodyPr/>
                    <a:lstStyle/>
                    <a:p>
                      <a:pPr algn="ctr" rtl="1"/>
                      <a:r>
                        <a:rPr lang="en-US" sz="1600" dirty="0" smtClean="0"/>
                        <a:t>A</a:t>
                      </a:r>
                      <a:endParaRPr lang="fa-IR" sz="1600" dirty="0"/>
                    </a:p>
                  </a:txBody>
                  <a:tcPr>
                    <a:solidFill>
                      <a:schemeClr val="accent5">
                        <a:lumMod val="40000"/>
                        <a:lumOff val="60000"/>
                      </a:schemeClr>
                    </a:solidFill>
                  </a:tcPr>
                </a:tc>
                <a:tc>
                  <a:txBody>
                    <a:bodyPr/>
                    <a:lstStyle/>
                    <a:p>
                      <a:pPr algn="ctr" rtl="1"/>
                      <a:r>
                        <a:rPr lang="en-US" sz="1600" dirty="0" smtClean="0"/>
                        <a:t>B</a:t>
                      </a:r>
                      <a:endParaRPr lang="fa-IR" sz="1600" dirty="0"/>
                    </a:p>
                  </a:txBody>
                  <a:tcPr>
                    <a:solidFill>
                      <a:schemeClr val="accent5">
                        <a:lumMod val="40000"/>
                        <a:lumOff val="60000"/>
                      </a:schemeClr>
                    </a:solidFill>
                  </a:tcPr>
                </a:tc>
                <a:tc>
                  <a:txBody>
                    <a:bodyPr/>
                    <a:lstStyle/>
                    <a:p>
                      <a:pPr algn="ctr" rtl="1"/>
                      <a:r>
                        <a:rPr lang="en-US" sz="1600" dirty="0" smtClean="0"/>
                        <a:t>AB</a:t>
                      </a:r>
                      <a:endParaRPr lang="fa-IR" sz="1600" dirty="0"/>
                    </a:p>
                  </a:txBody>
                  <a:tcPr>
                    <a:solidFill>
                      <a:schemeClr val="accent5">
                        <a:lumMod val="40000"/>
                        <a:lumOff val="60000"/>
                      </a:schemeClr>
                    </a:solidFill>
                  </a:tcPr>
                </a:tc>
                <a:tc>
                  <a:txBody>
                    <a:bodyPr/>
                    <a:lstStyle/>
                    <a:p>
                      <a:pPr algn="ctr" rtl="1"/>
                      <a:r>
                        <a:rPr lang="en-US" sz="1600" dirty="0" smtClean="0"/>
                        <a:t>O</a:t>
                      </a:r>
                      <a:endParaRPr lang="fa-IR" sz="1600" dirty="0"/>
                    </a:p>
                  </a:txBody>
                  <a:tcPr>
                    <a:solidFill>
                      <a:schemeClr val="accent5">
                        <a:lumMod val="40000"/>
                        <a:lumOff val="60000"/>
                      </a:schemeClr>
                    </a:solidFill>
                  </a:tcPr>
                </a:tc>
                <a:tc>
                  <a:txBody>
                    <a:bodyPr/>
                    <a:lstStyle/>
                    <a:p>
                      <a:pPr algn="ctr" rtl="1"/>
                      <a:endParaRPr lang="fa-IR" dirty="0"/>
                    </a:p>
                  </a:txBody>
                  <a:tcPr>
                    <a:solidFill>
                      <a:schemeClr val="accent5">
                        <a:lumMod val="40000"/>
                        <a:lumOff val="60000"/>
                      </a:schemeClr>
                    </a:solidFill>
                  </a:tcPr>
                </a:tc>
              </a:tr>
              <a:tr h="370840">
                <a:tc>
                  <a:txBody>
                    <a:bodyPr/>
                    <a:lstStyle/>
                    <a:p>
                      <a:pPr algn="ctr" rtl="1"/>
                      <a:r>
                        <a:rPr lang="fa-IR" dirty="0" smtClean="0"/>
                        <a:t>20</a:t>
                      </a:r>
                      <a:endParaRPr lang="fa-IR" dirty="0"/>
                    </a:p>
                  </a:txBody>
                  <a:tcPr/>
                </a:tc>
                <a:tc>
                  <a:txBody>
                    <a:bodyPr/>
                    <a:lstStyle/>
                    <a:p>
                      <a:pPr algn="ctr" rtl="1"/>
                      <a:r>
                        <a:rPr lang="fa-IR" dirty="0" smtClean="0"/>
                        <a:t>21</a:t>
                      </a:r>
                      <a:endParaRPr lang="fa-IR" dirty="0"/>
                    </a:p>
                  </a:txBody>
                  <a:tcPr/>
                </a:tc>
                <a:tc>
                  <a:txBody>
                    <a:bodyPr/>
                    <a:lstStyle/>
                    <a:p>
                      <a:pPr algn="ctr" rtl="1"/>
                      <a:r>
                        <a:rPr lang="fa-IR" dirty="0" smtClean="0"/>
                        <a:t>15</a:t>
                      </a:r>
                      <a:endParaRPr lang="fa-IR" dirty="0"/>
                    </a:p>
                  </a:txBody>
                  <a:tcPr/>
                </a:tc>
                <a:tc>
                  <a:txBody>
                    <a:bodyPr/>
                    <a:lstStyle/>
                    <a:p>
                      <a:pPr algn="ctr" rtl="1"/>
                      <a:r>
                        <a:rPr lang="fa-IR" dirty="0" smtClean="0"/>
                        <a:t>14</a:t>
                      </a:r>
                      <a:endParaRPr lang="fa-IR" dirty="0"/>
                    </a:p>
                  </a:txBody>
                  <a:tcPr/>
                </a:tc>
                <a:tc>
                  <a:txBody>
                    <a:bodyPr/>
                    <a:lstStyle/>
                    <a:p>
                      <a:pPr algn="ctr" rtl="1"/>
                      <a:r>
                        <a:rPr lang="fa-IR" dirty="0" smtClean="0"/>
                        <a:t>زن</a:t>
                      </a:r>
                      <a:endParaRPr lang="fa-IR" dirty="0"/>
                    </a:p>
                  </a:txBody>
                  <a:tcPr>
                    <a:solidFill>
                      <a:schemeClr val="accent5">
                        <a:lumMod val="40000"/>
                        <a:lumOff val="60000"/>
                      </a:schemeClr>
                    </a:solidFill>
                  </a:tcPr>
                </a:tc>
              </a:tr>
              <a:tr h="370840">
                <a:tc>
                  <a:txBody>
                    <a:bodyPr/>
                    <a:lstStyle/>
                    <a:p>
                      <a:pPr algn="ctr" rtl="1"/>
                      <a:r>
                        <a:rPr lang="fa-IR" dirty="0" smtClean="0"/>
                        <a:t>8</a:t>
                      </a:r>
                      <a:endParaRPr lang="fa-IR" dirty="0"/>
                    </a:p>
                  </a:txBody>
                  <a:tcPr/>
                </a:tc>
                <a:tc>
                  <a:txBody>
                    <a:bodyPr/>
                    <a:lstStyle/>
                    <a:p>
                      <a:pPr algn="ctr" rtl="1"/>
                      <a:r>
                        <a:rPr lang="fa-IR" dirty="0" smtClean="0"/>
                        <a:t>5</a:t>
                      </a:r>
                      <a:endParaRPr lang="fa-IR" dirty="0"/>
                    </a:p>
                  </a:txBody>
                  <a:tcPr/>
                </a:tc>
                <a:tc>
                  <a:txBody>
                    <a:bodyPr/>
                    <a:lstStyle/>
                    <a:p>
                      <a:pPr algn="ctr" rtl="1"/>
                      <a:r>
                        <a:rPr lang="fa-IR" dirty="0" smtClean="0"/>
                        <a:t>10</a:t>
                      </a:r>
                      <a:endParaRPr lang="fa-IR" dirty="0"/>
                    </a:p>
                  </a:txBody>
                  <a:tcPr/>
                </a:tc>
                <a:tc>
                  <a:txBody>
                    <a:bodyPr/>
                    <a:lstStyle/>
                    <a:p>
                      <a:pPr algn="ctr" rtl="1"/>
                      <a:r>
                        <a:rPr lang="fa-IR" dirty="0" smtClean="0"/>
                        <a:t>7</a:t>
                      </a:r>
                      <a:endParaRPr lang="fa-IR" dirty="0"/>
                    </a:p>
                  </a:txBody>
                  <a:tcPr/>
                </a:tc>
                <a:tc>
                  <a:txBody>
                    <a:bodyPr/>
                    <a:lstStyle/>
                    <a:p>
                      <a:pPr algn="ctr" rtl="1"/>
                      <a:r>
                        <a:rPr lang="fa-IR" dirty="0" smtClean="0"/>
                        <a:t>مرد</a:t>
                      </a:r>
                      <a:endParaRPr lang="fa-IR" dirty="0"/>
                    </a:p>
                  </a:txBody>
                  <a:tcPr>
                    <a:solidFill>
                      <a:schemeClr val="accent5">
                        <a:lumMod val="40000"/>
                        <a:lumOff val="60000"/>
                      </a:schemeClr>
                    </a:solidFill>
                  </a:tcPr>
                </a:tc>
              </a:tr>
            </a:tbl>
          </a:graphicData>
        </a:graphic>
      </p:graphicFrame>
      <p:sp>
        <p:nvSpPr>
          <p:cNvPr id="5" name="TextBox 4"/>
          <p:cNvSpPr txBox="1"/>
          <p:nvPr/>
        </p:nvSpPr>
        <p:spPr>
          <a:xfrm>
            <a:off x="642910" y="5291752"/>
            <a:ext cx="7858180" cy="923330"/>
          </a:xfrm>
          <a:prstGeom prst="rect">
            <a:avLst/>
          </a:prstGeom>
          <a:solidFill>
            <a:srgbClr val="FAE7FD"/>
          </a:solidFill>
          <a:ln w="28575">
            <a:solidFill>
              <a:schemeClr val="accent2"/>
            </a:solidFill>
          </a:ln>
        </p:spPr>
        <p:style>
          <a:lnRef idx="1">
            <a:schemeClr val="accent3"/>
          </a:lnRef>
          <a:fillRef idx="2">
            <a:schemeClr val="accent3"/>
          </a:fillRef>
          <a:effectRef idx="1">
            <a:schemeClr val="accent3"/>
          </a:effectRef>
          <a:fontRef idx="minor">
            <a:schemeClr val="dk1"/>
          </a:fontRef>
        </p:style>
        <p:txBody>
          <a:bodyPr wrap="square" rtlCol="1">
            <a:spAutoFit/>
          </a:bodyPr>
          <a:lstStyle/>
          <a:p>
            <a:pPr algn="just"/>
            <a:r>
              <a:rPr lang="fa-IR" dirty="0" smtClean="0">
                <a:cs typeface="+mn-cs"/>
              </a:rPr>
              <a:t>آزمونهاي مختلفي براي تعيين رابطه بين دو متغير وجو دارد كه یکی از از اين آزمون‌ها که برای تعیین رابطه بین متغیرهای کیفی مناسب است، آزمون كي‌دو است. </a:t>
            </a:r>
          </a:p>
          <a:p>
            <a:pPr algn="just"/>
            <a:r>
              <a:rPr lang="fa-IR" dirty="0" smtClean="0">
                <a:cs typeface="+mn-cs"/>
              </a:rPr>
              <a:t>البته می‌توان یکی از متغیرها را ترتیبی یا کمی طبقه بندی شده در نظر گرفت.</a:t>
            </a:r>
          </a:p>
        </p:txBody>
      </p:sp>
      <p:grpSp>
        <p:nvGrpSpPr>
          <p:cNvPr id="8" name="Group 7"/>
          <p:cNvGrpSpPr/>
          <p:nvPr/>
        </p:nvGrpSpPr>
        <p:grpSpPr>
          <a:xfrm>
            <a:off x="642910" y="1643050"/>
            <a:ext cx="7929618" cy="923330"/>
            <a:chOff x="642910" y="3143248"/>
            <a:chExt cx="7929618" cy="923330"/>
          </a:xfrm>
        </p:grpSpPr>
        <p:sp>
          <p:nvSpPr>
            <p:cNvPr id="6" name="TextBox 5"/>
            <p:cNvSpPr txBox="1"/>
            <p:nvPr/>
          </p:nvSpPr>
          <p:spPr>
            <a:xfrm>
              <a:off x="642910" y="3143248"/>
              <a:ext cx="7929618" cy="923330"/>
            </a:xfrm>
            <a:prstGeom prst="rect">
              <a:avLst/>
            </a:prstGeom>
            <a:noFill/>
          </p:spPr>
          <p:txBody>
            <a:bodyPr wrap="square" rtlCol="1">
              <a:spAutoFit/>
            </a:bodyPr>
            <a:lstStyle/>
            <a:p>
              <a:r>
                <a:rPr lang="fa-IR" dirty="0" smtClean="0">
                  <a:solidFill>
                    <a:schemeClr val="bg1"/>
                  </a:solidFill>
                  <a:latin typeface="+mn-lt"/>
                  <a:cs typeface="+mn-cs"/>
                </a:rPr>
                <a:t>مثال حالت اول : </a:t>
              </a:r>
            </a:p>
            <a:p>
              <a:r>
                <a:rPr lang="fa-IR" dirty="0" smtClean="0">
                  <a:solidFill>
                    <a:schemeClr val="dk1"/>
                  </a:solidFill>
                  <a:latin typeface="+mn-lt"/>
                  <a:cs typeface="+mn-cs"/>
                </a:rPr>
                <a:t>ابتدا تعداد 100 نفر از مردان و زنان را به تصادف انتخاب مي‌كنيم. سپس آنها را بر حسب اينكه چه جنسيتي دارند و در چه گروه خوني قرار دارند، در هر یک از تر كيب هاي جدول به صورت زير مي‌نويسيم:</a:t>
              </a:r>
              <a:endParaRPr lang="fa-IR" dirty="0"/>
            </a:p>
          </p:txBody>
        </p:sp>
        <p:graphicFrame>
          <p:nvGraphicFramePr>
            <p:cNvPr id="319490" name="Object 2"/>
            <p:cNvGraphicFramePr>
              <a:graphicFrameLocks noChangeAspect="1"/>
            </p:cNvGraphicFramePr>
            <p:nvPr/>
          </p:nvGraphicFramePr>
          <p:xfrm>
            <a:off x="1087416" y="3810004"/>
            <a:ext cx="412750" cy="190500"/>
          </p:xfrm>
          <a:graphic>
            <a:graphicData uri="http://schemas.openxmlformats.org/presentationml/2006/ole">
              <mc:AlternateContent xmlns:mc="http://schemas.openxmlformats.org/markup-compatibility/2006">
                <mc:Choice xmlns:v="urn:schemas-microsoft-com:vml" Requires="v">
                  <p:oleObj spid="_x0000_s319495" name="Equation" r:id="rId3" imgW="330120" imgH="152280" progId="">
                    <p:embed/>
                  </p:oleObj>
                </mc:Choice>
                <mc:Fallback>
                  <p:oleObj name="Equation" r:id="rId3" imgW="330120" imgH="15228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7416" y="3810004"/>
                          <a:ext cx="412750"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9" name="TextBox 8"/>
          <p:cNvSpPr txBox="1"/>
          <p:nvPr/>
        </p:nvSpPr>
        <p:spPr>
          <a:xfrm>
            <a:off x="795310" y="3934430"/>
            <a:ext cx="7929618" cy="923330"/>
          </a:xfrm>
          <a:prstGeom prst="rect">
            <a:avLst/>
          </a:prstGeom>
          <a:noFill/>
        </p:spPr>
        <p:txBody>
          <a:bodyPr wrap="square" rtlCol="1">
            <a:spAutoFit/>
          </a:bodyPr>
          <a:lstStyle/>
          <a:p>
            <a:r>
              <a:rPr lang="fa-IR" dirty="0" smtClean="0">
                <a:solidFill>
                  <a:schemeClr val="bg1"/>
                </a:solidFill>
                <a:latin typeface="+mn-lt"/>
                <a:cs typeface="+mn-cs"/>
              </a:rPr>
              <a:t>مثال حالت دوم : </a:t>
            </a:r>
          </a:p>
          <a:p>
            <a:r>
              <a:rPr lang="fa-IR" dirty="0" smtClean="0">
                <a:solidFill>
                  <a:schemeClr val="dk1"/>
                </a:solidFill>
                <a:latin typeface="+mn-lt"/>
                <a:cs typeface="+mn-cs"/>
              </a:rPr>
              <a:t>ابتدا تعداد 70 زن به تصادف از بين زنان و 30 مرد را به تصادف از بين مردان انتخاب مي‌كنيم. سپس از آنها بر حسب اينكه در چه گروه خوني قرار دارند، سوال كرده و در هر یک از تر كيب هاي جدول مي‌نويسيم:</a:t>
            </a:r>
            <a:endParaRPr lang="fa-IR" dirty="0"/>
          </a:p>
        </p:txBody>
      </p:sp>
      <p:sp>
        <p:nvSpPr>
          <p:cNvPr id="10"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12" name="Slide Number Placeholder 11"/>
          <p:cNvSpPr>
            <a:spLocks noGrp="1"/>
          </p:cNvSpPr>
          <p:nvPr>
            <p:ph type="sldNum" sz="quarter" idx="12"/>
          </p:nvPr>
        </p:nvSpPr>
        <p:spPr/>
        <p:txBody>
          <a:bodyPr/>
          <a:lstStyle/>
          <a:p>
            <a:pPr>
              <a:defRPr/>
            </a:pPr>
            <a:fld id="{AE3F404C-B64D-4FD4-ADF7-4CA21969E8E6}" type="slidenum">
              <a:rPr lang="fa-IR" smtClean="0"/>
              <a:pPr>
                <a:defRPr/>
              </a:pPr>
              <a:t>11</a:t>
            </a:fld>
            <a:endParaRPr lang="fa-IR"/>
          </a:p>
        </p:txBody>
      </p:sp>
      <p:grpSp>
        <p:nvGrpSpPr>
          <p:cNvPr id="13" name="Group 12"/>
          <p:cNvGrpSpPr/>
          <p:nvPr/>
        </p:nvGrpSpPr>
        <p:grpSpPr>
          <a:xfrm>
            <a:off x="9493" y="6276995"/>
            <a:ext cx="662099" cy="552454"/>
            <a:chOff x="9386" y="6276995"/>
            <a:chExt cx="662099" cy="552454"/>
          </a:xfrm>
        </p:grpSpPr>
        <p:sp>
          <p:nvSpPr>
            <p:cNvPr id="14" name="Isosceles Triangle 13">
              <a:hlinkClick r:id="rId5"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5" name="TextBox 14">
              <a:hlinkClick r:id="rId5"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6" name="Straight Connector 15"/>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Rectangle 26"/>
          <p:cNvSpPr/>
          <p:nvPr/>
        </p:nvSpPr>
        <p:spPr>
          <a:xfrm>
            <a:off x="1285852" y="3857628"/>
            <a:ext cx="7286676" cy="785818"/>
          </a:xfrm>
          <a:prstGeom prst="rect">
            <a:avLst/>
          </a:prstGeom>
          <a:solidFill>
            <a:srgbClr val="FAE7FD"/>
          </a:solidFill>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fa-IR"/>
          </a:p>
        </p:txBody>
      </p:sp>
      <p:sp>
        <p:nvSpPr>
          <p:cNvPr id="18" name="Rectangle 17"/>
          <p:cNvSpPr/>
          <p:nvPr/>
        </p:nvSpPr>
        <p:spPr>
          <a:xfrm>
            <a:off x="1357290" y="2643182"/>
            <a:ext cx="2143140" cy="857256"/>
          </a:xfrm>
          <a:prstGeom prst="rect">
            <a:avLst/>
          </a:prstGeom>
          <a:solidFill>
            <a:srgbClr val="E2FEC6"/>
          </a:solidFill>
        </p:spPr>
        <p:style>
          <a:lnRef idx="3">
            <a:schemeClr val="lt1"/>
          </a:lnRef>
          <a:fillRef idx="1">
            <a:schemeClr val="accent3"/>
          </a:fillRef>
          <a:effectRef idx="1">
            <a:schemeClr val="accent3"/>
          </a:effectRef>
          <a:fontRef idx="minor">
            <a:schemeClr val="lt1"/>
          </a:fontRef>
        </p:style>
        <p:txBody>
          <a:bodyPr rtlCol="1" anchor="ctr"/>
          <a:lstStyle/>
          <a:p>
            <a:pPr algn="ctr"/>
            <a:endParaRPr lang="fa-IR"/>
          </a:p>
        </p:txBody>
      </p:sp>
      <p:sp>
        <p:nvSpPr>
          <p:cNvPr id="3" name="Content Placeholder 2"/>
          <p:cNvSpPr>
            <a:spLocks noGrp="1"/>
          </p:cNvSpPr>
          <p:nvPr>
            <p:ph idx="1"/>
          </p:nvPr>
        </p:nvSpPr>
        <p:spPr>
          <a:xfrm>
            <a:off x="642910" y="1646238"/>
            <a:ext cx="8043890" cy="1211258"/>
          </a:xfrm>
        </p:spPr>
        <p:txBody>
          <a:bodyPr/>
          <a:lstStyle/>
          <a:p>
            <a:pPr marL="0" indent="0" algn="just">
              <a:buNone/>
            </a:pPr>
            <a:r>
              <a:rPr lang="fa-IR" sz="2000" dirty="0" smtClean="0">
                <a:solidFill>
                  <a:schemeClr val="bg1"/>
                </a:solidFill>
              </a:rPr>
              <a:t>شاخص آماري آزمون: </a:t>
            </a:r>
            <a:r>
              <a:rPr lang="fa-IR" sz="2000" dirty="0" smtClean="0"/>
              <a:t>در آزمون كي‌دو فراوانی‌های مشاهده شده (     ) با فراوانی‌های مورد انتظار </a:t>
            </a:r>
          </a:p>
          <a:p>
            <a:pPr marL="0" indent="0" algn="just">
              <a:buNone/>
            </a:pPr>
            <a:r>
              <a:rPr lang="fa-IR" sz="2000" dirty="0" smtClean="0"/>
              <a:t>(     ) با يكديگر مقایسه می‌گردد و در نهايت شاخص آماري آزمون کی‌دو (پیرسن) به صورت زير به دست مي‌آيد:</a:t>
            </a:r>
          </a:p>
          <a:p>
            <a:pPr marL="0" indent="0" algn="just">
              <a:buNone/>
            </a:pPr>
            <a:endParaRPr lang="fa-IR" sz="2000" dirty="0" smtClean="0"/>
          </a:p>
          <a:p>
            <a:pPr marL="0" indent="0" algn="just">
              <a:buNone/>
            </a:pPr>
            <a:endParaRPr lang="fa-IR" sz="2000" dirty="0" smtClean="0"/>
          </a:p>
          <a:p>
            <a:pPr marL="0" indent="0" algn="just">
              <a:buNone/>
            </a:pPr>
            <a:endParaRPr lang="fa-IR" sz="2000" dirty="0" smtClean="0"/>
          </a:p>
          <a:p>
            <a:pPr marL="0" indent="0" algn="just">
              <a:buNone/>
            </a:pPr>
            <a:endParaRPr lang="fa-IR" sz="2000" dirty="0" smtClean="0"/>
          </a:p>
          <a:p>
            <a:pPr marL="0" indent="0" algn="just">
              <a:buNone/>
            </a:pPr>
            <a:endParaRPr lang="en-US" sz="2000" dirty="0" smtClean="0"/>
          </a:p>
          <a:p>
            <a:pPr marL="0" indent="0" algn="just">
              <a:buNone/>
            </a:pPr>
            <a:endParaRPr lang="fa-IR" sz="2000" dirty="0" smtClean="0"/>
          </a:p>
          <a:p>
            <a:pPr marL="0" indent="0" algn="just">
              <a:buNone/>
            </a:pPr>
            <a:endParaRPr lang="fa-IR" sz="2000" dirty="0" smtClean="0"/>
          </a:p>
          <a:p>
            <a:pPr marL="0" indent="0" algn="just">
              <a:buNone/>
            </a:pPr>
            <a:endParaRPr lang="fa-IR" sz="2000" dirty="0" smtClean="0"/>
          </a:p>
          <a:p>
            <a:pPr marL="0" indent="0" algn="just">
              <a:buNone/>
            </a:pPr>
            <a:endParaRPr lang="fa-IR" sz="2000" dirty="0"/>
          </a:p>
        </p:txBody>
      </p:sp>
      <p:graphicFrame>
        <p:nvGraphicFramePr>
          <p:cNvPr id="4" name="Object 5"/>
          <p:cNvGraphicFramePr>
            <a:graphicFrameLocks noChangeAspect="1"/>
          </p:cNvGraphicFramePr>
          <p:nvPr/>
        </p:nvGraphicFramePr>
        <p:xfrm>
          <a:off x="3286116" y="1682750"/>
          <a:ext cx="269875" cy="301625"/>
        </p:xfrm>
        <a:graphic>
          <a:graphicData uri="http://schemas.openxmlformats.org/presentationml/2006/ole">
            <mc:AlternateContent xmlns:mc="http://schemas.openxmlformats.org/markup-compatibility/2006">
              <mc:Choice xmlns:v="urn:schemas-microsoft-com:vml" Requires="v">
                <p:oleObj spid="_x0000_s298031" name="Equation" r:id="rId3" imgW="215640" imgH="241200" progId="">
                  <p:embed/>
                </p:oleObj>
              </mc:Choice>
              <mc:Fallback>
                <p:oleObj name="Equation" r:id="rId3" imgW="215640" imgH="2412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6116" y="1682750"/>
                        <a:ext cx="2698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1603" name="Object 3"/>
          <p:cNvGraphicFramePr>
            <a:graphicFrameLocks noChangeAspect="1"/>
          </p:cNvGraphicFramePr>
          <p:nvPr/>
        </p:nvGraphicFramePr>
        <p:xfrm>
          <a:off x="8215338" y="1966902"/>
          <a:ext cx="285750" cy="301625"/>
        </p:xfrm>
        <a:graphic>
          <a:graphicData uri="http://schemas.openxmlformats.org/presentationml/2006/ole">
            <mc:AlternateContent xmlns:mc="http://schemas.openxmlformats.org/markup-compatibility/2006">
              <mc:Choice xmlns:v="urn:schemas-microsoft-com:vml" Requires="v">
                <p:oleObj spid="_x0000_s298032" name="Equation" r:id="rId5" imgW="228600" imgH="241200" progId="">
                  <p:embed/>
                </p:oleObj>
              </mc:Choice>
              <mc:Fallback>
                <p:oleObj name="Equation" r:id="rId5" imgW="228600" imgH="2412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15338" y="1966902"/>
                        <a:ext cx="2857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160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281606" name="Rectangle 6"/>
          <p:cNvSpPr>
            <a:spLocks noChangeArrowheads="1"/>
          </p:cNvSpPr>
          <p:nvPr/>
        </p:nvSpPr>
        <p:spPr bwMode="auto">
          <a:xfrm>
            <a:off x="0" y="88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281607" name="Object 7"/>
          <p:cNvGraphicFramePr>
            <a:graphicFrameLocks noChangeAspect="1"/>
          </p:cNvGraphicFramePr>
          <p:nvPr/>
        </p:nvGraphicFramePr>
        <p:xfrm>
          <a:off x="1404938" y="2767015"/>
          <a:ext cx="2007860" cy="590547"/>
        </p:xfrm>
        <a:graphic>
          <a:graphicData uri="http://schemas.openxmlformats.org/presentationml/2006/ole">
            <mc:AlternateContent xmlns:mc="http://schemas.openxmlformats.org/markup-compatibility/2006">
              <mc:Choice xmlns:v="urn:schemas-microsoft-com:vml" Requires="v">
                <p:oleObj spid="_x0000_s298033" name="Equation" r:id="rId7" imgW="1726920" imgH="507960" progId="">
                  <p:embed/>
                </p:oleObj>
              </mc:Choice>
              <mc:Fallback>
                <p:oleObj name="Equation" r:id="rId7" imgW="1726920" imgH="50796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04938" y="2767015"/>
                        <a:ext cx="2007860" cy="590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graphicFrame>
        <p:nvGraphicFramePr>
          <p:cNvPr id="281614" name="Object 14"/>
          <p:cNvGraphicFramePr>
            <a:graphicFrameLocks noChangeAspect="1"/>
          </p:cNvGraphicFramePr>
          <p:nvPr/>
        </p:nvGraphicFramePr>
        <p:xfrm>
          <a:off x="7658123" y="4017969"/>
          <a:ext cx="200025" cy="339725"/>
        </p:xfrm>
        <a:graphic>
          <a:graphicData uri="http://schemas.openxmlformats.org/presentationml/2006/ole">
            <mc:AlternateContent xmlns:mc="http://schemas.openxmlformats.org/markup-compatibility/2006">
              <mc:Choice xmlns:v="urn:schemas-microsoft-com:vml" Requires="v">
                <p:oleObj spid="_x0000_s298034" name="Equation" r:id="rId9" imgW="228600" imgH="253800" progId="">
                  <p:embed/>
                </p:oleObj>
              </mc:Choice>
              <mc:Fallback>
                <p:oleObj name="Equation" r:id="rId9" imgW="228600" imgH="253800" progId="">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58123" y="4017969"/>
                        <a:ext cx="2000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81615" name="Object 15"/>
          <p:cNvGraphicFramePr>
            <a:graphicFrameLocks noChangeAspect="1"/>
          </p:cNvGraphicFramePr>
          <p:nvPr/>
        </p:nvGraphicFramePr>
        <p:xfrm>
          <a:off x="5492758" y="4033844"/>
          <a:ext cx="222250" cy="323850"/>
        </p:xfrm>
        <a:graphic>
          <a:graphicData uri="http://schemas.openxmlformats.org/presentationml/2006/ole">
            <mc:AlternateContent xmlns:mc="http://schemas.openxmlformats.org/markup-compatibility/2006">
              <mc:Choice xmlns:v="urn:schemas-microsoft-com:vml" Requires="v">
                <p:oleObj spid="_x0000_s298035" name="Equation" r:id="rId11" imgW="266400" imgH="253800" progId="">
                  <p:embed/>
                </p:oleObj>
              </mc:Choice>
              <mc:Fallback>
                <p:oleObj name="Equation" r:id="rId11" imgW="266400" imgH="253800" progId="">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92758" y="4033844"/>
                        <a:ext cx="2222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 name="TextBox 21"/>
          <p:cNvSpPr txBox="1"/>
          <p:nvPr/>
        </p:nvSpPr>
        <p:spPr>
          <a:xfrm>
            <a:off x="3000364" y="4000504"/>
            <a:ext cx="5500726" cy="338554"/>
          </a:xfrm>
          <a:prstGeom prst="rect">
            <a:avLst/>
          </a:prstGeom>
          <a:noFill/>
        </p:spPr>
        <p:txBody>
          <a:bodyPr wrap="square" rtlCol="1">
            <a:spAutoFit/>
          </a:bodyPr>
          <a:lstStyle/>
          <a:p>
            <a:r>
              <a:rPr lang="fa-IR" sz="1600" dirty="0" smtClean="0">
                <a:latin typeface="+mn-lt"/>
                <a:cs typeface="+mn-cs"/>
              </a:rPr>
              <a:t>كه در آن       جمع فراواني هاي سطر </a:t>
            </a:r>
            <a:r>
              <a:rPr lang="en-US" sz="1600" dirty="0" err="1" smtClean="0">
                <a:latin typeface="+mn-lt"/>
                <a:cs typeface="+mn-cs"/>
              </a:rPr>
              <a:t>i</a:t>
            </a:r>
            <a:r>
              <a:rPr lang="fa-IR" sz="1600" dirty="0" smtClean="0">
                <a:latin typeface="+mn-lt"/>
                <a:cs typeface="+mn-cs"/>
              </a:rPr>
              <a:t>ام و       جمع فراواني هاي ستون </a:t>
            </a:r>
            <a:r>
              <a:rPr lang="en-US" sz="1600" dirty="0" smtClean="0">
                <a:latin typeface="+mn-lt"/>
                <a:cs typeface="+mn-cs"/>
              </a:rPr>
              <a:t>j</a:t>
            </a:r>
            <a:r>
              <a:rPr lang="fa-IR" sz="1600" dirty="0" smtClean="0">
                <a:latin typeface="+mn-lt"/>
                <a:cs typeface="+mn-cs"/>
              </a:rPr>
              <a:t>ام است.</a:t>
            </a:r>
          </a:p>
        </p:txBody>
      </p:sp>
      <p:graphicFrame>
        <p:nvGraphicFramePr>
          <p:cNvPr id="281611" name="Object 11"/>
          <p:cNvGraphicFramePr>
            <a:graphicFrameLocks noChangeAspect="1"/>
          </p:cNvGraphicFramePr>
          <p:nvPr/>
        </p:nvGraphicFramePr>
        <p:xfrm>
          <a:off x="1444613" y="4000504"/>
          <a:ext cx="1412875" cy="523875"/>
        </p:xfrm>
        <a:graphic>
          <a:graphicData uri="http://schemas.openxmlformats.org/presentationml/2006/ole">
            <mc:AlternateContent xmlns:mc="http://schemas.openxmlformats.org/markup-compatibility/2006">
              <mc:Choice xmlns:v="urn:schemas-microsoft-com:vml" Requires="v">
                <p:oleObj spid="_x0000_s298036" name="Equation" r:id="rId13" imgW="1130040" imgH="419040" progId="">
                  <p:embed/>
                </p:oleObj>
              </mc:Choice>
              <mc:Fallback>
                <p:oleObj name="Equation" r:id="rId13" imgW="1130040" imgH="419040" progId="">
                  <p:embed/>
                  <p:pic>
                    <p:nvPicPr>
                      <p:cNvPr id="0" name="Picture 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444613" y="4000504"/>
                        <a:ext cx="14128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 name="TextBox 23"/>
          <p:cNvSpPr txBox="1"/>
          <p:nvPr/>
        </p:nvSpPr>
        <p:spPr>
          <a:xfrm>
            <a:off x="4143372" y="2648546"/>
            <a:ext cx="4429156" cy="923330"/>
          </a:xfrm>
          <a:prstGeom prst="rect">
            <a:avLst/>
          </a:prstGeom>
          <a:noFill/>
        </p:spPr>
        <p:txBody>
          <a:bodyPr wrap="square" rtlCol="1">
            <a:spAutoFit/>
          </a:bodyPr>
          <a:lstStyle/>
          <a:p>
            <a:pPr algn="just"/>
            <a:r>
              <a:rPr lang="fa-IR" dirty="0" smtClean="0">
                <a:latin typeface="+mn-lt"/>
                <a:cs typeface="+mn-cs"/>
              </a:rPr>
              <a:t>که در این رابطه فراواني مشاهده شده     ، فراواني هر تركيب از خانه هاي جدول است و فراواني‌هاي مورد انتظار     را بر اساس قانون احتمالات به صورت زير محاسبه مي كنيم.</a:t>
            </a:r>
            <a:endParaRPr lang="fa-IR" sz="1600" dirty="0"/>
          </a:p>
        </p:txBody>
      </p:sp>
      <p:graphicFrame>
        <p:nvGraphicFramePr>
          <p:cNvPr id="281616" name="Object 16"/>
          <p:cNvGraphicFramePr>
            <a:graphicFrameLocks noChangeAspect="1"/>
          </p:cNvGraphicFramePr>
          <p:nvPr/>
        </p:nvGraphicFramePr>
        <p:xfrm>
          <a:off x="4591050" y="2934298"/>
          <a:ext cx="300038" cy="301625"/>
        </p:xfrm>
        <a:graphic>
          <a:graphicData uri="http://schemas.openxmlformats.org/presentationml/2006/ole">
            <mc:AlternateContent xmlns:mc="http://schemas.openxmlformats.org/markup-compatibility/2006">
              <mc:Choice xmlns:v="urn:schemas-microsoft-com:vml" Requires="v">
                <p:oleObj spid="_x0000_s298037" name="Equation" r:id="rId15" imgW="279360" imgH="241200" progId="">
                  <p:embed/>
                </p:oleObj>
              </mc:Choice>
              <mc:Fallback>
                <p:oleObj name="Equation" r:id="rId15" imgW="279360" imgH="24120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91050" y="2934298"/>
                        <a:ext cx="300038"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 name="Table 31"/>
          <p:cNvGraphicFramePr>
            <a:graphicFrameLocks noGrp="1"/>
          </p:cNvGraphicFramePr>
          <p:nvPr/>
        </p:nvGraphicFramePr>
        <p:xfrm>
          <a:off x="1357290" y="4857760"/>
          <a:ext cx="3357587" cy="1463040"/>
        </p:xfrm>
        <a:graphic>
          <a:graphicData uri="http://schemas.openxmlformats.org/drawingml/2006/table">
            <a:tbl>
              <a:tblPr rtl="1" firstRow="1" bandRow="1"/>
              <a:tblGrid>
                <a:gridCol w="566738"/>
                <a:gridCol w="455146"/>
                <a:gridCol w="525528"/>
                <a:gridCol w="554722"/>
                <a:gridCol w="478085"/>
                <a:gridCol w="777368"/>
              </a:tblGrid>
              <a:tr h="258603">
                <a:tc>
                  <a:txBody>
                    <a:bodyPr/>
                    <a:lstStyle/>
                    <a:p>
                      <a:pPr algn="ctr" rtl="1"/>
                      <a:r>
                        <a:rPr lang="fa-IR" dirty="0" smtClean="0"/>
                        <a:t>جمع</a:t>
                      </a:r>
                      <a:endParaRPr lang="fa-IR" dirty="0"/>
                    </a:p>
                  </a:txBody>
                  <a:tcPr>
                    <a:solidFill>
                      <a:schemeClr val="accent5">
                        <a:lumMod val="40000"/>
                        <a:lumOff val="60000"/>
                      </a:schemeClr>
                    </a:solidFill>
                  </a:tcPr>
                </a:tc>
                <a:tc>
                  <a:txBody>
                    <a:bodyPr/>
                    <a:lstStyle/>
                    <a:p>
                      <a:pPr algn="ctr" rtl="1"/>
                      <a:r>
                        <a:rPr lang="en-US" dirty="0" smtClean="0"/>
                        <a:t>A</a:t>
                      </a:r>
                      <a:endParaRPr lang="fa-IR" dirty="0"/>
                    </a:p>
                  </a:txBody>
                  <a:tcPr>
                    <a:solidFill>
                      <a:schemeClr val="accent5">
                        <a:lumMod val="40000"/>
                        <a:lumOff val="60000"/>
                      </a:schemeClr>
                    </a:solidFill>
                  </a:tcPr>
                </a:tc>
                <a:tc>
                  <a:txBody>
                    <a:bodyPr/>
                    <a:lstStyle/>
                    <a:p>
                      <a:pPr algn="ctr" rtl="1"/>
                      <a:r>
                        <a:rPr lang="en-US" dirty="0" smtClean="0"/>
                        <a:t>B</a:t>
                      </a:r>
                      <a:endParaRPr lang="fa-IR" dirty="0"/>
                    </a:p>
                  </a:txBody>
                  <a:tcPr>
                    <a:solidFill>
                      <a:schemeClr val="accent5">
                        <a:lumMod val="40000"/>
                        <a:lumOff val="60000"/>
                      </a:schemeClr>
                    </a:solidFill>
                  </a:tcPr>
                </a:tc>
                <a:tc>
                  <a:txBody>
                    <a:bodyPr/>
                    <a:lstStyle/>
                    <a:p>
                      <a:pPr algn="ctr" rtl="1"/>
                      <a:r>
                        <a:rPr lang="en-US" dirty="0" smtClean="0"/>
                        <a:t>AB</a:t>
                      </a:r>
                      <a:endParaRPr lang="fa-IR" dirty="0"/>
                    </a:p>
                  </a:txBody>
                  <a:tcPr>
                    <a:solidFill>
                      <a:schemeClr val="accent5">
                        <a:lumMod val="40000"/>
                        <a:lumOff val="60000"/>
                      </a:schemeClr>
                    </a:solidFill>
                  </a:tcPr>
                </a:tc>
                <a:tc>
                  <a:txBody>
                    <a:bodyPr/>
                    <a:lstStyle/>
                    <a:p>
                      <a:pPr algn="ctr" rtl="1"/>
                      <a:r>
                        <a:rPr lang="en-US" dirty="0" smtClean="0"/>
                        <a:t>O</a:t>
                      </a:r>
                      <a:endParaRPr lang="fa-IR" dirty="0"/>
                    </a:p>
                  </a:txBody>
                  <a:tcPr>
                    <a:solidFill>
                      <a:schemeClr val="accent5">
                        <a:lumMod val="40000"/>
                        <a:lumOff val="60000"/>
                      </a:schemeClr>
                    </a:solidFill>
                  </a:tcPr>
                </a:tc>
                <a:tc>
                  <a:txBody>
                    <a:bodyPr/>
                    <a:lstStyle/>
                    <a:p>
                      <a:pPr algn="ctr" rtl="1"/>
                      <a:endParaRPr lang="fa-IR" dirty="0"/>
                    </a:p>
                  </a:txBody>
                  <a:tcPr>
                    <a:solidFill>
                      <a:schemeClr val="accent5">
                        <a:lumMod val="40000"/>
                        <a:lumOff val="60000"/>
                      </a:schemeClr>
                    </a:solidFill>
                  </a:tcPr>
                </a:tc>
              </a:tr>
              <a:tr h="258603">
                <a:tc>
                  <a:txBody>
                    <a:bodyPr/>
                    <a:lstStyle/>
                    <a:p>
                      <a:pPr algn="ctr" rtl="1"/>
                      <a:r>
                        <a:rPr lang="fa-IR" dirty="0" smtClean="0"/>
                        <a:t>70</a:t>
                      </a:r>
                      <a:endParaRPr lang="fa-IR" dirty="0"/>
                    </a:p>
                  </a:txBody>
                  <a:tcPr/>
                </a:tc>
                <a:tc>
                  <a:txBody>
                    <a:bodyPr/>
                    <a:lstStyle/>
                    <a:p>
                      <a:pPr algn="ctr" rtl="1"/>
                      <a:r>
                        <a:rPr lang="fa-IR" dirty="0" smtClean="0"/>
                        <a:t>20</a:t>
                      </a:r>
                      <a:endParaRPr lang="fa-IR" dirty="0"/>
                    </a:p>
                  </a:txBody>
                  <a:tcPr/>
                </a:tc>
                <a:tc>
                  <a:txBody>
                    <a:bodyPr/>
                    <a:lstStyle/>
                    <a:p>
                      <a:pPr algn="ctr" rtl="1"/>
                      <a:r>
                        <a:rPr lang="fa-IR" dirty="0" smtClean="0"/>
                        <a:t>21</a:t>
                      </a:r>
                      <a:endParaRPr lang="fa-IR" dirty="0"/>
                    </a:p>
                  </a:txBody>
                  <a:tcPr/>
                </a:tc>
                <a:tc>
                  <a:txBody>
                    <a:bodyPr/>
                    <a:lstStyle/>
                    <a:p>
                      <a:pPr algn="ctr" rtl="1"/>
                      <a:r>
                        <a:rPr lang="fa-IR" dirty="0" smtClean="0"/>
                        <a:t>15</a:t>
                      </a:r>
                      <a:endParaRPr lang="fa-IR" dirty="0"/>
                    </a:p>
                  </a:txBody>
                  <a:tcPr/>
                </a:tc>
                <a:tc>
                  <a:txBody>
                    <a:bodyPr/>
                    <a:lstStyle/>
                    <a:p>
                      <a:pPr algn="ctr" rtl="1"/>
                      <a:r>
                        <a:rPr lang="fa-IR" dirty="0" smtClean="0"/>
                        <a:t>14</a:t>
                      </a:r>
                      <a:endParaRPr lang="fa-IR" dirty="0"/>
                    </a:p>
                  </a:txBody>
                  <a:tcPr/>
                </a:tc>
                <a:tc>
                  <a:txBody>
                    <a:bodyPr/>
                    <a:lstStyle/>
                    <a:p>
                      <a:pPr algn="ctr" rtl="1"/>
                      <a:r>
                        <a:rPr lang="fa-IR" dirty="0" smtClean="0"/>
                        <a:t>زن</a:t>
                      </a:r>
                      <a:endParaRPr lang="fa-IR" dirty="0"/>
                    </a:p>
                  </a:txBody>
                  <a:tcPr>
                    <a:solidFill>
                      <a:schemeClr val="accent5">
                        <a:lumMod val="40000"/>
                        <a:lumOff val="60000"/>
                      </a:schemeClr>
                    </a:solidFill>
                  </a:tcPr>
                </a:tc>
              </a:tr>
              <a:tr h="258603">
                <a:tc>
                  <a:txBody>
                    <a:bodyPr/>
                    <a:lstStyle/>
                    <a:p>
                      <a:pPr algn="ctr" rtl="1"/>
                      <a:r>
                        <a:rPr lang="fa-IR" dirty="0" smtClean="0"/>
                        <a:t>30</a:t>
                      </a:r>
                      <a:endParaRPr lang="fa-IR" dirty="0"/>
                    </a:p>
                  </a:txBody>
                  <a:tcPr/>
                </a:tc>
                <a:tc>
                  <a:txBody>
                    <a:bodyPr/>
                    <a:lstStyle/>
                    <a:p>
                      <a:pPr algn="ctr" rtl="1"/>
                      <a:r>
                        <a:rPr lang="fa-IR" dirty="0" smtClean="0"/>
                        <a:t>8</a:t>
                      </a:r>
                      <a:endParaRPr lang="fa-IR" dirty="0"/>
                    </a:p>
                  </a:txBody>
                  <a:tcPr/>
                </a:tc>
                <a:tc>
                  <a:txBody>
                    <a:bodyPr/>
                    <a:lstStyle/>
                    <a:p>
                      <a:pPr algn="ctr" rtl="1"/>
                      <a:r>
                        <a:rPr lang="fa-IR" dirty="0" smtClean="0"/>
                        <a:t>5</a:t>
                      </a:r>
                      <a:endParaRPr lang="fa-IR" dirty="0"/>
                    </a:p>
                  </a:txBody>
                  <a:tcPr/>
                </a:tc>
                <a:tc>
                  <a:txBody>
                    <a:bodyPr/>
                    <a:lstStyle/>
                    <a:p>
                      <a:pPr algn="ctr" rtl="1"/>
                      <a:r>
                        <a:rPr lang="fa-IR" dirty="0" smtClean="0"/>
                        <a:t>10</a:t>
                      </a:r>
                      <a:endParaRPr lang="fa-IR" dirty="0"/>
                    </a:p>
                  </a:txBody>
                  <a:tcPr/>
                </a:tc>
                <a:tc>
                  <a:txBody>
                    <a:bodyPr/>
                    <a:lstStyle/>
                    <a:p>
                      <a:pPr algn="ctr" rtl="1"/>
                      <a:r>
                        <a:rPr lang="fa-IR" dirty="0" smtClean="0"/>
                        <a:t>7</a:t>
                      </a:r>
                      <a:endParaRPr lang="fa-IR" dirty="0"/>
                    </a:p>
                  </a:txBody>
                  <a:tcPr/>
                </a:tc>
                <a:tc>
                  <a:txBody>
                    <a:bodyPr/>
                    <a:lstStyle/>
                    <a:p>
                      <a:pPr algn="ctr" rtl="1"/>
                      <a:r>
                        <a:rPr lang="fa-IR" dirty="0" smtClean="0"/>
                        <a:t>مرد</a:t>
                      </a:r>
                      <a:endParaRPr lang="fa-IR" dirty="0"/>
                    </a:p>
                  </a:txBody>
                  <a:tcPr>
                    <a:solidFill>
                      <a:schemeClr val="accent5">
                        <a:lumMod val="40000"/>
                        <a:lumOff val="60000"/>
                      </a:schemeClr>
                    </a:solidFill>
                  </a:tcPr>
                </a:tc>
              </a:tr>
              <a:tr h="258603">
                <a:tc>
                  <a:txBody>
                    <a:bodyPr/>
                    <a:lstStyle/>
                    <a:p>
                      <a:pPr algn="ctr" rtl="1"/>
                      <a:r>
                        <a:rPr lang="fa-IR" dirty="0" smtClean="0"/>
                        <a:t>100</a:t>
                      </a:r>
                      <a:endParaRPr lang="fa-IR" dirty="0"/>
                    </a:p>
                  </a:txBody>
                  <a:tcPr/>
                </a:tc>
                <a:tc>
                  <a:txBody>
                    <a:bodyPr/>
                    <a:lstStyle/>
                    <a:p>
                      <a:pPr algn="ctr" rtl="1"/>
                      <a:r>
                        <a:rPr lang="fa-IR" dirty="0" smtClean="0"/>
                        <a:t>28</a:t>
                      </a:r>
                      <a:endParaRPr lang="fa-IR" dirty="0"/>
                    </a:p>
                  </a:txBody>
                  <a:tcPr/>
                </a:tc>
                <a:tc>
                  <a:txBody>
                    <a:bodyPr/>
                    <a:lstStyle/>
                    <a:p>
                      <a:pPr algn="ctr" rtl="1"/>
                      <a:r>
                        <a:rPr lang="fa-IR" dirty="0" smtClean="0"/>
                        <a:t>26</a:t>
                      </a:r>
                      <a:endParaRPr lang="fa-IR" dirty="0"/>
                    </a:p>
                  </a:txBody>
                  <a:tcPr/>
                </a:tc>
                <a:tc>
                  <a:txBody>
                    <a:bodyPr/>
                    <a:lstStyle/>
                    <a:p>
                      <a:pPr algn="ctr" rtl="1"/>
                      <a:r>
                        <a:rPr lang="fa-IR" dirty="0" smtClean="0"/>
                        <a:t>25</a:t>
                      </a:r>
                      <a:endParaRPr lang="fa-IR" dirty="0"/>
                    </a:p>
                  </a:txBody>
                  <a:tcPr/>
                </a:tc>
                <a:tc>
                  <a:txBody>
                    <a:bodyPr/>
                    <a:lstStyle/>
                    <a:p>
                      <a:pPr algn="ctr" rtl="1"/>
                      <a:r>
                        <a:rPr lang="fa-IR" dirty="0" smtClean="0"/>
                        <a:t>21</a:t>
                      </a:r>
                      <a:endParaRPr lang="fa-IR" dirty="0"/>
                    </a:p>
                  </a:txBody>
                  <a:tcPr/>
                </a:tc>
                <a:tc>
                  <a:txBody>
                    <a:bodyPr/>
                    <a:lstStyle/>
                    <a:p>
                      <a:pPr algn="ctr" rtl="1"/>
                      <a:r>
                        <a:rPr lang="fa-IR" dirty="0" smtClean="0"/>
                        <a:t>جمع</a:t>
                      </a:r>
                      <a:endParaRPr lang="fa-IR" dirty="0"/>
                    </a:p>
                  </a:txBody>
                  <a:tcPr>
                    <a:solidFill>
                      <a:schemeClr val="accent5">
                        <a:lumMod val="40000"/>
                        <a:lumOff val="60000"/>
                      </a:schemeClr>
                    </a:solidFill>
                  </a:tcPr>
                </a:tc>
              </a:tr>
            </a:tbl>
          </a:graphicData>
        </a:graphic>
      </p:graphicFrame>
      <p:grpSp>
        <p:nvGrpSpPr>
          <p:cNvPr id="2" name="Group 34"/>
          <p:cNvGrpSpPr/>
          <p:nvPr/>
        </p:nvGrpSpPr>
        <p:grpSpPr>
          <a:xfrm>
            <a:off x="5516589" y="5000636"/>
            <a:ext cx="2984501" cy="1206505"/>
            <a:chOff x="5516589" y="5000636"/>
            <a:chExt cx="2984501" cy="1206505"/>
          </a:xfrm>
        </p:grpSpPr>
        <p:sp>
          <p:nvSpPr>
            <p:cNvPr id="33" name="TextBox 32"/>
            <p:cNvSpPr txBox="1"/>
            <p:nvPr/>
          </p:nvSpPr>
          <p:spPr>
            <a:xfrm>
              <a:off x="5572132" y="5000636"/>
              <a:ext cx="2928958" cy="646331"/>
            </a:xfrm>
            <a:prstGeom prst="rect">
              <a:avLst/>
            </a:prstGeom>
            <a:noFill/>
          </p:spPr>
          <p:txBody>
            <a:bodyPr wrap="square" rtlCol="1">
              <a:spAutoFit/>
            </a:bodyPr>
            <a:lstStyle/>
            <a:p>
              <a:r>
                <a:rPr lang="fa-IR" dirty="0" smtClean="0">
                  <a:solidFill>
                    <a:schemeClr val="bg1"/>
                  </a:solidFill>
                  <a:cs typeface="+mn-cs"/>
                </a:rPr>
                <a:t>مثلا:</a:t>
              </a:r>
              <a:r>
                <a:rPr lang="fa-IR" dirty="0" smtClean="0">
                  <a:cs typeface="+mn-cs"/>
                </a:rPr>
                <a:t>  مقدار مورد انتظار براي زنان گروه  خوني </a:t>
              </a:r>
              <a:r>
                <a:rPr lang="en-US" sz="1400" dirty="0" smtClean="0">
                  <a:cs typeface="+mn-cs"/>
                </a:rPr>
                <a:t>O</a:t>
              </a:r>
              <a:r>
                <a:rPr lang="fa-IR" dirty="0" smtClean="0">
                  <a:cs typeface="+mn-cs"/>
                </a:rPr>
                <a:t> به صورت زير است:</a:t>
              </a:r>
              <a:endParaRPr lang="fa-IR" dirty="0">
                <a:cs typeface="+mn-cs"/>
              </a:endParaRPr>
            </a:p>
          </p:txBody>
        </p:sp>
        <p:graphicFrame>
          <p:nvGraphicFramePr>
            <p:cNvPr id="281617" name="Object 17"/>
            <p:cNvGraphicFramePr>
              <a:graphicFrameLocks noChangeAspect="1"/>
            </p:cNvGraphicFramePr>
            <p:nvPr/>
          </p:nvGraphicFramePr>
          <p:xfrm>
            <a:off x="5516589" y="5715016"/>
            <a:ext cx="2841625" cy="492125"/>
          </p:xfrm>
          <a:graphic>
            <a:graphicData uri="http://schemas.openxmlformats.org/presentationml/2006/ole">
              <mc:AlternateContent xmlns:mc="http://schemas.openxmlformats.org/markup-compatibility/2006">
                <mc:Choice xmlns:v="urn:schemas-microsoft-com:vml" Requires="v">
                  <p:oleObj spid="_x0000_s298038" name="Equation" r:id="rId17" imgW="2273040" imgH="393480" progId="">
                    <p:embed/>
                  </p:oleObj>
                </mc:Choice>
                <mc:Fallback>
                  <p:oleObj name="Equation" r:id="rId17" imgW="2273040" imgH="393480" progId="">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516589" y="5715016"/>
                          <a:ext cx="284162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281618" name="Object 18"/>
          <p:cNvGraphicFramePr>
            <a:graphicFrameLocks noChangeAspect="1"/>
          </p:cNvGraphicFramePr>
          <p:nvPr/>
        </p:nvGraphicFramePr>
        <p:xfrm>
          <a:off x="5643570" y="2632673"/>
          <a:ext cx="285750" cy="301625"/>
        </p:xfrm>
        <a:graphic>
          <a:graphicData uri="http://schemas.openxmlformats.org/presentationml/2006/ole">
            <mc:AlternateContent xmlns:mc="http://schemas.openxmlformats.org/markup-compatibility/2006">
              <mc:Choice xmlns:v="urn:schemas-microsoft-com:vml" Requires="v">
                <p:oleObj spid="_x0000_s298039" name="Equation" r:id="rId19" imgW="215640" imgH="241200" progId="">
                  <p:embed/>
                </p:oleObj>
              </mc:Choice>
              <mc:Fallback>
                <p:oleObj name="Equation" r:id="rId19" imgW="215640" imgH="241200" progId="">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3570" y="2632673"/>
                        <a:ext cx="2857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 name="Slide Number Placeholder 24"/>
          <p:cNvSpPr>
            <a:spLocks noGrp="1"/>
          </p:cNvSpPr>
          <p:nvPr>
            <p:ph type="sldNum" sz="quarter" idx="12"/>
          </p:nvPr>
        </p:nvSpPr>
        <p:spPr/>
        <p:txBody>
          <a:bodyPr/>
          <a:lstStyle/>
          <a:p>
            <a:pPr>
              <a:defRPr/>
            </a:pPr>
            <a:fld id="{AE3F404C-B64D-4FD4-ADF7-4CA21969E8E6}" type="slidenum">
              <a:rPr lang="fa-IR" smtClean="0"/>
              <a:pPr>
                <a:defRPr/>
              </a:pPr>
              <a:t>12</a:t>
            </a:fld>
            <a:endParaRPr lang="fa-IR"/>
          </a:p>
        </p:txBody>
      </p:sp>
      <p:grpSp>
        <p:nvGrpSpPr>
          <p:cNvPr id="26" name="Group 25"/>
          <p:cNvGrpSpPr/>
          <p:nvPr/>
        </p:nvGrpSpPr>
        <p:grpSpPr>
          <a:xfrm>
            <a:off x="9493" y="6276995"/>
            <a:ext cx="662099" cy="552454"/>
            <a:chOff x="9386" y="6276995"/>
            <a:chExt cx="662099" cy="552454"/>
          </a:xfrm>
        </p:grpSpPr>
        <p:sp>
          <p:nvSpPr>
            <p:cNvPr id="28" name="Isosceles Triangle 27">
              <a:hlinkClick r:id="rId20"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9" name="TextBox 28">
              <a:hlinkClick r:id="rId20"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30" name="Straight Connector 29"/>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390" y="1789114"/>
            <a:ext cx="7543824" cy="996944"/>
          </a:xfrm>
        </p:spPr>
        <p:txBody>
          <a:bodyPr/>
          <a:lstStyle/>
          <a:p>
            <a:pPr marL="0" indent="0">
              <a:buNone/>
            </a:pPr>
            <a:r>
              <a:rPr lang="fa-IR" sz="2000" dirty="0" smtClean="0">
                <a:solidFill>
                  <a:schemeClr val="bg1"/>
                </a:solidFill>
              </a:rPr>
              <a:t>فرضيه هاي آزمون: </a:t>
            </a:r>
            <a:r>
              <a:rPr lang="fa-IR" sz="2000" dirty="0" smtClean="0"/>
              <a:t>در آزمون استقلال كي‌دو می‌خواهیم این فرضیه را که بین دو متغیر ارتباطی وجود ندارد، آزمون کنیم. پس می توان فرضیه صفر و فرض مقابل آن را به صورت زیر نوشت:</a:t>
            </a:r>
            <a:endParaRPr lang="fa-IR" sz="2400" dirty="0" smtClean="0"/>
          </a:p>
        </p:txBody>
      </p:sp>
      <p:grpSp>
        <p:nvGrpSpPr>
          <p:cNvPr id="2" name="Group 3"/>
          <p:cNvGrpSpPr/>
          <p:nvPr/>
        </p:nvGrpSpPr>
        <p:grpSpPr>
          <a:xfrm>
            <a:off x="928662" y="2786058"/>
            <a:ext cx="3429024" cy="785818"/>
            <a:chOff x="785786" y="4000504"/>
            <a:chExt cx="3035529" cy="857256"/>
          </a:xfrm>
        </p:grpSpPr>
        <p:sp>
          <p:nvSpPr>
            <p:cNvPr id="5" name="Rectangle 4"/>
            <p:cNvSpPr/>
            <p:nvPr/>
          </p:nvSpPr>
          <p:spPr>
            <a:xfrm>
              <a:off x="785786" y="4000504"/>
              <a:ext cx="3035529" cy="857256"/>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r>
                <a:rPr lang="fa-IR" dirty="0" smtClean="0"/>
                <a:t>رابطه اي بين دو متغير وجود ندارد.</a:t>
              </a:r>
            </a:p>
            <a:p>
              <a:r>
                <a:rPr lang="fa-IR" dirty="0" smtClean="0"/>
                <a:t>بين دو متغير رابطه وجود دارد.</a:t>
              </a:r>
              <a:endParaRPr lang="fa-IR" dirty="0"/>
            </a:p>
          </p:txBody>
        </p:sp>
        <p:graphicFrame>
          <p:nvGraphicFramePr>
            <p:cNvPr id="6" name="Object 5"/>
            <p:cNvGraphicFramePr>
              <a:graphicFrameLocks noChangeAspect="1"/>
            </p:cNvGraphicFramePr>
            <p:nvPr/>
          </p:nvGraphicFramePr>
          <p:xfrm>
            <a:off x="914374" y="4047265"/>
            <a:ext cx="476250" cy="779323"/>
          </p:xfrm>
          <a:graphic>
            <a:graphicData uri="http://schemas.openxmlformats.org/presentationml/2006/ole">
              <mc:AlternateContent xmlns:mc="http://schemas.openxmlformats.org/markup-compatibility/2006">
                <mc:Choice xmlns:v="urn:schemas-microsoft-com:vml" Requires="v">
                  <p:oleObj spid="_x0000_s299025" name="Equation" r:id="rId3" imgW="393480" imgH="482400" progId="">
                    <p:embed/>
                  </p:oleObj>
                </mc:Choice>
                <mc:Fallback>
                  <p:oleObj name="Equation" r:id="rId3" imgW="393480" imgH="4824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374" y="4047265"/>
                          <a:ext cx="476250" cy="7793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 name="Group 8"/>
          <p:cNvGrpSpPr/>
          <p:nvPr/>
        </p:nvGrpSpPr>
        <p:grpSpPr>
          <a:xfrm>
            <a:off x="785786" y="5143512"/>
            <a:ext cx="7572428" cy="860413"/>
            <a:chOff x="928662" y="4568619"/>
            <a:chExt cx="7572428" cy="860413"/>
          </a:xfrm>
        </p:grpSpPr>
        <p:sp>
          <p:nvSpPr>
            <p:cNvPr id="7" name="TextBox 6"/>
            <p:cNvSpPr txBox="1"/>
            <p:nvPr/>
          </p:nvSpPr>
          <p:spPr>
            <a:xfrm>
              <a:off x="928662" y="4568619"/>
              <a:ext cx="7572428" cy="646331"/>
            </a:xfrm>
            <a:prstGeom prst="rect">
              <a:avLst/>
            </a:prstGeom>
            <a:noFill/>
          </p:spPr>
          <p:txBody>
            <a:bodyPr wrap="square" rtlCol="1">
              <a:spAutoFit/>
            </a:bodyPr>
            <a:lstStyle/>
            <a:p>
              <a:r>
                <a:rPr lang="fa-IR" dirty="0" smtClean="0">
                  <a:solidFill>
                    <a:schemeClr val="bg1"/>
                  </a:solidFill>
                  <a:cs typeface="+mn-cs"/>
                </a:rPr>
                <a:t>استراتژي آزمون: </a:t>
              </a:r>
              <a:r>
                <a:rPr lang="fa-IR" dirty="0" smtClean="0">
                  <a:cs typeface="+mn-cs"/>
                </a:rPr>
                <a:t>فرضيه صفر وقتي رد مي‌شود كه مقدار شاخص آزمون از مقدار كي دو جدول بيشتر باشد. در اين صورت مي گوييم دو متغير بر يكديگر تاثيرگذارند.</a:t>
              </a:r>
              <a:endParaRPr lang="fa-IR" dirty="0">
                <a:cs typeface="+mn-cs"/>
              </a:endParaRPr>
            </a:p>
          </p:txBody>
        </p:sp>
        <p:graphicFrame>
          <p:nvGraphicFramePr>
            <p:cNvPr id="8" name="Object 9"/>
            <p:cNvGraphicFramePr>
              <a:graphicFrameLocks noChangeAspect="1"/>
            </p:cNvGraphicFramePr>
            <p:nvPr/>
          </p:nvGraphicFramePr>
          <p:xfrm>
            <a:off x="1116010" y="5000407"/>
            <a:ext cx="3027362" cy="428625"/>
          </p:xfrm>
          <a:graphic>
            <a:graphicData uri="http://schemas.openxmlformats.org/presentationml/2006/ole">
              <mc:AlternateContent xmlns:mc="http://schemas.openxmlformats.org/markup-compatibility/2006">
                <mc:Choice xmlns:v="urn:schemas-microsoft-com:vml" Requires="v">
                  <p:oleObj spid="_x0000_s299026" name="Equation" r:id="rId5" imgW="1803240" imgH="279360" progId="">
                    <p:embed/>
                  </p:oleObj>
                </mc:Choice>
                <mc:Fallback>
                  <p:oleObj name="Equation" r:id="rId5" imgW="1803240" imgH="27936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6010" y="5000407"/>
                          <a:ext cx="3027362"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9" name="Group 13"/>
          <p:cNvGrpSpPr/>
          <p:nvPr/>
        </p:nvGrpSpPr>
        <p:grpSpPr>
          <a:xfrm>
            <a:off x="928662" y="4286256"/>
            <a:ext cx="7500990" cy="369332"/>
            <a:chOff x="1142309" y="4143380"/>
            <a:chExt cx="7430888" cy="369332"/>
          </a:xfrm>
        </p:grpSpPr>
        <p:sp>
          <p:nvSpPr>
            <p:cNvPr id="11" name="TextBox 10"/>
            <p:cNvSpPr txBox="1"/>
            <p:nvPr/>
          </p:nvSpPr>
          <p:spPr>
            <a:xfrm>
              <a:off x="1142309" y="4143380"/>
              <a:ext cx="7430888"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r>
                <a:rPr lang="fa-IR" dirty="0" smtClean="0">
                  <a:solidFill>
                    <a:schemeClr val="accent2"/>
                  </a:solidFill>
                  <a:cs typeface="+mn-cs"/>
                </a:rPr>
                <a:t>  توزيع شاخص آزمون: </a:t>
              </a:r>
              <a:r>
                <a:rPr lang="fa-IR" dirty="0" smtClean="0">
                  <a:cs typeface="+mn-cs"/>
                </a:rPr>
                <a:t>شاخص آماري آزمون داراي توزيع كي دو با                    درجه آزادي است. </a:t>
              </a:r>
              <a:endParaRPr lang="fa-IR" dirty="0">
                <a:cs typeface="+mn-cs"/>
              </a:endParaRPr>
            </a:p>
          </p:txBody>
        </p:sp>
        <p:graphicFrame>
          <p:nvGraphicFramePr>
            <p:cNvPr id="284677" name="Object 5"/>
            <p:cNvGraphicFramePr>
              <a:graphicFrameLocks noChangeAspect="1"/>
            </p:cNvGraphicFramePr>
            <p:nvPr/>
          </p:nvGraphicFramePr>
          <p:xfrm>
            <a:off x="2770027" y="4171955"/>
            <a:ext cx="992590" cy="290514"/>
          </p:xfrm>
          <a:graphic>
            <a:graphicData uri="http://schemas.openxmlformats.org/presentationml/2006/ole">
              <mc:AlternateContent xmlns:mc="http://schemas.openxmlformats.org/markup-compatibility/2006">
                <mc:Choice xmlns:v="urn:schemas-microsoft-com:vml" Requires="v">
                  <p:oleObj spid="_x0000_s299027" name="Equation" r:id="rId7" imgW="520560" imgH="152280" progId="">
                    <p:embed/>
                  </p:oleObj>
                </mc:Choice>
                <mc:Fallback>
                  <p:oleObj name="Equation" r:id="rId7" imgW="520560" imgH="15228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70027" y="4171955"/>
                          <a:ext cx="992590" cy="290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5"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14" name="Slide Number Placeholder 13"/>
          <p:cNvSpPr>
            <a:spLocks noGrp="1"/>
          </p:cNvSpPr>
          <p:nvPr>
            <p:ph type="sldNum" sz="quarter" idx="12"/>
          </p:nvPr>
        </p:nvSpPr>
        <p:spPr/>
        <p:txBody>
          <a:bodyPr/>
          <a:lstStyle/>
          <a:p>
            <a:pPr>
              <a:defRPr/>
            </a:pPr>
            <a:fld id="{AE3F404C-B64D-4FD4-ADF7-4CA21969E8E6}" type="slidenum">
              <a:rPr lang="fa-IR" smtClean="0"/>
              <a:pPr>
                <a:defRPr/>
              </a:pPr>
              <a:t>13</a:t>
            </a:fld>
            <a:endParaRPr lang="fa-IR"/>
          </a:p>
        </p:txBody>
      </p:sp>
      <p:grpSp>
        <p:nvGrpSpPr>
          <p:cNvPr id="16" name="Group 15"/>
          <p:cNvGrpSpPr/>
          <p:nvPr/>
        </p:nvGrpSpPr>
        <p:grpSpPr>
          <a:xfrm>
            <a:off x="9493" y="6276995"/>
            <a:ext cx="662099" cy="552454"/>
            <a:chOff x="9386" y="6276995"/>
            <a:chExt cx="662099" cy="552454"/>
          </a:xfrm>
        </p:grpSpPr>
        <p:sp>
          <p:nvSpPr>
            <p:cNvPr id="17" name="Isosceles Triangle 16">
              <a:hlinkClick r:id="rId9"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8" name="TextBox 17">
              <a:hlinkClick r:id="rId9"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9" name="Straight Connector 18"/>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2143116"/>
            <a:ext cx="7472386" cy="1068382"/>
          </a:xfrm>
          <a:solidFill>
            <a:schemeClr val="accent5">
              <a:lumMod val="20000"/>
              <a:lumOff val="80000"/>
            </a:schemeClr>
          </a:solidFill>
        </p:spPr>
        <p:txBody>
          <a:bodyPr/>
          <a:lstStyle/>
          <a:p>
            <a:pPr marL="0" indent="0" algn="just">
              <a:buNone/>
            </a:pPr>
            <a:r>
              <a:rPr lang="fa-IR" sz="2000" dirty="0" smtClean="0"/>
              <a:t>اگر در يك جدول توافقي، فرض صفر رد شده و وجود رابطه بين دو صفت محرز است، مي‌توان شدت اين رابطه را به كمك ضريبي به نام </a:t>
            </a:r>
            <a:r>
              <a:rPr lang="fa-IR" sz="2000" dirty="0" smtClean="0">
                <a:solidFill>
                  <a:schemeClr val="accent2"/>
                </a:solidFill>
              </a:rPr>
              <a:t>ضريب توافق چوپروف</a:t>
            </a:r>
            <a:r>
              <a:rPr lang="fa-IR" sz="2000" dirty="0" smtClean="0"/>
              <a:t> تعيين كرد. اين ضريب به صورت زير محاسبه مي‌شود:</a:t>
            </a:r>
            <a:endParaRPr lang="fa-IR" sz="2000" dirty="0"/>
          </a:p>
        </p:txBody>
      </p:sp>
      <p:graphicFrame>
        <p:nvGraphicFramePr>
          <p:cNvPr id="4" name="Object 9"/>
          <p:cNvGraphicFramePr>
            <a:graphicFrameLocks noChangeAspect="1"/>
          </p:cNvGraphicFramePr>
          <p:nvPr/>
        </p:nvGraphicFramePr>
        <p:xfrm>
          <a:off x="866776" y="3430593"/>
          <a:ext cx="3848100" cy="712787"/>
        </p:xfrm>
        <a:graphic>
          <a:graphicData uri="http://schemas.openxmlformats.org/presentationml/2006/ole">
            <mc:AlternateContent xmlns:mc="http://schemas.openxmlformats.org/markup-compatibility/2006">
              <mc:Choice xmlns:v="urn:schemas-microsoft-com:vml" Requires="v">
                <p:oleObj spid="_x0000_s300049" name="Equation" r:id="rId4" imgW="2565360" imgH="520560" progId="">
                  <p:embed/>
                </p:oleObj>
              </mc:Choice>
              <mc:Fallback>
                <p:oleObj name="Equation" r:id="rId4" imgW="2565360" imgH="52056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6776" y="3430593"/>
                        <a:ext cx="3848100" cy="712787"/>
                      </a:xfrm>
                      <a:prstGeom prst="rect">
                        <a:avLst/>
                      </a:prstGeom>
                      <a:solidFill>
                        <a:srgbClr val="DDD7F9"/>
                      </a:solidFill>
                      <a:ln w="28575">
                        <a:solidFill>
                          <a:srgbClr val="993366"/>
                        </a:solidFill>
                        <a:miter lim="800000"/>
                        <a:headEnd/>
                        <a:tailEnd/>
                      </a:ln>
                    </p:spPr>
                  </p:pic>
                </p:oleObj>
              </mc:Fallback>
            </mc:AlternateContent>
          </a:graphicData>
        </a:graphic>
      </p:graphicFrame>
      <p:sp>
        <p:nvSpPr>
          <p:cNvPr id="5" name="TextBox 4"/>
          <p:cNvSpPr txBox="1"/>
          <p:nvPr/>
        </p:nvSpPr>
        <p:spPr>
          <a:xfrm>
            <a:off x="714348" y="5672096"/>
            <a:ext cx="7715304" cy="400110"/>
          </a:xfrm>
          <a:prstGeom prst="rect">
            <a:avLst/>
          </a:prstGeom>
          <a:noFill/>
        </p:spPr>
        <p:txBody>
          <a:bodyPr wrap="square" rtlCol="1">
            <a:spAutoFit/>
          </a:bodyPr>
          <a:lstStyle/>
          <a:p>
            <a:r>
              <a:rPr lang="fa-IR" sz="2000" dirty="0" smtClean="0">
                <a:latin typeface="+mn-lt"/>
                <a:cs typeface="+mn-cs"/>
              </a:rPr>
              <a:t>مقدار اين ضريب براي دو صفت مستقل، صفر و براي دو صفت وابسته حداكثر يك خواهد بود.</a:t>
            </a:r>
          </a:p>
        </p:txBody>
      </p:sp>
      <p:sp>
        <p:nvSpPr>
          <p:cNvPr id="6" name="Rounded Rectangle 5"/>
          <p:cNvSpPr/>
          <p:nvPr/>
        </p:nvSpPr>
        <p:spPr>
          <a:xfrm>
            <a:off x="5214942" y="1643050"/>
            <a:ext cx="3286148" cy="428628"/>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b="1" smtClean="0"/>
              <a:t>تعيين مقدار </a:t>
            </a:r>
            <a:r>
              <a:rPr lang="fa-IR" b="1" dirty="0" smtClean="0"/>
              <a:t>همبستگي در جدول توافقي</a:t>
            </a:r>
            <a:endParaRPr lang="fa-IR" b="1" dirty="0"/>
          </a:p>
        </p:txBody>
      </p:sp>
      <p:sp>
        <p:nvSpPr>
          <p:cNvPr id="7"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graphicFrame>
        <p:nvGraphicFramePr>
          <p:cNvPr id="300035" name="Object 3"/>
          <p:cNvGraphicFramePr>
            <a:graphicFrameLocks noChangeAspect="1"/>
          </p:cNvGraphicFramePr>
          <p:nvPr/>
        </p:nvGraphicFramePr>
        <p:xfrm>
          <a:off x="1214414" y="4910152"/>
          <a:ext cx="2008187" cy="590550"/>
        </p:xfrm>
        <a:graphic>
          <a:graphicData uri="http://schemas.openxmlformats.org/presentationml/2006/ole">
            <mc:AlternateContent xmlns:mc="http://schemas.openxmlformats.org/markup-compatibility/2006">
              <mc:Choice xmlns:v="urn:schemas-microsoft-com:vml" Requires="v">
                <p:oleObj spid="_x0000_s300050" name="Equation" r:id="rId6" imgW="1726920" imgH="507960" progId="">
                  <p:embed/>
                </p:oleObj>
              </mc:Choice>
              <mc:Fallback>
                <p:oleObj name="Equation" r:id="rId6" imgW="1726920" imgH="50796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4414" y="4910152"/>
                        <a:ext cx="2008187"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1" name="Group 10"/>
          <p:cNvGrpSpPr/>
          <p:nvPr/>
        </p:nvGrpSpPr>
        <p:grpSpPr>
          <a:xfrm>
            <a:off x="785786" y="4292750"/>
            <a:ext cx="7715304" cy="707886"/>
            <a:chOff x="785786" y="4221312"/>
            <a:chExt cx="7715304" cy="707886"/>
          </a:xfrm>
        </p:grpSpPr>
        <p:sp>
          <p:nvSpPr>
            <p:cNvPr id="8" name="TextBox 7"/>
            <p:cNvSpPr txBox="1"/>
            <p:nvPr/>
          </p:nvSpPr>
          <p:spPr>
            <a:xfrm>
              <a:off x="785786" y="4221312"/>
              <a:ext cx="7715304" cy="707886"/>
            </a:xfrm>
            <a:prstGeom prst="rect">
              <a:avLst/>
            </a:prstGeom>
            <a:noFill/>
          </p:spPr>
          <p:txBody>
            <a:bodyPr wrap="square" rtlCol="1">
              <a:spAutoFit/>
            </a:bodyPr>
            <a:lstStyle/>
            <a:p>
              <a:r>
                <a:rPr lang="fa-IR" sz="2000" dirty="0" smtClean="0">
                  <a:latin typeface="+mn-lt"/>
                  <a:cs typeface="+mn-cs"/>
                </a:rPr>
                <a:t>كه در اين فرمول </a:t>
              </a:r>
              <a:r>
                <a:rPr lang="en-US" dirty="0" smtClean="0">
                  <a:latin typeface="+mn-lt"/>
                  <a:cs typeface="+mn-cs"/>
                </a:rPr>
                <a:t>n</a:t>
              </a:r>
              <a:r>
                <a:rPr lang="fa-IR" sz="2000" dirty="0" smtClean="0">
                  <a:latin typeface="+mn-lt"/>
                  <a:cs typeface="+mn-cs"/>
                </a:rPr>
                <a:t> تعداد نمونه، </a:t>
              </a:r>
              <a:r>
                <a:rPr lang="en-US" dirty="0" smtClean="0">
                  <a:latin typeface="+mn-lt"/>
                  <a:cs typeface="+mn-cs"/>
                </a:rPr>
                <a:t>k</a:t>
              </a:r>
              <a:r>
                <a:rPr lang="fa-IR" sz="2000" dirty="0" smtClean="0">
                  <a:latin typeface="+mn-lt"/>
                  <a:cs typeface="+mn-cs"/>
                </a:rPr>
                <a:t> تعداد سطر و </a:t>
              </a:r>
              <a:r>
                <a:rPr lang="en-US" dirty="0" smtClean="0">
                  <a:latin typeface="+mn-lt"/>
                  <a:cs typeface="+mn-cs"/>
                </a:rPr>
                <a:t>l</a:t>
              </a:r>
              <a:r>
                <a:rPr lang="fa-IR" sz="2000" dirty="0" smtClean="0">
                  <a:latin typeface="+mn-lt"/>
                  <a:cs typeface="+mn-cs"/>
                </a:rPr>
                <a:t> تعداد ستون در جدول توافقي است. همچنين </a:t>
              </a:r>
            </a:p>
            <a:p>
              <a:r>
                <a:rPr lang="fa-IR" sz="2000" dirty="0" smtClean="0">
                  <a:latin typeface="+mn-lt"/>
                  <a:cs typeface="+mn-cs"/>
                </a:rPr>
                <a:t>      مقدار آماره آزمون استقلال است كه از رابطه زير محاسبه مي كنيم:  </a:t>
              </a:r>
            </a:p>
          </p:txBody>
        </p:sp>
        <p:graphicFrame>
          <p:nvGraphicFramePr>
            <p:cNvPr id="300036" name="Object 4"/>
            <p:cNvGraphicFramePr>
              <a:graphicFrameLocks noChangeAspect="1"/>
            </p:cNvGraphicFramePr>
            <p:nvPr/>
          </p:nvGraphicFramePr>
          <p:xfrm>
            <a:off x="8134377" y="4500570"/>
            <a:ext cx="366713" cy="366713"/>
          </p:xfrm>
          <a:graphic>
            <a:graphicData uri="http://schemas.openxmlformats.org/presentationml/2006/ole">
              <mc:AlternateContent xmlns:mc="http://schemas.openxmlformats.org/markup-compatibility/2006">
                <mc:Choice xmlns:v="urn:schemas-microsoft-com:vml" Requires="v">
                  <p:oleObj spid="_x0000_s300051" name="Equation" r:id="rId8" imgW="253800" imgH="253800" progId="">
                    <p:embed/>
                  </p:oleObj>
                </mc:Choice>
                <mc:Fallback>
                  <p:oleObj name="Equation" r:id="rId8" imgW="253800" imgH="253800"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34377" y="4500570"/>
                          <a:ext cx="3667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0" name="Rounded Rectangle 9"/>
          <p:cNvSpPr/>
          <p:nvPr/>
        </p:nvSpPr>
        <p:spPr>
          <a:xfrm>
            <a:off x="5429256" y="3429000"/>
            <a:ext cx="2786082" cy="642942"/>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fa-IR" sz="1600" dirty="0" smtClean="0"/>
              <a:t>تعيين شدت همبستگي مشروط به اين است كه انتخاب افراد از نوع اول باشد.</a:t>
            </a:r>
            <a:endParaRPr lang="fa-IR" sz="1600" dirty="0"/>
          </a:p>
        </p:txBody>
      </p:sp>
      <p:sp>
        <p:nvSpPr>
          <p:cNvPr id="13" name="Slide Number Placeholder 12"/>
          <p:cNvSpPr>
            <a:spLocks noGrp="1"/>
          </p:cNvSpPr>
          <p:nvPr>
            <p:ph type="sldNum" sz="quarter" idx="12"/>
          </p:nvPr>
        </p:nvSpPr>
        <p:spPr/>
        <p:txBody>
          <a:bodyPr/>
          <a:lstStyle/>
          <a:p>
            <a:pPr>
              <a:defRPr/>
            </a:pPr>
            <a:fld id="{AE3F404C-B64D-4FD4-ADF7-4CA21969E8E6}" type="slidenum">
              <a:rPr lang="fa-IR" smtClean="0"/>
              <a:pPr>
                <a:defRPr/>
              </a:pPr>
              <a:t>14</a:t>
            </a:fld>
            <a:endParaRPr lang="fa-IR"/>
          </a:p>
        </p:txBody>
      </p:sp>
      <p:grpSp>
        <p:nvGrpSpPr>
          <p:cNvPr id="14" name="Group 13"/>
          <p:cNvGrpSpPr/>
          <p:nvPr/>
        </p:nvGrpSpPr>
        <p:grpSpPr>
          <a:xfrm>
            <a:off x="9493" y="6276995"/>
            <a:ext cx="662099" cy="552454"/>
            <a:chOff x="9386" y="6276995"/>
            <a:chExt cx="662099" cy="552454"/>
          </a:xfrm>
        </p:grpSpPr>
        <p:sp>
          <p:nvSpPr>
            <p:cNvPr id="15" name="Isosceles Triangle 14">
              <a:hlinkClick r:id="rId10"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6" name="TextBox 15">
              <a:hlinkClick r:id="rId10"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7" name="Straight Connector 16"/>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1934" y="2117748"/>
            <a:ext cx="4614866" cy="1525566"/>
          </a:xfrm>
        </p:spPr>
        <p:style>
          <a:lnRef idx="2">
            <a:schemeClr val="accent3"/>
          </a:lnRef>
          <a:fillRef idx="1">
            <a:schemeClr val="lt1"/>
          </a:fillRef>
          <a:effectRef idx="0">
            <a:schemeClr val="accent3"/>
          </a:effectRef>
          <a:fontRef idx="minor">
            <a:schemeClr val="dk1"/>
          </a:fontRef>
        </p:style>
        <p:txBody>
          <a:bodyPr/>
          <a:lstStyle/>
          <a:p>
            <a:pPr marL="0" indent="0" algn="ctr">
              <a:buNone/>
            </a:pPr>
            <a:r>
              <a:rPr lang="fa-IR" sz="1800" dirty="0" smtClean="0"/>
              <a:t>محققي مي‌خواهد اثر نيروزايي نوعي ويتامين را بر افراد بررسي كند. او به 100 نفر ويتامين مورد نظر و به 100 نفر ديگر (گروه شاهد) شبه دارو تجويز مي‌كند. جدول زير حاوي نتايج اين تجربه است. فرضيه مورد بحث را در سطح معني داري 5درصد بيازماييد. (نحوه انتخاب افراد از نوع دوم است)</a:t>
            </a:r>
            <a:endParaRPr lang="fa-IR" sz="1800" dirty="0"/>
          </a:p>
        </p:txBody>
      </p:sp>
      <p:graphicFrame>
        <p:nvGraphicFramePr>
          <p:cNvPr id="4" name="Table 3"/>
          <p:cNvGraphicFramePr>
            <a:graphicFrameLocks noGrp="1"/>
          </p:cNvGraphicFramePr>
          <p:nvPr/>
        </p:nvGraphicFramePr>
        <p:xfrm>
          <a:off x="642910" y="2214554"/>
          <a:ext cx="3039432" cy="1483360"/>
        </p:xfrm>
        <a:graphic>
          <a:graphicData uri="http://schemas.openxmlformats.org/drawingml/2006/table">
            <a:tbl>
              <a:tblPr rtl="1" firstRow="1" bandRow="1"/>
              <a:tblGrid>
                <a:gridCol w="651816"/>
                <a:gridCol w="709434"/>
                <a:gridCol w="839091"/>
                <a:gridCol w="839091"/>
              </a:tblGrid>
              <a:tr h="370840">
                <a:tc gridSpan="3">
                  <a:txBody>
                    <a:bodyPr/>
                    <a:lstStyle/>
                    <a:p>
                      <a:pPr algn="ctr" rtl="1"/>
                      <a:r>
                        <a:rPr lang="fa-IR" sz="1600" dirty="0" smtClean="0"/>
                        <a:t>نتيجه آزمايش انرژي زايي</a:t>
                      </a:r>
                      <a:endParaRPr lang="fa-IR" sz="1600" dirty="0"/>
                    </a:p>
                  </a:txBody>
                  <a:tcPr/>
                </a:tc>
                <a:tc hMerge="1">
                  <a:txBody>
                    <a:bodyPr/>
                    <a:lstStyle/>
                    <a:p>
                      <a:pPr rtl="1"/>
                      <a:endParaRPr lang="fa-IR" dirty="0"/>
                    </a:p>
                  </a:txBody>
                  <a:tcPr/>
                </a:tc>
                <a:tc hMerge="1">
                  <a:txBody>
                    <a:bodyPr/>
                    <a:lstStyle/>
                    <a:p>
                      <a:pPr rtl="1"/>
                      <a:endParaRPr lang="fa-IR" dirty="0"/>
                    </a:p>
                  </a:txBody>
                  <a:tcPr/>
                </a:tc>
                <a:tc rowSpan="2">
                  <a:txBody>
                    <a:bodyPr/>
                    <a:lstStyle/>
                    <a:p>
                      <a:pPr algn="ctr" rtl="1"/>
                      <a:endParaRPr lang="fa-IR" sz="1600" dirty="0" smtClean="0"/>
                    </a:p>
                    <a:p>
                      <a:pPr algn="ctr" rtl="1"/>
                      <a:r>
                        <a:rPr lang="fa-IR" sz="1600" dirty="0" smtClean="0"/>
                        <a:t>گروه</a:t>
                      </a:r>
                      <a:endParaRPr lang="fa-IR" sz="1600" dirty="0"/>
                    </a:p>
                  </a:txBody>
                  <a:tcPr/>
                </a:tc>
              </a:tr>
              <a:tr h="370840">
                <a:tc>
                  <a:txBody>
                    <a:bodyPr/>
                    <a:lstStyle/>
                    <a:p>
                      <a:pPr algn="ctr" rtl="1"/>
                      <a:r>
                        <a:rPr lang="fa-IR" sz="1600" dirty="0" smtClean="0"/>
                        <a:t>افزايش</a:t>
                      </a:r>
                      <a:endParaRPr lang="fa-IR" sz="1600" dirty="0"/>
                    </a:p>
                  </a:txBody>
                  <a:tcPr/>
                </a:tc>
                <a:tc>
                  <a:txBody>
                    <a:bodyPr/>
                    <a:lstStyle/>
                    <a:p>
                      <a:pPr algn="ctr" rtl="1"/>
                      <a:r>
                        <a:rPr lang="fa-IR" sz="1600" dirty="0" smtClean="0"/>
                        <a:t>كاهش</a:t>
                      </a:r>
                      <a:endParaRPr lang="fa-IR" sz="1600" dirty="0"/>
                    </a:p>
                  </a:txBody>
                  <a:tcPr/>
                </a:tc>
                <a:tc>
                  <a:txBody>
                    <a:bodyPr/>
                    <a:lstStyle/>
                    <a:p>
                      <a:pPr algn="ctr" rtl="1"/>
                      <a:r>
                        <a:rPr lang="fa-IR" sz="1600" dirty="0" smtClean="0"/>
                        <a:t>بدون تغيير</a:t>
                      </a:r>
                      <a:endParaRPr lang="fa-IR" sz="1600" dirty="0"/>
                    </a:p>
                  </a:txBody>
                  <a:tcPr/>
                </a:tc>
                <a:tc vMerge="1">
                  <a:txBody>
                    <a:bodyPr/>
                    <a:lstStyle/>
                    <a:p>
                      <a:pPr rtl="1"/>
                      <a:endParaRPr lang="fa-IR" dirty="0"/>
                    </a:p>
                  </a:txBody>
                  <a:tcPr/>
                </a:tc>
              </a:tr>
              <a:tr h="370840">
                <a:tc>
                  <a:txBody>
                    <a:bodyPr/>
                    <a:lstStyle/>
                    <a:p>
                      <a:pPr algn="ctr" rtl="1"/>
                      <a:r>
                        <a:rPr lang="fa-IR" sz="1600" dirty="0" smtClean="0"/>
                        <a:t>36</a:t>
                      </a:r>
                      <a:endParaRPr lang="fa-IR" sz="1600" dirty="0"/>
                    </a:p>
                  </a:txBody>
                  <a:tcPr/>
                </a:tc>
                <a:tc>
                  <a:txBody>
                    <a:bodyPr/>
                    <a:lstStyle/>
                    <a:p>
                      <a:pPr algn="ctr" rtl="1"/>
                      <a:r>
                        <a:rPr lang="fa-IR" sz="1600" dirty="0" smtClean="0"/>
                        <a:t>8</a:t>
                      </a:r>
                      <a:endParaRPr lang="fa-IR" sz="1600" dirty="0"/>
                    </a:p>
                  </a:txBody>
                  <a:tcPr/>
                </a:tc>
                <a:tc>
                  <a:txBody>
                    <a:bodyPr/>
                    <a:lstStyle/>
                    <a:p>
                      <a:pPr algn="ctr" rtl="1"/>
                      <a:r>
                        <a:rPr lang="fa-IR" sz="1600" dirty="0" smtClean="0"/>
                        <a:t>56</a:t>
                      </a:r>
                      <a:endParaRPr lang="fa-IR" sz="1600" dirty="0"/>
                    </a:p>
                  </a:txBody>
                  <a:tcPr/>
                </a:tc>
                <a:tc>
                  <a:txBody>
                    <a:bodyPr/>
                    <a:lstStyle/>
                    <a:p>
                      <a:pPr algn="ctr" rtl="1"/>
                      <a:r>
                        <a:rPr lang="fa-IR" sz="1600" dirty="0" smtClean="0"/>
                        <a:t>موردها</a:t>
                      </a:r>
                      <a:endParaRPr lang="fa-IR" sz="1600" dirty="0"/>
                    </a:p>
                  </a:txBody>
                  <a:tcPr/>
                </a:tc>
              </a:tr>
              <a:tr h="370840">
                <a:tc>
                  <a:txBody>
                    <a:bodyPr/>
                    <a:lstStyle/>
                    <a:p>
                      <a:pPr algn="ctr" rtl="1"/>
                      <a:r>
                        <a:rPr lang="fa-IR" sz="1600" dirty="0" smtClean="0"/>
                        <a:t>20</a:t>
                      </a:r>
                      <a:endParaRPr lang="fa-IR" sz="1600" dirty="0"/>
                    </a:p>
                  </a:txBody>
                  <a:tcPr/>
                </a:tc>
                <a:tc>
                  <a:txBody>
                    <a:bodyPr/>
                    <a:lstStyle/>
                    <a:p>
                      <a:pPr algn="ctr" rtl="1"/>
                      <a:r>
                        <a:rPr lang="fa-IR" sz="1600" dirty="0" smtClean="0"/>
                        <a:t>10</a:t>
                      </a:r>
                      <a:endParaRPr lang="fa-IR" sz="1600" dirty="0"/>
                    </a:p>
                  </a:txBody>
                  <a:tcPr/>
                </a:tc>
                <a:tc>
                  <a:txBody>
                    <a:bodyPr/>
                    <a:lstStyle/>
                    <a:p>
                      <a:pPr algn="ctr" rtl="1"/>
                      <a:r>
                        <a:rPr lang="fa-IR" sz="1600" dirty="0" smtClean="0"/>
                        <a:t>70</a:t>
                      </a:r>
                      <a:endParaRPr lang="fa-IR" sz="1600" dirty="0"/>
                    </a:p>
                  </a:txBody>
                  <a:tcPr/>
                </a:tc>
                <a:tc>
                  <a:txBody>
                    <a:bodyPr/>
                    <a:lstStyle/>
                    <a:p>
                      <a:pPr algn="ctr" rtl="1"/>
                      <a:r>
                        <a:rPr lang="fa-IR" sz="1600" dirty="0" smtClean="0"/>
                        <a:t>شاهدها</a:t>
                      </a:r>
                      <a:endParaRPr lang="fa-IR" sz="1600" dirty="0"/>
                    </a:p>
                  </a:txBody>
                  <a:tcPr/>
                </a:tc>
              </a:tr>
            </a:tbl>
          </a:graphicData>
        </a:graphic>
      </p:graphicFrame>
      <p:graphicFrame>
        <p:nvGraphicFramePr>
          <p:cNvPr id="5" name="Table 4"/>
          <p:cNvGraphicFramePr>
            <a:graphicFrameLocks noGrp="1"/>
          </p:cNvGraphicFramePr>
          <p:nvPr/>
        </p:nvGraphicFramePr>
        <p:xfrm>
          <a:off x="714346" y="4429132"/>
          <a:ext cx="3714778" cy="1854200"/>
        </p:xfrm>
        <a:graphic>
          <a:graphicData uri="http://schemas.openxmlformats.org/drawingml/2006/table">
            <a:tbl>
              <a:tblPr rtl="1" firstRow="1" bandRow="1"/>
              <a:tblGrid>
                <a:gridCol w="576256"/>
                <a:gridCol w="735686"/>
                <a:gridCol w="713956"/>
                <a:gridCol w="844440"/>
                <a:gridCol w="844440"/>
              </a:tblGrid>
              <a:tr h="370840">
                <a:tc rowSpan="2">
                  <a:txBody>
                    <a:bodyPr/>
                    <a:lstStyle/>
                    <a:p>
                      <a:pPr algn="ctr" rtl="1"/>
                      <a:endParaRPr lang="fa-IR" sz="1600" dirty="0" smtClean="0"/>
                    </a:p>
                    <a:p>
                      <a:pPr algn="ctr" rtl="1"/>
                      <a:r>
                        <a:rPr lang="fa-IR" sz="1600" dirty="0" smtClean="0"/>
                        <a:t>جمع</a:t>
                      </a:r>
                      <a:endParaRPr lang="fa-IR" sz="1600" dirty="0"/>
                    </a:p>
                  </a:txBody>
                  <a:tcPr>
                    <a:solidFill>
                      <a:srgbClr val="959BC5"/>
                    </a:solidFill>
                  </a:tcPr>
                </a:tc>
                <a:tc gridSpan="3">
                  <a:txBody>
                    <a:bodyPr/>
                    <a:lstStyle/>
                    <a:p>
                      <a:pPr algn="ctr" rtl="1"/>
                      <a:r>
                        <a:rPr lang="fa-IR" sz="1600" dirty="0" smtClean="0"/>
                        <a:t>نتيجه آزمايش انرژي زايي</a:t>
                      </a:r>
                      <a:endParaRPr lang="fa-IR" sz="1600" dirty="0"/>
                    </a:p>
                  </a:txBody>
                  <a:tcPr/>
                </a:tc>
                <a:tc hMerge="1">
                  <a:txBody>
                    <a:bodyPr/>
                    <a:lstStyle/>
                    <a:p>
                      <a:pPr rtl="1"/>
                      <a:endParaRPr lang="fa-IR" dirty="0"/>
                    </a:p>
                  </a:txBody>
                  <a:tcPr/>
                </a:tc>
                <a:tc hMerge="1">
                  <a:txBody>
                    <a:bodyPr/>
                    <a:lstStyle/>
                    <a:p>
                      <a:pPr rtl="1"/>
                      <a:endParaRPr lang="fa-IR" dirty="0"/>
                    </a:p>
                  </a:txBody>
                  <a:tcPr/>
                </a:tc>
                <a:tc rowSpan="2">
                  <a:txBody>
                    <a:bodyPr/>
                    <a:lstStyle/>
                    <a:p>
                      <a:pPr algn="ctr" rtl="1"/>
                      <a:endParaRPr lang="fa-IR" sz="1600" dirty="0" smtClean="0"/>
                    </a:p>
                    <a:p>
                      <a:pPr algn="ctr" rtl="1"/>
                      <a:r>
                        <a:rPr lang="fa-IR" sz="1600" dirty="0" smtClean="0"/>
                        <a:t>گروه</a:t>
                      </a:r>
                      <a:endParaRPr lang="fa-IR" sz="1600" dirty="0"/>
                    </a:p>
                  </a:txBody>
                  <a:tcPr/>
                </a:tc>
              </a:tr>
              <a:tr h="370840">
                <a:tc vMerge="1">
                  <a:txBody>
                    <a:bodyPr/>
                    <a:lstStyle/>
                    <a:p>
                      <a:pPr algn="ctr" rtl="1"/>
                      <a:endParaRPr lang="fa-IR" sz="1600" dirty="0"/>
                    </a:p>
                  </a:txBody>
                  <a:tcPr/>
                </a:tc>
                <a:tc>
                  <a:txBody>
                    <a:bodyPr/>
                    <a:lstStyle/>
                    <a:p>
                      <a:pPr algn="ctr" rtl="1"/>
                      <a:r>
                        <a:rPr lang="fa-IR" sz="1600" dirty="0" smtClean="0"/>
                        <a:t>افزايش</a:t>
                      </a:r>
                      <a:endParaRPr lang="fa-IR" sz="1600" dirty="0"/>
                    </a:p>
                  </a:txBody>
                  <a:tcPr/>
                </a:tc>
                <a:tc>
                  <a:txBody>
                    <a:bodyPr/>
                    <a:lstStyle/>
                    <a:p>
                      <a:pPr algn="ctr" rtl="1"/>
                      <a:r>
                        <a:rPr lang="fa-IR" sz="1600" dirty="0" smtClean="0"/>
                        <a:t>كاهش</a:t>
                      </a:r>
                      <a:endParaRPr lang="fa-IR" sz="1600" dirty="0"/>
                    </a:p>
                  </a:txBody>
                  <a:tcPr/>
                </a:tc>
                <a:tc>
                  <a:txBody>
                    <a:bodyPr/>
                    <a:lstStyle/>
                    <a:p>
                      <a:pPr algn="ctr" rtl="1"/>
                      <a:r>
                        <a:rPr lang="fa-IR" sz="1600" dirty="0" smtClean="0"/>
                        <a:t>بدون تغيير</a:t>
                      </a:r>
                      <a:endParaRPr lang="fa-IR" sz="1600" dirty="0"/>
                    </a:p>
                  </a:txBody>
                  <a:tcPr/>
                </a:tc>
                <a:tc vMerge="1">
                  <a:txBody>
                    <a:bodyPr/>
                    <a:lstStyle/>
                    <a:p>
                      <a:pPr rtl="1"/>
                      <a:endParaRPr lang="fa-IR" dirty="0"/>
                    </a:p>
                  </a:txBody>
                  <a:tcPr/>
                </a:tc>
              </a:tr>
              <a:tr h="370840">
                <a:tc>
                  <a:txBody>
                    <a:bodyPr/>
                    <a:lstStyle/>
                    <a:p>
                      <a:pPr algn="ctr" rtl="1"/>
                      <a:r>
                        <a:rPr lang="fa-IR" sz="1600" dirty="0" smtClean="0"/>
                        <a:t>100</a:t>
                      </a:r>
                      <a:endParaRPr lang="fa-IR" sz="1600" dirty="0"/>
                    </a:p>
                  </a:txBody>
                  <a:tcPr>
                    <a:solidFill>
                      <a:srgbClr val="959BC5"/>
                    </a:solidFill>
                  </a:tcPr>
                </a:tc>
                <a:tc>
                  <a:txBody>
                    <a:bodyPr/>
                    <a:lstStyle/>
                    <a:p>
                      <a:pPr algn="ctr" rtl="1"/>
                      <a:r>
                        <a:rPr lang="fa-IR" sz="1600" dirty="0" smtClean="0">
                          <a:solidFill>
                            <a:schemeClr val="bg1"/>
                          </a:solidFill>
                        </a:rPr>
                        <a:t>28</a:t>
                      </a:r>
                      <a:r>
                        <a:rPr lang="fa-IR" sz="1600" dirty="0" smtClean="0"/>
                        <a:t>   36</a:t>
                      </a:r>
                      <a:endParaRPr lang="fa-IR" sz="1600" dirty="0"/>
                    </a:p>
                  </a:txBody>
                  <a:tcPr/>
                </a:tc>
                <a:tc>
                  <a:txBody>
                    <a:bodyPr/>
                    <a:lstStyle/>
                    <a:p>
                      <a:pPr algn="ctr" rtl="1"/>
                      <a:r>
                        <a:rPr lang="fa-IR" sz="1600" dirty="0" smtClean="0">
                          <a:solidFill>
                            <a:schemeClr val="bg1"/>
                          </a:solidFill>
                        </a:rPr>
                        <a:t>9</a:t>
                      </a:r>
                      <a:r>
                        <a:rPr lang="fa-IR" sz="1600" dirty="0" smtClean="0"/>
                        <a:t>       8</a:t>
                      </a:r>
                      <a:endParaRPr lang="fa-IR" sz="1600" dirty="0"/>
                    </a:p>
                  </a:txBody>
                  <a:tcPr/>
                </a:tc>
                <a:tc>
                  <a:txBody>
                    <a:bodyPr/>
                    <a:lstStyle/>
                    <a:p>
                      <a:pPr algn="ctr" rtl="1"/>
                      <a:r>
                        <a:rPr lang="fa-IR" sz="1600" dirty="0" smtClean="0">
                          <a:solidFill>
                            <a:schemeClr val="bg1"/>
                          </a:solidFill>
                        </a:rPr>
                        <a:t>63</a:t>
                      </a:r>
                      <a:r>
                        <a:rPr lang="fa-IR" sz="1600" baseline="0" dirty="0" smtClean="0"/>
                        <a:t>      56</a:t>
                      </a:r>
                      <a:endParaRPr lang="fa-IR" sz="1600" dirty="0"/>
                    </a:p>
                  </a:txBody>
                  <a:tcPr/>
                </a:tc>
                <a:tc>
                  <a:txBody>
                    <a:bodyPr/>
                    <a:lstStyle/>
                    <a:p>
                      <a:pPr algn="ctr" rtl="1"/>
                      <a:r>
                        <a:rPr lang="fa-IR" sz="1600" dirty="0" smtClean="0"/>
                        <a:t>موردها</a:t>
                      </a:r>
                      <a:endParaRPr lang="fa-IR" sz="1600" dirty="0"/>
                    </a:p>
                  </a:txBody>
                  <a:tcPr/>
                </a:tc>
              </a:tr>
              <a:tr h="370840">
                <a:tc>
                  <a:txBody>
                    <a:bodyPr/>
                    <a:lstStyle/>
                    <a:p>
                      <a:pPr algn="ctr" rtl="1"/>
                      <a:r>
                        <a:rPr lang="fa-IR" sz="1600" dirty="0" smtClean="0"/>
                        <a:t>100</a:t>
                      </a:r>
                      <a:endParaRPr lang="fa-IR" sz="1600" dirty="0"/>
                    </a:p>
                  </a:txBody>
                  <a:tcPr>
                    <a:solidFill>
                      <a:srgbClr val="959BC5"/>
                    </a:solidFill>
                  </a:tcPr>
                </a:tc>
                <a:tc>
                  <a:txBody>
                    <a:bodyPr/>
                    <a:lstStyle/>
                    <a:p>
                      <a:pPr algn="ctr" rtl="1"/>
                      <a:r>
                        <a:rPr lang="fa-IR" sz="1600" dirty="0" smtClean="0">
                          <a:solidFill>
                            <a:schemeClr val="bg1"/>
                          </a:solidFill>
                        </a:rPr>
                        <a:t>28</a:t>
                      </a:r>
                      <a:r>
                        <a:rPr lang="fa-IR" sz="1600" dirty="0" smtClean="0"/>
                        <a:t>    20</a:t>
                      </a:r>
                      <a:endParaRPr lang="fa-IR" sz="1600" dirty="0"/>
                    </a:p>
                  </a:txBody>
                  <a:tcPr/>
                </a:tc>
                <a:tc>
                  <a:txBody>
                    <a:bodyPr/>
                    <a:lstStyle/>
                    <a:p>
                      <a:pPr algn="ctr" rtl="1"/>
                      <a:r>
                        <a:rPr lang="fa-IR" sz="1600" dirty="0" smtClean="0">
                          <a:solidFill>
                            <a:schemeClr val="bg1"/>
                          </a:solidFill>
                        </a:rPr>
                        <a:t>9</a:t>
                      </a:r>
                      <a:r>
                        <a:rPr lang="fa-IR" sz="1600" dirty="0" smtClean="0"/>
                        <a:t>     10</a:t>
                      </a:r>
                      <a:endParaRPr lang="fa-IR" sz="1600" dirty="0"/>
                    </a:p>
                  </a:txBody>
                  <a:tcPr/>
                </a:tc>
                <a:tc>
                  <a:txBody>
                    <a:bodyPr/>
                    <a:lstStyle/>
                    <a:p>
                      <a:pPr algn="ctr" rtl="1"/>
                      <a:r>
                        <a:rPr lang="fa-IR" sz="1600" dirty="0" smtClean="0">
                          <a:solidFill>
                            <a:schemeClr val="bg1"/>
                          </a:solidFill>
                        </a:rPr>
                        <a:t>63</a:t>
                      </a:r>
                      <a:r>
                        <a:rPr lang="fa-IR" sz="1600" dirty="0" smtClean="0"/>
                        <a:t>      70</a:t>
                      </a:r>
                      <a:endParaRPr lang="fa-IR" sz="1600" dirty="0"/>
                    </a:p>
                  </a:txBody>
                  <a:tcPr/>
                </a:tc>
                <a:tc>
                  <a:txBody>
                    <a:bodyPr/>
                    <a:lstStyle/>
                    <a:p>
                      <a:pPr algn="ctr" rtl="1"/>
                      <a:r>
                        <a:rPr lang="fa-IR" sz="1600" dirty="0" smtClean="0"/>
                        <a:t>شاهدها</a:t>
                      </a:r>
                      <a:endParaRPr lang="fa-IR" sz="1600" dirty="0"/>
                    </a:p>
                  </a:txBody>
                  <a:tcPr/>
                </a:tc>
              </a:tr>
              <a:tr h="370840">
                <a:tc>
                  <a:txBody>
                    <a:bodyPr/>
                    <a:lstStyle/>
                    <a:p>
                      <a:pPr algn="ctr" rtl="1"/>
                      <a:r>
                        <a:rPr lang="fa-IR" sz="1600" dirty="0" smtClean="0"/>
                        <a:t>200</a:t>
                      </a:r>
                      <a:endParaRPr lang="fa-IR" sz="1600" dirty="0"/>
                    </a:p>
                  </a:txBody>
                  <a:tcPr>
                    <a:solidFill>
                      <a:srgbClr val="959BC5"/>
                    </a:solidFill>
                  </a:tcPr>
                </a:tc>
                <a:tc>
                  <a:txBody>
                    <a:bodyPr/>
                    <a:lstStyle/>
                    <a:p>
                      <a:pPr algn="ctr" rtl="1"/>
                      <a:r>
                        <a:rPr lang="fa-IR" sz="1600" dirty="0" smtClean="0"/>
                        <a:t>56</a:t>
                      </a:r>
                      <a:endParaRPr lang="fa-IR" sz="1600" dirty="0"/>
                    </a:p>
                  </a:txBody>
                  <a:tcPr>
                    <a:solidFill>
                      <a:srgbClr val="959BC5"/>
                    </a:solidFill>
                  </a:tcPr>
                </a:tc>
                <a:tc>
                  <a:txBody>
                    <a:bodyPr/>
                    <a:lstStyle/>
                    <a:p>
                      <a:pPr algn="ctr" rtl="1"/>
                      <a:r>
                        <a:rPr lang="fa-IR" sz="1600" dirty="0" smtClean="0"/>
                        <a:t>18</a:t>
                      </a:r>
                      <a:endParaRPr lang="fa-IR" sz="1600" dirty="0"/>
                    </a:p>
                  </a:txBody>
                  <a:tcPr>
                    <a:solidFill>
                      <a:srgbClr val="959BC5"/>
                    </a:solidFill>
                  </a:tcPr>
                </a:tc>
                <a:tc>
                  <a:txBody>
                    <a:bodyPr/>
                    <a:lstStyle/>
                    <a:p>
                      <a:pPr algn="ctr" rtl="1"/>
                      <a:r>
                        <a:rPr lang="fa-IR" sz="1600" dirty="0" smtClean="0"/>
                        <a:t>126</a:t>
                      </a:r>
                      <a:endParaRPr lang="fa-IR" sz="1600" dirty="0"/>
                    </a:p>
                  </a:txBody>
                  <a:tcPr>
                    <a:solidFill>
                      <a:srgbClr val="959BC5"/>
                    </a:solidFill>
                  </a:tcPr>
                </a:tc>
                <a:tc>
                  <a:txBody>
                    <a:bodyPr/>
                    <a:lstStyle/>
                    <a:p>
                      <a:pPr algn="ctr" rtl="1"/>
                      <a:r>
                        <a:rPr lang="fa-IR" sz="1600" dirty="0" smtClean="0"/>
                        <a:t>جمع</a:t>
                      </a:r>
                      <a:endParaRPr lang="fa-IR" sz="1600" dirty="0"/>
                    </a:p>
                  </a:txBody>
                  <a:tcPr>
                    <a:solidFill>
                      <a:srgbClr val="959BC5"/>
                    </a:solidFill>
                  </a:tcPr>
                </a:tc>
              </a:tr>
            </a:tbl>
          </a:graphicData>
        </a:graphic>
      </p:graphicFrame>
      <p:grpSp>
        <p:nvGrpSpPr>
          <p:cNvPr id="11" name="Group 34"/>
          <p:cNvGrpSpPr/>
          <p:nvPr/>
        </p:nvGrpSpPr>
        <p:grpSpPr>
          <a:xfrm>
            <a:off x="5072066" y="4500570"/>
            <a:ext cx="3214710" cy="1777993"/>
            <a:chOff x="5286380" y="4429132"/>
            <a:chExt cx="3214710" cy="1777993"/>
          </a:xfrm>
        </p:grpSpPr>
        <p:sp>
          <p:nvSpPr>
            <p:cNvPr id="12" name="TextBox 11"/>
            <p:cNvSpPr txBox="1"/>
            <p:nvPr/>
          </p:nvSpPr>
          <p:spPr>
            <a:xfrm>
              <a:off x="5286380" y="4429132"/>
              <a:ext cx="3214710" cy="1200329"/>
            </a:xfrm>
            <a:prstGeom prst="rect">
              <a:avLst/>
            </a:prstGeom>
            <a:noFill/>
          </p:spPr>
          <p:txBody>
            <a:bodyPr wrap="square" rtlCol="1">
              <a:spAutoFit/>
            </a:bodyPr>
            <a:lstStyle/>
            <a:p>
              <a:r>
                <a:rPr lang="fa-IR" dirty="0" smtClean="0">
                  <a:cs typeface="+mn-cs"/>
                </a:rPr>
                <a:t>مقادير مورد انتظار را براي هر تركيب را حساب مي كنيم.</a:t>
              </a:r>
            </a:p>
            <a:p>
              <a:r>
                <a:rPr lang="fa-IR" dirty="0" smtClean="0">
                  <a:solidFill>
                    <a:schemeClr val="bg1"/>
                  </a:solidFill>
                  <a:cs typeface="+mn-cs"/>
                </a:rPr>
                <a:t>مثلا:</a:t>
              </a:r>
              <a:r>
                <a:rPr lang="fa-IR" dirty="0" smtClean="0">
                  <a:cs typeface="+mn-cs"/>
                </a:rPr>
                <a:t>  مقدار مورد انتظار براي گروه موردها كه بدون تغيير بوده‌اند به صورت زير است:</a:t>
              </a:r>
              <a:endParaRPr lang="fa-IR" dirty="0">
                <a:cs typeface="+mn-cs"/>
              </a:endParaRPr>
            </a:p>
          </p:txBody>
        </p:sp>
        <p:graphicFrame>
          <p:nvGraphicFramePr>
            <p:cNvPr id="13" name="Object 17"/>
            <p:cNvGraphicFramePr>
              <a:graphicFrameLocks noChangeAspect="1"/>
            </p:cNvGraphicFramePr>
            <p:nvPr/>
          </p:nvGraphicFramePr>
          <p:xfrm>
            <a:off x="5524500" y="5715000"/>
            <a:ext cx="2825750" cy="492125"/>
          </p:xfrm>
          <a:graphic>
            <a:graphicData uri="http://schemas.openxmlformats.org/presentationml/2006/ole">
              <mc:AlternateContent xmlns:mc="http://schemas.openxmlformats.org/markup-compatibility/2006">
                <mc:Choice xmlns:v="urn:schemas-microsoft-com:vml" Requires="v">
                  <p:oleObj spid="_x0000_s316423" name="Equation" r:id="rId3" imgW="2260440" imgH="393480" progId="">
                    <p:embed/>
                  </p:oleObj>
                </mc:Choice>
                <mc:Fallback>
                  <p:oleObj name="Equation" r:id="rId3" imgW="2260440" imgH="39348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24500" y="5715000"/>
                          <a:ext cx="282575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4" name="Oval 13"/>
          <p:cNvSpPr/>
          <p:nvPr/>
        </p:nvSpPr>
        <p:spPr>
          <a:xfrm>
            <a:off x="7286644" y="1571612"/>
            <a:ext cx="1214446" cy="500066"/>
          </a:xfrm>
          <a:prstGeom prst="ellipse">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fa-IR" dirty="0" smtClean="0">
                <a:cs typeface="+mj-cs"/>
              </a:rPr>
              <a:t>مثال</a:t>
            </a:r>
            <a:endParaRPr lang="fa-IR" dirty="0">
              <a:cs typeface="+mj-cs"/>
            </a:endParaRPr>
          </a:p>
        </p:txBody>
      </p:sp>
      <p:sp>
        <p:nvSpPr>
          <p:cNvPr id="16" name="Rectangle 15"/>
          <p:cNvSpPr/>
          <p:nvPr/>
        </p:nvSpPr>
        <p:spPr>
          <a:xfrm>
            <a:off x="8001024" y="4000504"/>
            <a:ext cx="57150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cs typeface="+mj-cs"/>
              </a:rPr>
              <a:t>حل:</a:t>
            </a:r>
            <a:endParaRPr lang="fa-IR" dirty="0">
              <a:cs typeface="+mj-cs"/>
            </a:endParaRPr>
          </a:p>
        </p:txBody>
      </p:sp>
      <p:sp>
        <p:nvSpPr>
          <p:cNvPr id="17"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18" name="Slide Number Placeholder 17"/>
          <p:cNvSpPr>
            <a:spLocks noGrp="1"/>
          </p:cNvSpPr>
          <p:nvPr>
            <p:ph type="sldNum" sz="quarter" idx="12"/>
          </p:nvPr>
        </p:nvSpPr>
        <p:spPr/>
        <p:txBody>
          <a:bodyPr/>
          <a:lstStyle/>
          <a:p>
            <a:pPr>
              <a:defRPr/>
            </a:pPr>
            <a:fld id="{AE3F404C-B64D-4FD4-ADF7-4CA21969E8E6}" type="slidenum">
              <a:rPr lang="fa-IR" smtClean="0"/>
              <a:pPr>
                <a:defRPr/>
              </a:pPr>
              <a:t>15</a:t>
            </a:fld>
            <a:endParaRPr lang="fa-IR"/>
          </a:p>
        </p:txBody>
      </p:sp>
      <p:grpSp>
        <p:nvGrpSpPr>
          <p:cNvPr id="19" name="Group 18"/>
          <p:cNvGrpSpPr/>
          <p:nvPr/>
        </p:nvGrpSpPr>
        <p:grpSpPr>
          <a:xfrm>
            <a:off x="9493" y="6276995"/>
            <a:ext cx="662099" cy="552454"/>
            <a:chOff x="9386" y="6276995"/>
            <a:chExt cx="662099" cy="552454"/>
          </a:xfrm>
        </p:grpSpPr>
        <p:sp>
          <p:nvSpPr>
            <p:cNvPr id="20" name="Isosceles Triangle 19">
              <a:hlinkClick r:id="rId5"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1" name="TextBox 20">
              <a:hlinkClick r:id="rId5"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2" name="Straight Connector 21"/>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3643306" y="2928934"/>
            <a:ext cx="4786346" cy="369332"/>
          </a:xfrm>
          <a:prstGeom prst="rect">
            <a:avLst/>
          </a:prstGeom>
          <a:noFill/>
        </p:spPr>
        <p:txBody>
          <a:bodyPr wrap="square" rtlCol="1">
            <a:spAutoFit/>
          </a:bodyPr>
          <a:lstStyle/>
          <a:p>
            <a:r>
              <a:rPr lang="fa-IR" dirty="0" smtClean="0">
                <a:latin typeface="+mn-lt"/>
                <a:cs typeface="+mn-cs"/>
              </a:rPr>
              <a:t>براي محاسبه مقدار شاخص آزمون از رابطه زير استفاده مي كنيم:</a:t>
            </a:r>
          </a:p>
        </p:txBody>
      </p:sp>
      <p:graphicFrame>
        <p:nvGraphicFramePr>
          <p:cNvPr id="317442" name="Object 2"/>
          <p:cNvGraphicFramePr>
            <a:graphicFrameLocks noChangeAspect="1"/>
          </p:cNvGraphicFramePr>
          <p:nvPr/>
        </p:nvGraphicFramePr>
        <p:xfrm>
          <a:off x="992177" y="2928934"/>
          <a:ext cx="2008187" cy="590550"/>
        </p:xfrm>
        <a:graphic>
          <a:graphicData uri="http://schemas.openxmlformats.org/presentationml/2006/ole">
            <mc:AlternateContent xmlns:mc="http://schemas.openxmlformats.org/markup-compatibility/2006">
              <mc:Choice xmlns:v="urn:schemas-microsoft-com:vml" Requires="v">
                <p:oleObj spid="_x0000_s317467" name="Equation" r:id="rId3" imgW="1726920" imgH="507960" progId="">
                  <p:embed/>
                </p:oleObj>
              </mc:Choice>
              <mc:Fallback>
                <p:oleObj name="Equation" r:id="rId3" imgW="1726920" imgH="5079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2177" y="2928934"/>
                        <a:ext cx="2008187"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17443" name="Object 3"/>
          <p:cNvGraphicFramePr>
            <a:graphicFrameLocks noChangeAspect="1"/>
          </p:cNvGraphicFramePr>
          <p:nvPr/>
        </p:nvGraphicFramePr>
        <p:xfrm>
          <a:off x="974725" y="3571875"/>
          <a:ext cx="6026150" cy="768350"/>
        </p:xfrm>
        <a:graphic>
          <a:graphicData uri="http://schemas.openxmlformats.org/presentationml/2006/ole">
            <mc:AlternateContent xmlns:mc="http://schemas.openxmlformats.org/markup-compatibility/2006">
              <mc:Choice xmlns:v="urn:schemas-microsoft-com:vml" Requires="v">
                <p:oleObj spid="_x0000_s317468" name="Equation" r:id="rId5" imgW="5181480" imgH="660240" progId="">
                  <p:embed/>
                </p:oleObj>
              </mc:Choice>
              <mc:Fallback>
                <p:oleObj name="Equation" r:id="rId5" imgW="5181480" imgH="66024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4725" y="3571875"/>
                        <a:ext cx="6026150"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 name="Object 9"/>
          <p:cNvGraphicFramePr>
            <a:graphicFrameLocks noChangeAspect="1"/>
          </p:cNvGraphicFramePr>
          <p:nvPr/>
        </p:nvGraphicFramePr>
        <p:xfrm>
          <a:off x="1042984" y="4500570"/>
          <a:ext cx="3028950" cy="428625"/>
        </p:xfrm>
        <a:graphic>
          <a:graphicData uri="http://schemas.openxmlformats.org/presentationml/2006/ole">
            <mc:AlternateContent xmlns:mc="http://schemas.openxmlformats.org/markup-compatibility/2006">
              <mc:Choice xmlns:v="urn:schemas-microsoft-com:vml" Requires="v">
                <p:oleObj spid="_x0000_s317469" name="Equation" r:id="rId7" imgW="1803240" imgH="279360" progId="">
                  <p:embed/>
                </p:oleObj>
              </mc:Choice>
              <mc:Fallback>
                <p:oleObj name="Equation" r:id="rId7" imgW="1803240" imgH="27936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2984" y="4500570"/>
                        <a:ext cx="3028950"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1000100" y="5143512"/>
            <a:ext cx="6858048" cy="707886"/>
            <a:chOff x="1643042" y="4286256"/>
            <a:chExt cx="6858048" cy="707886"/>
          </a:xfrm>
        </p:grpSpPr>
        <p:sp>
          <p:nvSpPr>
            <p:cNvPr id="9" name="TextBox 8"/>
            <p:cNvSpPr txBox="1"/>
            <p:nvPr/>
          </p:nvSpPr>
          <p:spPr>
            <a:xfrm>
              <a:off x="1643042" y="4286256"/>
              <a:ext cx="6858048"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r>
                <a:rPr lang="fa-IR" sz="2000" dirty="0" smtClean="0">
                  <a:latin typeface="+mn-lt"/>
                  <a:cs typeface="+mn-cs"/>
                </a:rPr>
                <a:t>فرض صفر را رد مي‌كنيم چون مقدار شاخص آزمون 7/58 از مقدار                       </a:t>
              </a:r>
            </a:p>
            <a:p>
              <a:r>
                <a:rPr lang="fa-IR" sz="2000" dirty="0" smtClean="0">
                  <a:latin typeface="+mn-lt"/>
                  <a:cs typeface="+mn-cs"/>
                </a:rPr>
                <a:t>بيشتر است. يعني ويتامين مورد نظر بر انرژي زايي افراد تاثيرگذار است.  </a:t>
              </a:r>
            </a:p>
          </p:txBody>
        </p:sp>
        <p:graphicFrame>
          <p:nvGraphicFramePr>
            <p:cNvPr id="317445" name="Object 5"/>
            <p:cNvGraphicFramePr>
              <a:graphicFrameLocks noChangeAspect="1"/>
            </p:cNvGraphicFramePr>
            <p:nvPr/>
          </p:nvGraphicFramePr>
          <p:xfrm>
            <a:off x="1714480" y="4286256"/>
            <a:ext cx="1419225" cy="379413"/>
          </p:xfrm>
          <a:graphic>
            <a:graphicData uri="http://schemas.openxmlformats.org/presentationml/2006/ole">
              <mc:AlternateContent xmlns:mc="http://schemas.openxmlformats.org/markup-compatibility/2006">
                <mc:Choice xmlns:v="urn:schemas-microsoft-com:vml" Requires="v">
                  <p:oleObj spid="_x0000_s317470" name="Equation" r:id="rId9" imgW="1091880" imgH="291960" progId="">
                    <p:embed/>
                  </p:oleObj>
                </mc:Choice>
                <mc:Fallback>
                  <p:oleObj name="Equation" r:id="rId9" imgW="1091880" imgH="291960"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14480" y="4286256"/>
                          <a:ext cx="1419225" cy="37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2" name="TextBox 11"/>
          <p:cNvSpPr txBox="1"/>
          <p:nvPr/>
        </p:nvSpPr>
        <p:spPr>
          <a:xfrm>
            <a:off x="5000628" y="1714488"/>
            <a:ext cx="3357586" cy="400110"/>
          </a:xfrm>
          <a:prstGeom prst="rect">
            <a:avLst/>
          </a:prstGeom>
          <a:noFill/>
        </p:spPr>
        <p:txBody>
          <a:bodyPr wrap="square" rtlCol="1">
            <a:spAutoFit/>
          </a:bodyPr>
          <a:lstStyle/>
          <a:p>
            <a:r>
              <a:rPr lang="fa-IR" sz="2000" dirty="0" smtClean="0">
                <a:latin typeface="+mn-lt"/>
                <a:cs typeface="+mn-cs"/>
              </a:rPr>
              <a:t>فرضيه هاي آزمون به صورت زير است.</a:t>
            </a:r>
          </a:p>
        </p:txBody>
      </p:sp>
      <p:grpSp>
        <p:nvGrpSpPr>
          <p:cNvPr id="13" name="Group 3"/>
          <p:cNvGrpSpPr/>
          <p:nvPr/>
        </p:nvGrpSpPr>
        <p:grpSpPr>
          <a:xfrm>
            <a:off x="928662" y="1785926"/>
            <a:ext cx="3429024" cy="785818"/>
            <a:chOff x="785786" y="4000504"/>
            <a:chExt cx="3035529" cy="857256"/>
          </a:xfrm>
        </p:grpSpPr>
        <p:sp>
          <p:nvSpPr>
            <p:cNvPr id="14" name="Rectangle 13"/>
            <p:cNvSpPr/>
            <p:nvPr/>
          </p:nvSpPr>
          <p:spPr>
            <a:xfrm>
              <a:off x="785786" y="4000504"/>
              <a:ext cx="3035529" cy="857256"/>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r>
                <a:rPr lang="fa-IR" dirty="0" smtClean="0"/>
                <a:t>رابطه‌اي بين دو متغير وجود ندارد.</a:t>
              </a:r>
            </a:p>
            <a:p>
              <a:r>
                <a:rPr lang="fa-IR" dirty="0" smtClean="0"/>
                <a:t>بين دو متغير رابطه وجود دارد.</a:t>
              </a:r>
              <a:endParaRPr lang="fa-IR" dirty="0"/>
            </a:p>
          </p:txBody>
        </p:sp>
        <p:graphicFrame>
          <p:nvGraphicFramePr>
            <p:cNvPr id="15" name="Object 14"/>
            <p:cNvGraphicFramePr>
              <a:graphicFrameLocks noChangeAspect="1"/>
            </p:cNvGraphicFramePr>
            <p:nvPr/>
          </p:nvGraphicFramePr>
          <p:xfrm>
            <a:off x="914374" y="4047265"/>
            <a:ext cx="476250" cy="779323"/>
          </p:xfrm>
          <a:graphic>
            <a:graphicData uri="http://schemas.openxmlformats.org/presentationml/2006/ole">
              <mc:AlternateContent xmlns:mc="http://schemas.openxmlformats.org/markup-compatibility/2006">
                <mc:Choice xmlns:v="urn:schemas-microsoft-com:vml" Requires="v">
                  <p:oleObj spid="_x0000_s317471" name="Equation" r:id="rId11" imgW="393480" imgH="482400" progId="">
                    <p:embed/>
                  </p:oleObj>
                </mc:Choice>
                <mc:Fallback>
                  <p:oleObj name="Equation" r:id="rId11" imgW="393480" imgH="482400" progId="">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14374" y="4047265"/>
                          <a:ext cx="476250" cy="7793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6"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18" name="Slide Number Placeholder 17"/>
          <p:cNvSpPr>
            <a:spLocks noGrp="1"/>
          </p:cNvSpPr>
          <p:nvPr>
            <p:ph type="sldNum" sz="quarter" idx="12"/>
          </p:nvPr>
        </p:nvSpPr>
        <p:spPr/>
        <p:txBody>
          <a:bodyPr/>
          <a:lstStyle/>
          <a:p>
            <a:pPr>
              <a:defRPr/>
            </a:pPr>
            <a:fld id="{AE3F404C-B64D-4FD4-ADF7-4CA21969E8E6}" type="slidenum">
              <a:rPr lang="fa-IR" smtClean="0"/>
              <a:pPr>
                <a:defRPr/>
              </a:pPr>
              <a:t>16</a:t>
            </a:fld>
            <a:endParaRPr lang="fa-IR"/>
          </a:p>
        </p:txBody>
      </p:sp>
      <p:sp>
        <p:nvSpPr>
          <p:cNvPr id="19" name="Action Button: Document 18">
            <a:hlinkClick r:id="rId13" action="ppaction://hlinksldjump" highlightClick="1"/>
          </p:cNvPr>
          <p:cNvSpPr/>
          <p:nvPr/>
        </p:nvSpPr>
        <p:spPr>
          <a:xfrm>
            <a:off x="8143900" y="6000768"/>
            <a:ext cx="428628" cy="500066"/>
          </a:xfrm>
          <a:prstGeom prst="actionButtonDocumen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600" dirty="0">
              <a:cs typeface="2  Bardiya" pitchFamily="2" charset="-78"/>
            </a:endParaRPr>
          </a:p>
        </p:txBody>
      </p:sp>
      <p:grpSp>
        <p:nvGrpSpPr>
          <p:cNvPr id="20" name="Group 19"/>
          <p:cNvGrpSpPr/>
          <p:nvPr/>
        </p:nvGrpSpPr>
        <p:grpSpPr>
          <a:xfrm>
            <a:off x="9493" y="6276995"/>
            <a:ext cx="662099" cy="552454"/>
            <a:chOff x="9386" y="6276995"/>
            <a:chExt cx="662099" cy="552454"/>
          </a:xfrm>
        </p:grpSpPr>
        <p:sp>
          <p:nvSpPr>
            <p:cNvPr id="21" name="Isosceles Triangle 20">
              <a:hlinkClick r:id="rId14"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2" name="TextBox 21">
              <a:hlinkClick r:id="rId14"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3" name="Straight Connector 22"/>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071934" y="2143116"/>
            <a:ext cx="4614866" cy="1597004"/>
          </a:xfrm>
        </p:spPr>
        <p:style>
          <a:lnRef idx="2">
            <a:schemeClr val="accent1"/>
          </a:lnRef>
          <a:fillRef idx="1">
            <a:schemeClr val="lt1"/>
          </a:fillRef>
          <a:effectRef idx="0">
            <a:schemeClr val="accent1"/>
          </a:effectRef>
          <a:fontRef idx="minor">
            <a:schemeClr val="dk1"/>
          </a:fontRef>
        </p:style>
        <p:txBody>
          <a:bodyPr anchor="ctr"/>
          <a:lstStyle/>
          <a:p>
            <a:pPr marL="0" indent="0" algn="ctr">
              <a:buNone/>
            </a:pPr>
            <a:r>
              <a:rPr lang="fa-IR" sz="1800" dirty="0" smtClean="0"/>
              <a:t>به منظور مطالعه بستگي دو صفت رنگ مو و رنگ چشم افراد، و بيان شدت همبستگي در يك جمعيت، نمونه‌اي به حجم 95 نفر به صورت تصادفي از اين جمعيت انتخاب و بر حسب اين دو صفت آنها را در جدول زير ثبت كرده‌ايم. فرض عدم رابطه بين دو متغير را با خطاي نوع اول يك درصد بيازماييد.</a:t>
            </a:r>
            <a:endParaRPr lang="fa-IR" sz="1800" dirty="0"/>
          </a:p>
        </p:txBody>
      </p:sp>
      <p:graphicFrame>
        <p:nvGraphicFramePr>
          <p:cNvPr id="5" name="Table 4"/>
          <p:cNvGraphicFramePr>
            <a:graphicFrameLocks noGrp="1"/>
          </p:cNvGraphicFramePr>
          <p:nvPr/>
        </p:nvGraphicFramePr>
        <p:xfrm>
          <a:off x="500033" y="2214554"/>
          <a:ext cx="3286149" cy="1483360"/>
        </p:xfrm>
        <a:graphic>
          <a:graphicData uri="http://schemas.openxmlformats.org/drawingml/2006/table">
            <a:tbl>
              <a:tblPr rtl="1" firstRow="1" bandRow="1"/>
              <a:tblGrid>
                <a:gridCol w="704725"/>
                <a:gridCol w="959415"/>
                <a:gridCol w="714807"/>
                <a:gridCol w="907202"/>
              </a:tblGrid>
              <a:tr h="370840">
                <a:tc gridSpan="3">
                  <a:txBody>
                    <a:bodyPr/>
                    <a:lstStyle/>
                    <a:p>
                      <a:pPr algn="ctr" rtl="1"/>
                      <a:r>
                        <a:rPr lang="fa-IR" sz="1600" dirty="0" smtClean="0"/>
                        <a:t>رنگ چشم</a:t>
                      </a:r>
                      <a:endParaRPr lang="fa-IR" sz="1600" dirty="0"/>
                    </a:p>
                  </a:txBody>
                  <a:tcPr/>
                </a:tc>
                <a:tc hMerge="1">
                  <a:txBody>
                    <a:bodyPr/>
                    <a:lstStyle/>
                    <a:p>
                      <a:pPr rtl="1"/>
                      <a:endParaRPr lang="fa-IR" dirty="0"/>
                    </a:p>
                  </a:txBody>
                  <a:tcPr/>
                </a:tc>
                <a:tc hMerge="1">
                  <a:txBody>
                    <a:bodyPr/>
                    <a:lstStyle/>
                    <a:p>
                      <a:pPr rtl="1"/>
                      <a:endParaRPr lang="fa-IR" dirty="0"/>
                    </a:p>
                  </a:txBody>
                  <a:tcPr/>
                </a:tc>
                <a:tc rowSpan="2">
                  <a:txBody>
                    <a:bodyPr/>
                    <a:lstStyle/>
                    <a:p>
                      <a:pPr algn="ctr" rtl="1"/>
                      <a:endParaRPr lang="fa-IR" sz="1600" dirty="0" smtClean="0"/>
                    </a:p>
                    <a:p>
                      <a:pPr algn="ctr" rtl="1"/>
                      <a:r>
                        <a:rPr lang="fa-IR" sz="1600" dirty="0" smtClean="0"/>
                        <a:t>رنگ مو</a:t>
                      </a:r>
                      <a:endParaRPr lang="fa-IR" sz="1600" dirty="0"/>
                    </a:p>
                  </a:txBody>
                  <a:tcPr/>
                </a:tc>
              </a:tr>
              <a:tr h="370840">
                <a:tc>
                  <a:txBody>
                    <a:bodyPr/>
                    <a:lstStyle/>
                    <a:p>
                      <a:pPr algn="ctr" rtl="1"/>
                      <a:r>
                        <a:rPr lang="fa-IR" sz="1600" dirty="0" smtClean="0"/>
                        <a:t>ساير</a:t>
                      </a:r>
                      <a:endParaRPr lang="fa-IR" sz="1600" dirty="0"/>
                    </a:p>
                  </a:txBody>
                  <a:tcPr/>
                </a:tc>
                <a:tc>
                  <a:txBody>
                    <a:bodyPr/>
                    <a:lstStyle/>
                    <a:p>
                      <a:pPr algn="ctr" rtl="1"/>
                      <a:r>
                        <a:rPr lang="fa-IR" sz="1600" dirty="0" smtClean="0"/>
                        <a:t>سبز و آبي</a:t>
                      </a:r>
                      <a:endParaRPr lang="fa-IR" sz="1600" dirty="0"/>
                    </a:p>
                  </a:txBody>
                  <a:tcPr/>
                </a:tc>
                <a:tc>
                  <a:txBody>
                    <a:bodyPr/>
                    <a:lstStyle/>
                    <a:p>
                      <a:pPr algn="ctr" rtl="1"/>
                      <a:r>
                        <a:rPr lang="fa-IR" sz="1600" dirty="0" smtClean="0"/>
                        <a:t>سياه</a:t>
                      </a:r>
                      <a:endParaRPr lang="fa-IR" sz="1600" dirty="0"/>
                    </a:p>
                  </a:txBody>
                  <a:tcPr/>
                </a:tc>
                <a:tc vMerge="1">
                  <a:txBody>
                    <a:bodyPr/>
                    <a:lstStyle/>
                    <a:p>
                      <a:pPr rtl="1"/>
                      <a:endParaRPr lang="fa-IR" dirty="0"/>
                    </a:p>
                  </a:txBody>
                  <a:tcPr/>
                </a:tc>
              </a:tr>
              <a:tr h="370840">
                <a:tc>
                  <a:txBody>
                    <a:bodyPr/>
                    <a:lstStyle/>
                    <a:p>
                      <a:pPr algn="ctr" rtl="1"/>
                      <a:r>
                        <a:rPr lang="fa-IR" sz="1600" dirty="0" smtClean="0"/>
                        <a:t>6</a:t>
                      </a:r>
                      <a:endParaRPr lang="fa-IR" sz="1600" dirty="0"/>
                    </a:p>
                  </a:txBody>
                  <a:tcPr/>
                </a:tc>
                <a:tc>
                  <a:txBody>
                    <a:bodyPr/>
                    <a:lstStyle/>
                    <a:p>
                      <a:pPr algn="ctr" rtl="1"/>
                      <a:r>
                        <a:rPr lang="fa-IR" sz="1600" dirty="0" smtClean="0"/>
                        <a:t>14</a:t>
                      </a:r>
                      <a:endParaRPr lang="fa-IR" sz="1600" dirty="0"/>
                    </a:p>
                  </a:txBody>
                  <a:tcPr/>
                </a:tc>
                <a:tc>
                  <a:txBody>
                    <a:bodyPr/>
                    <a:lstStyle/>
                    <a:p>
                      <a:pPr algn="ctr" rtl="1"/>
                      <a:r>
                        <a:rPr lang="fa-IR" sz="1600" dirty="0" smtClean="0"/>
                        <a:t>32</a:t>
                      </a:r>
                      <a:endParaRPr lang="fa-IR" sz="1600" dirty="0"/>
                    </a:p>
                  </a:txBody>
                  <a:tcPr/>
                </a:tc>
                <a:tc>
                  <a:txBody>
                    <a:bodyPr/>
                    <a:lstStyle/>
                    <a:p>
                      <a:pPr algn="ctr" rtl="1"/>
                      <a:r>
                        <a:rPr lang="fa-IR" sz="1600" dirty="0" smtClean="0"/>
                        <a:t>روشن</a:t>
                      </a:r>
                      <a:endParaRPr lang="fa-IR" sz="1600" dirty="0"/>
                    </a:p>
                  </a:txBody>
                  <a:tcPr/>
                </a:tc>
              </a:tr>
              <a:tr h="370840">
                <a:tc>
                  <a:txBody>
                    <a:bodyPr/>
                    <a:lstStyle/>
                    <a:p>
                      <a:pPr algn="ctr" rtl="1"/>
                      <a:r>
                        <a:rPr lang="fa-IR" sz="1600" dirty="0" smtClean="0"/>
                        <a:t>9</a:t>
                      </a:r>
                      <a:endParaRPr lang="fa-IR" sz="1600" dirty="0"/>
                    </a:p>
                  </a:txBody>
                  <a:tcPr/>
                </a:tc>
                <a:tc>
                  <a:txBody>
                    <a:bodyPr/>
                    <a:lstStyle/>
                    <a:p>
                      <a:pPr algn="ctr" rtl="1"/>
                      <a:r>
                        <a:rPr lang="fa-IR" sz="1600" dirty="0" smtClean="0"/>
                        <a:t>22</a:t>
                      </a:r>
                      <a:endParaRPr lang="fa-IR" sz="1600" dirty="0"/>
                    </a:p>
                  </a:txBody>
                  <a:tcPr/>
                </a:tc>
                <a:tc>
                  <a:txBody>
                    <a:bodyPr/>
                    <a:lstStyle/>
                    <a:p>
                      <a:pPr algn="ctr" rtl="1"/>
                      <a:r>
                        <a:rPr lang="fa-IR" sz="1600" dirty="0" smtClean="0"/>
                        <a:t>12</a:t>
                      </a:r>
                      <a:endParaRPr lang="fa-IR" sz="1600" dirty="0"/>
                    </a:p>
                  </a:txBody>
                  <a:tcPr/>
                </a:tc>
                <a:tc>
                  <a:txBody>
                    <a:bodyPr/>
                    <a:lstStyle/>
                    <a:p>
                      <a:pPr algn="ctr" rtl="1"/>
                      <a:r>
                        <a:rPr lang="fa-IR" sz="1600" dirty="0" smtClean="0"/>
                        <a:t>تيره</a:t>
                      </a:r>
                      <a:endParaRPr lang="fa-IR" sz="1600" dirty="0"/>
                    </a:p>
                  </a:txBody>
                  <a:tcPr/>
                </a:tc>
              </a:tr>
            </a:tbl>
          </a:graphicData>
        </a:graphic>
      </p:graphicFrame>
      <p:graphicFrame>
        <p:nvGraphicFramePr>
          <p:cNvPr id="6" name="Table 5"/>
          <p:cNvGraphicFramePr>
            <a:graphicFrameLocks noGrp="1"/>
          </p:cNvGraphicFramePr>
          <p:nvPr/>
        </p:nvGraphicFramePr>
        <p:xfrm>
          <a:off x="428595" y="4429132"/>
          <a:ext cx="4286281" cy="1854200"/>
        </p:xfrm>
        <a:graphic>
          <a:graphicData uri="http://schemas.openxmlformats.org/drawingml/2006/table">
            <a:tbl>
              <a:tblPr rtl="1" firstRow="1" bandRow="1"/>
              <a:tblGrid>
                <a:gridCol w="664910"/>
                <a:gridCol w="848868"/>
                <a:gridCol w="1005036"/>
                <a:gridCol w="900313"/>
                <a:gridCol w="867154"/>
              </a:tblGrid>
              <a:tr h="370840">
                <a:tc rowSpan="2">
                  <a:txBody>
                    <a:bodyPr/>
                    <a:lstStyle/>
                    <a:p>
                      <a:pPr algn="ctr" rtl="1"/>
                      <a:endParaRPr lang="fa-IR" sz="1600" dirty="0" smtClean="0"/>
                    </a:p>
                    <a:p>
                      <a:pPr algn="ctr" rtl="1"/>
                      <a:r>
                        <a:rPr lang="fa-IR" sz="1600" dirty="0" smtClean="0"/>
                        <a:t>جمع</a:t>
                      </a:r>
                      <a:endParaRPr lang="fa-IR" sz="1600" dirty="0"/>
                    </a:p>
                  </a:txBody>
                  <a:tcPr>
                    <a:solidFill>
                      <a:srgbClr val="EBF1CB"/>
                    </a:solidFill>
                  </a:tcPr>
                </a:tc>
                <a:tc gridSpan="3">
                  <a:txBody>
                    <a:bodyPr/>
                    <a:lstStyle/>
                    <a:p>
                      <a:pPr algn="ctr" rtl="1"/>
                      <a:r>
                        <a:rPr lang="fa-IR" sz="1600" dirty="0" smtClean="0"/>
                        <a:t>رنگ چشم</a:t>
                      </a:r>
                      <a:endParaRPr lang="fa-IR" sz="1600" dirty="0"/>
                    </a:p>
                  </a:txBody>
                  <a:tcPr/>
                </a:tc>
                <a:tc hMerge="1">
                  <a:txBody>
                    <a:bodyPr/>
                    <a:lstStyle/>
                    <a:p>
                      <a:pPr rtl="1"/>
                      <a:endParaRPr lang="fa-IR" dirty="0"/>
                    </a:p>
                  </a:txBody>
                  <a:tcPr/>
                </a:tc>
                <a:tc hMerge="1">
                  <a:txBody>
                    <a:bodyPr/>
                    <a:lstStyle/>
                    <a:p>
                      <a:pPr rtl="1"/>
                      <a:endParaRPr lang="fa-IR" dirty="0"/>
                    </a:p>
                  </a:txBody>
                  <a:tcPr/>
                </a:tc>
                <a:tc rowSpan="2">
                  <a:txBody>
                    <a:bodyPr/>
                    <a:lstStyle/>
                    <a:p>
                      <a:pPr algn="ctr" rtl="1"/>
                      <a:endParaRPr lang="fa-IR" sz="1600" dirty="0" smtClean="0"/>
                    </a:p>
                    <a:p>
                      <a:pPr algn="ctr" rtl="1"/>
                      <a:r>
                        <a:rPr lang="fa-IR" sz="1600" dirty="0" smtClean="0"/>
                        <a:t>رنگ مو</a:t>
                      </a:r>
                      <a:endParaRPr lang="fa-IR" sz="1600" dirty="0"/>
                    </a:p>
                  </a:txBody>
                  <a:tcPr/>
                </a:tc>
              </a:tr>
              <a:tr h="370840">
                <a:tc vMerge="1">
                  <a:txBody>
                    <a:bodyPr/>
                    <a:lstStyle/>
                    <a:p>
                      <a:pPr algn="ctr" rtl="1"/>
                      <a:endParaRPr lang="fa-IR" sz="1600" dirty="0"/>
                    </a:p>
                  </a:txBody>
                  <a:tcPr/>
                </a:tc>
                <a:tc>
                  <a:txBody>
                    <a:bodyPr/>
                    <a:lstStyle/>
                    <a:p>
                      <a:pPr algn="ctr" rtl="1"/>
                      <a:r>
                        <a:rPr lang="fa-IR" sz="1600" dirty="0" smtClean="0"/>
                        <a:t>ساير</a:t>
                      </a:r>
                      <a:endParaRPr lang="fa-IR" sz="1600" dirty="0"/>
                    </a:p>
                  </a:txBody>
                  <a:tcPr/>
                </a:tc>
                <a:tc>
                  <a:txBody>
                    <a:bodyPr/>
                    <a:lstStyle/>
                    <a:p>
                      <a:pPr algn="ctr" rtl="1"/>
                      <a:r>
                        <a:rPr lang="fa-IR" sz="1600" dirty="0" smtClean="0"/>
                        <a:t>سبز و آبي</a:t>
                      </a:r>
                      <a:endParaRPr lang="fa-IR" sz="1600" dirty="0"/>
                    </a:p>
                  </a:txBody>
                  <a:tcPr/>
                </a:tc>
                <a:tc>
                  <a:txBody>
                    <a:bodyPr/>
                    <a:lstStyle/>
                    <a:p>
                      <a:pPr algn="ctr" rtl="1"/>
                      <a:r>
                        <a:rPr lang="fa-IR" sz="1600" dirty="0" smtClean="0"/>
                        <a:t>سياه</a:t>
                      </a:r>
                      <a:endParaRPr lang="fa-IR" sz="1600" dirty="0"/>
                    </a:p>
                  </a:txBody>
                  <a:tcPr/>
                </a:tc>
                <a:tc vMerge="1">
                  <a:txBody>
                    <a:bodyPr/>
                    <a:lstStyle/>
                    <a:p>
                      <a:pPr rtl="1"/>
                      <a:endParaRPr lang="fa-IR" dirty="0"/>
                    </a:p>
                  </a:txBody>
                  <a:tcPr/>
                </a:tc>
              </a:tr>
              <a:tr h="370840">
                <a:tc>
                  <a:txBody>
                    <a:bodyPr/>
                    <a:lstStyle/>
                    <a:p>
                      <a:pPr algn="ctr" rtl="1"/>
                      <a:r>
                        <a:rPr lang="fa-IR" sz="1600" dirty="0" smtClean="0"/>
                        <a:t>52</a:t>
                      </a:r>
                      <a:endParaRPr lang="fa-IR" sz="1600" dirty="0"/>
                    </a:p>
                  </a:txBody>
                  <a:tcPr>
                    <a:solidFill>
                      <a:srgbClr val="EBF1CB"/>
                    </a:solidFill>
                  </a:tcPr>
                </a:tc>
                <a:tc>
                  <a:txBody>
                    <a:bodyPr/>
                    <a:lstStyle/>
                    <a:p>
                      <a:pPr algn="ctr" rtl="1"/>
                      <a:r>
                        <a:rPr lang="fa-IR" sz="1600" dirty="0" smtClean="0">
                          <a:solidFill>
                            <a:schemeClr val="bg1"/>
                          </a:solidFill>
                        </a:rPr>
                        <a:t>8/2</a:t>
                      </a:r>
                      <a:r>
                        <a:rPr lang="fa-IR" sz="1600" dirty="0" smtClean="0"/>
                        <a:t>     6</a:t>
                      </a:r>
                      <a:endParaRPr lang="fa-IR" sz="1600" dirty="0"/>
                    </a:p>
                  </a:txBody>
                  <a:tcPr/>
                </a:tc>
                <a:tc>
                  <a:txBody>
                    <a:bodyPr/>
                    <a:lstStyle/>
                    <a:p>
                      <a:pPr algn="ctr" rtl="1"/>
                      <a:r>
                        <a:rPr lang="fa-IR" sz="1600" dirty="0" smtClean="0">
                          <a:solidFill>
                            <a:schemeClr val="bg1"/>
                          </a:solidFill>
                        </a:rPr>
                        <a:t>19/7</a:t>
                      </a:r>
                      <a:r>
                        <a:rPr lang="fa-IR" sz="1600" dirty="0" smtClean="0"/>
                        <a:t>    14</a:t>
                      </a:r>
                      <a:endParaRPr lang="fa-IR" sz="1600" dirty="0"/>
                    </a:p>
                  </a:txBody>
                  <a:tcPr/>
                </a:tc>
                <a:tc>
                  <a:txBody>
                    <a:bodyPr/>
                    <a:lstStyle/>
                    <a:p>
                      <a:pPr algn="ctr" rtl="1"/>
                      <a:r>
                        <a:rPr lang="fa-IR" sz="1600" dirty="0" smtClean="0"/>
                        <a:t> </a:t>
                      </a:r>
                      <a:r>
                        <a:rPr lang="fa-IR" sz="1600" dirty="0" smtClean="0">
                          <a:solidFill>
                            <a:schemeClr val="bg1"/>
                          </a:solidFill>
                        </a:rPr>
                        <a:t>24/1</a:t>
                      </a:r>
                      <a:r>
                        <a:rPr lang="fa-IR" sz="1600" dirty="0" smtClean="0"/>
                        <a:t>   32</a:t>
                      </a:r>
                      <a:endParaRPr lang="fa-IR" sz="1600" dirty="0"/>
                    </a:p>
                  </a:txBody>
                  <a:tcPr/>
                </a:tc>
                <a:tc>
                  <a:txBody>
                    <a:bodyPr/>
                    <a:lstStyle/>
                    <a:p>
                      <a:pPr algn="ctr" rtl="1"/>
                      <a:r>
                        <a:rPr lang="fa-IR" sz="1600" dirty="0" smtClean="0"/>
                        <a:t>روشن</a:t>
                      </a:r>
                      <a:endParaRPr lang="fa-IR" sz="1600" dirty="0"/>
                    </a:p>
                  </a:txBody>
                  <a:tcPr/>
                </a:tc>
              </a:tr>
              <a:tr h="370840">
                <a:tc>
                  <a:txBody>
                    <a:bodyPr/>
                    <a:lstStyle/>
                    <a:p>
                      <a:pPr algn="ctr" rtl="1"/>
                      <a:r>
                        <a:rPr lang="fa-IR" sz="1600" dirty="0" smtClean="0"/>
                        <a:t>43</a:t>
                      </a:r>
                      <a:endParaRPr lang="fa-IR" sz="1600" dirty="0"/>
                    </a:p>
                  </a:txBody>
                  <a:tcPr>
                    <a:solidFill>
                      <a:srgbClr val="EBF1CB"/>
                    </a:solidFill>
                  </a:tcPr>
                </a:tc>
                <a:tc>
                  <a:txBody>
                    <a:bodyPr/>
                    <a:lstStyle/>
                    <a:p>
                      <a:pPr algn="ctr" rtl="1"/>
                      <a:r>
                        <a:rPr lang="fa-IR" sz="1600" dirty="0" smtClean="0">
                          <a:solidFill>
                            <a:schemeClr val="bg1"/>
                          </a:solidFill>
                        </a:rPr>
                        <a:t>6/8</a:t>
                      </a:r>
                      <a:r>
                        <a:rPr lang="fa-IR" sz="1600" dirty="0" smtClean="0"/>
                        <a:t>    9</a:t>
                      </a:r>
                      <a:endParaRPr lang="fa-IR" sz="1600" dirty="0"/>
                    </a:p>
                  </a:txBody>
                  <a:tcPr/>
                </a:tc>
                <a:tc>
                  <a:txBody>
                    <a:bodyPr/>
                    <a:lstStyle/>
                    <a:p>
                      <a:pPr algn="ctr" rtl="1"/>
                      <a:r>
                        <a:rPr lang="fa-IR" sz="1600" dirty="0" smtClean="0">
                          <a:solidFill>
                            <a:schemeClr val="bg1"/>
                          </a:solidFill>
                        </a:rPr>
                        <a:t>16/3</a:t>
                      </a:r>
                      <a:r>
                        <a:rPr lang="fa-IR" sz="1600" dirty="0" smtClean="0"/>
                        <a:t>   22</a:t>
                      </a:r>
                      <a:endParaRPr lang="fa-IR" sz="1600" dirty="0"/>
                    </a:p>
                  </a:txBody>
                  <a:tcPr/>
                </a:tc>
                <a:tc>
                  <a:txBody>
                    <a:bodyPr/>
                    <a:lstStyle/>
                    <a:p>
                      <a:pPr algn="ctr" rtl="1"/>
                      <a:r>
                        <a:rPr lang="fa-IR" sz="1600" dirty="0" smtClean="0">
                          <a:solidFill>
                            <a:schemeClr val="bg1"/>
                          </a:solidFill>
                        </a:rPr>
                        <a:t>19/9</a:t>
                      </a:r>
                      <a:r>
                        <a:rPr lang="fa-IR" sz="1600" dirty="0" smtClean="0"/>
                        <a:t>   12</a:t>
                      </a:r>
                      <a:endParaRPr lang="fa-IR" sz="1600" dirty="0"/>
                    </a:p>
                  </a:txBody>
                  <a:tcPr/>
                </a:tc>
                <a:tc>
                  <a:txBody>
                    <a:bodyPr/>
                    <a:lstStyle/>
                    <a:p>
                      <a:pPr algn="ctr" rtl="1"/>
                      <a:r>
                        <a:rPr lang="fa-IR" sz="1600" dirty="0" smtClean="0"/>
                        <a:t>تيره</a:t>
                      </a:r>
                      <a:endParaRPr lang="fa-IR" sz="1600" dirty="0"/>
                    </a:p>
                  </a:txBody>
                  <a:tcPr/>
                </a:tc>
              </a:tr>
              <a:tr h="370840">
                <a:tc>
                  <a:txBody>
                    <a:bodyPr/>
                    <a:lstStyle/>
                    <a:p>
                      <a:pPr algn="ctr" rtl="1"/>
                      <a:r>
                        <a:rPr lang="fa-IR" sz="1600" dirty="0" smtClean="0"/>
                        <a:t>95</a:t>
                      </a:r>
                      <a:endParaRPr lang="fa-IR" sz="1600" dirty="0"/>
                    </a:p>
                  </a:txBody>
                  <a:tcPr>
                    <a:solidFill>
                      <a:srgbClr val="EBF1CB"/>
                    </a:solidFill>
                  </a:tcPr>
                </a:tc>
                <a:tc>
                  <a:txBody>
                    <a:bodyPr/>
                    <a:lstStyle/>
                    <a:p>
                      <a:pPr algn="ctr" rtl="1"/>
                      <a:r>
                        <a:rPr lang="fa-IR" sz="1600" dirty="0" smtClean="0"/>
                        <a:t>15</a:t>
                      </a:r>
                      <a:endParaRPr lang="fa-IR" sz="1600" dirty="0"/>
                    </a:p>
                  </a:txBody>
                  <a:tcPr>
                    <a:solidFill>
                      <a:srgbClr val="EBF1CB"/>
                    </a:solidFill>
                  </a:tcPr>
                </a:tc>
                <a:tc>
                  <a:txBody>
                    <a:bodyPr/>
                    <a:lstStyle/>
                    <a:p>
                      <a:pPr algn="ctr" rtl="1"/>
                      <a:r>
                        <a:rPr lang="fa-IR" sz="1600" dirty="0" smtClean="0"/>
                        <a:t>36</a:t>
                      </a:r>
                      <a:endParaRPr lang="fa-IR" sz="1600" dirty="0"/>
                    </a:p>
                  </a:txBody>
                  <a:tcPr>
                    <a:solidFill>
                      <a:srgbClr val="EBF1CB"/>
                    </a:solidFill>
                  </a:tcPr>
                </a:tc>
                <a:tc>
                  <a:txBody>
                    <a:bodyPr/>
                    <a:lstStyle/>
                    <a:p>
                      <a:pPr algn="ctr" rtl="1"/>
                      <a:r>
                        <a:rPr lang="fa-IR" sz="1600" dirty="0" smtClean="0"/>
                        <a:t>44</a:t>
                      </a:r>
                      <a:endParaRPr lang="fa-IR" sz="1600" dirty="0"/>
                    </a:p>
                  </a:txBody>
                  <a:tcPr>
                    <a:solidFill>
                      <a:srgbClr val="EBF1CB"/>
                    </a:solidFill>
                  </a:tcPr>
                </a:tc>
                <a:tc>
                  <a:txBody>
                    <a:bodyPr/>
                    <a:lstStyle/>
                    <a:p>
                      <a:pPr algn="ctr" rtl="1"/>
                      <a:r>
                        <a:rPr lang="fa-IR" sz="1600" dirty="0" smtClean="0"/>
                        <a:t>جمع</a:t>
                      </a:r>
                      <a:endParaRPr lang="fa-IR" sz="1600" dirty="0"/>
                    </a:p>
                  </a:txBody>
                  <a:tcPr>
                    <a:solidFill>
                      <a:srgbClr val="EBF1CB"/>
                    </a:solidFill>
                  </a:tcPr>
                </a:tc>
              </a:tr>
            </a:tbl>
          </a:graphicData>
        </a:graphic>
      </p:graphicFrame>
      <p:grpSp>
        <p:nvGrpSpPr>
          <p:cNvPr id="7" name="Group 34"/>
          <p:cNvGrpSpPr/>
          <p:nvPr/>
        </p:nvGrpSpPr>
        <p:grpSpPr>
          <a:xfrm>
            <a:off x="5072066" y="4357694"/>
            <a:ext cx="3214710" cy="1928826"/>
            <a:chOff x="5286380" y="4429132"/>
            <a:chExt cx="3214710" cy="1928826"/>
          </a:xfrm>
        </p:grpSpPr>
        <p:sp>
          <p:nvSpPr>
            <p:cNvPr id="8" name="TextBox 7"/>
            <p:cNvSpPr txBox="1"/>
            <p:nvPr/>
          </p:nvSpPr>
          <p:spPr>
            <a:xfrm>
              <a:off x="5286380" y="4429132"/>
              <a:ext cx="3214710" cy="1477328"/>
            </a:xfrm>
            <a:prstGeom prst="rect">
              <a:avLst/>
            </a:prstGeom>
            <a:noFill/>
          </p:spPr>
          <p:txBody>
            <a:bodyPr wrap="square" rtlCol="1">
              <a:spAutoFit/>
            </a:bodyPr>
            <a:lstStyle/>
            <a:p>
              <a:r>
                <a:rPr lang="fa-IR" dirty="0" smtClean="0">
                  <a:cs typeface="+mn-cs"/>
                </a:rPr>
                <a:t>مقادير مورد انتظار را براي هر تركيب را حساب مي كنيم.</a:t>
              </a:r>
            </a:p>
            <a:p>
              <a:r>
                <a:rPr lang="fa-IR" dirty="0" smtClean="0">
                  <a:solidFill>
                    <a:schemeClr val="bg1"/>
                  </a:solidFill>
                  <a:cs typeface="+mn-cs"/>
                </a:rPr>
                <a:t>مثلا:</a:t>
              </a:r>
              <a:r>
                <a:rPr lang="fa-IR" dirty="0" smtClean="0">
                  <a:cs typeface="+mn-cs"/>
                </a:rPr>
                <a:t>  مقدار مورد انتظار براي افرادي با رنگ چشم روشن كه رنگ موي سياه دارند، به صورت زير است:</a:t>
              </a:r>
              <a:endParaRPr lang="fa-IR" dirty="0">
                <a:cs typeface="+mn-cs"/>
              </a:endParaRPr>
            </a:p>
          </p:txBody>
        </p:sp>
        <p:graphicFrame>
          <p:nvGraphicFramePr>
            <p:cNvPr id="9" name="Object 17"/>
            <p:cNvGraphicFramePr>
              <a:graphicFrameLocks noChangeAspect="1"/>
            </p:cNvGraphicFramePr>
            <p:nvPr/>
          </p:nvGraphicFramePr>
          <p:xfrm>
            <a:off x="5532439" y="5865833"/>
            <a:ext cx="2809875" cy="492125"/>
          </p:xfrm>
          <a:graphic>
            <a:graphicData uri="http://schemas.openxmlformats.org/presentationml/2006/ole">
              <mc:AlternateContent xmlns:mc="http://schemas.openxmlformats.org/markup-compatibility/2006">
                <mc:Choice xmlns:v="urn:schemas-microsoft-com:vml" Requires="v">
                  <p:oleObj spid="_x0000_s320519" name="Equation" r:id="rId3" imgW="2247840" imgH="393480" progId="">
                    <p:embed/>
                  </p:oleObj>
                </mc:Choice>
                <mc:Fallback>
                  <p:oleObj name="Equation" r:id="rId3" imgW="2247840" imgH="39348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32439" y="5865833"/>
                          <a:ext cx="2809875"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0" name="Oval 9"/>
          <p:cNvSpPr/>
          <p:nvPr/>
        </p:nvSpPr>
        <p:spPr>
          <a:xfrm>
            <a:off x="7286644" y="1571612"/>
            <a:ext cx="1214446" cy="500066"/>
          </a:xfrm>
          <a:prstGeom prst="ellipse">
            <a:avLst/>
          </a:prstGeom>
        </p:spPr>
        <p:style>
          <a:lnRef idx="1">
            <a:schemeClr val="accent1"/>
          </a:lnRef>
          <a:fillRef idx="3">
            <a:schemeClr val="accent1"/>
          </a:fillRef>
          <a:effectRef idx="2">
            <a:schemeClr val="accent1"/>
          </a:effectRef>
          <a:fontRef idx="minor">
            <a:schemeClr val="lt1"/>
          </a:fontRef>
        </p:style>
        <p:txBody>
          <a:bodyPr rtlCol="1" anchor="ctr"/>
          <a:lstStyle/>
          <a:p>
            <a:pPr algn="ctr"/>
            <a:r>
              <a:rPr lang="fa-IR" dirty="0" smtClean="0">
                <a:cs typeface="+mj-cs"/>
              </a:rPr>
              <a:t>مثال</a:t>
            </a:r>
            <a:endParaRPr lang="fa-IR" dirty="0">
              <a:cs typeface="+mj-cs"/>
            </a:endParaRPr>
          </a:p>
        </p:txBody>
      </p:sp>
      <p:sp>
        <p:nvSpPr>
          <p:cNvPr id="11" name="Rounded Rectangle 10"/>
          <p:cNvSpPr/>
          <p:nvPr/>
        </p:nvSpPr>
        <p:spPr>
          <a:xfrm>
            <a:off x="7786710" y="4000504"/>
            <a:ext cx="642942" cy="357190"/>
          </a:xfrm>
          <a:prstGeom prst="round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fa-IR" dirty="0" smtClean="0">
                <a:cs typeface="+mj-cs"/>
              </a:rPr>
              <a:t>حل:</a:t>
            </a:r>
            <a:endParaRPr lang="fa-IR" dirty="0">
              <a:cs typeface="+mj-cs"/>
            </a:endParaRPr>
          </a:p>
        </p:txBody>
      </p:sp>
      <p:sp>
        <p:nvSpPr>
          <p:cNvPr id="12"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14" name="Slide Number Placeholder 13"/>
          <p:cNvSpPr>
            <a:spLocks noGrp="1"/>
          </p:cNvSpPr>
          <p:nvPr>
            <p:ph type="sldNum" sz="quarter" idx="12"/>
          </p:nvPr>
        </p:nvSpPr>
        <p:spPr/>
        <p:txBody>
          <a:bodyPr/>
          <a:lstStyle/>
          <a:p>
            <a:pPr>
              <a:defRPr/>
            </a:pPr>
            <a:fld id="{AE3F404C-B64D-4FD4-ADF7-4CA21969E8E6}" type="slidenum">
              <a:rPr lang="fa-IR" smtClean="0"/>
              <a:pPr>
                <a:defRPr/>
              </a:pPr>
              <a:t>17</a:t>
            </a:fld>
            <a:endParaRPr lang="fa-IR"/>
          </a:p>
        </p:txBody>
      </p:sp>
      <p:grpSp>
        <p:nvGrpSpPr>
          <p:cNvPr id="15" name="Group 14"/>
          <p:cNvGrpSpPr/>
          <p:nvPr/>
        </p:nvGrpSpPr>
        <p:grpSpPr>
          <a:xfrm>
            <a:off x="9493" y="6276995"/>
            <a:ext cx="662099" cy="552454"/>
            <a:chOff x="9386" y="6276995"/>
            <a:chExt cx="662099" cy="552454"/>
          </a:xfrm>
        </p:grpSpPr>
        <p:sp>
          <p:nvSpPr>
            <p:cNvPr id="16" name="Isosceles Triangle 15">
              <a:hlinkClick r:id="rId5"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7" name="TextBox 16">
              <a:hlinkClick r:id="rId5"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8" name="Straight Connector 17"/>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4714876" y="2957452"/>
            <a:ext cx="3714776" cy="400110"/>
          </a:xfrm>
          <a:prstGeom prst="rect">
            <a:avLst/>
          </a:prstGeom>
          <a:noFill/>
        </p:spPr>
        <p:txBody>
          <a:bodyPr wrap="square" rtlCol="1">
            <a:spAutoFit/>
          </a:bodyPr>
          <a:lstStyle/>
          <a:p>
            <a:r>
              <a:rPr lang="fa-IR" sz="2000" dirty="0" smtClean="0">
                <a:latin typeface="+mn-lt"/>
                <a:cs typeface="+mn-cs"/>
              </a:rPr>
              <a:t>مقدار شاخص آزمون را حساب مي كنيم:</a:t>
            </a:r>
          </a:p>
        </p:txBody>
      </p:sp>
      <p:graphicFrame>
        <p:nvGraphicFramePr>
          <p:cNvPr id="5" name="Object 2"/>
          <p:cNvGraphicFramePr>
            <a:graphicFrameLocks noChangeAspect="1"/>
          </p:cNvGraphicFramePr>
          <p:nvPr/>
        </p:nvGraphicFramePr>
        <p:xfrm>
          <a:off x="928662" y="3124202"/>
          <a:ext cx="2008187" cy="590550"/>
        </p:xfrm>
        <a:graphic>
          <a:graphicData uri="http://schemas.openxmlformats.org/presentationml/2006/ole">
            <mc:AlternateContent xmlns:mc="http://schemas.openxmlformats.org/markup-compatibility/2006">
              <mc:Choice xmlns:v="urn:schemas-microsoft-com:vml" Requires="v">
                <p:oleObj spid="_x0000_s321563" name="Equation" r:id="rId3" imgW="1726920" imgH="507960" progId="">
                  <p:embed/>
                </p:oleObj>
              </mc:Choice>
              <mc:Fallback>
                <p:oleObj name="Equation" r:id="rId3" imgW="1726920" imgH="5079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62" y="3124202"/>
                        <a:ext cx="2008187"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 name="Object 3"/>
          <p:cNvGraphicFramePr>
            <a:graphicFrameLocks noChangeAspect="1"/>
          </p:cNvGraphicFramePr>
          <p:nvPr/>
        </p:nvGraphicFramePr>
        <p:xfrm>
          <a:off x="842989" y="4014788"/>
          <a:ext cx="7443787" cy="487362"/>
        </p:xfrm>
        <a:graphic>
          <a:graphicData uri="http://schemas.openxmlformats.org/presentationml/2006/ole">
            <mc:AlternateContent xmlns:mc="http://schemas.openxmlformats.org/markup-compatibility/2006">
              <mc:Choice xmlns:v="urn:schemas-microsoft-com:vml" Requires="v">
                <p:oleObj spid="_x0000_s321564" name="Equation" r:id="rId5" imgW="6400800" imgH="419040" progId="">
                  <p:embed/>
                </p:oleObj>
              </mc:Choice>
              <mc:Fallback>
                <p:oleObj name="Equation" r:id="rId5" imgW="6400800" imgH="41904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2989" y="4014788"/>
                        <a:ext cx="7443787"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Object 9"/>
          <p:cNvGraphicFramePr>
            <a:graphicFrameLocks noChangeAspect="1"/>
          </p:cNvGraphicFramePr>
          <p:nvPr/>
        </p:nvGraphicFramePr>
        <p:xfrm>
          <a:off x="971546" y="4786325"/>
          <a:ext cx="3028950" cy="428625"/>
        </p:xfrm>
        <a:graphic>
          <a:graphicData uri="http://schemas.openxmlformats.org/presentationml/2006/ole">
            <mc:AlternateContent xmlns:mc="http://schemas.openxmlformats.org/markup-compatibility/2006">
              <mc:Choice xmlns:v="urn:schemas-microsoft-com:vml" Requires="v">
                <p:oleObj spid="_x0000_s321565" name="Equation" r:id="rId7" imgW="1803240" imgH="279360" progId="">
                  <p:embed/>
                </p:oleObj>
              </mc:Choice>
              <mc:Fallback>
                <p:oleObj name="Equation" r:id="rId7" imgW="1803240" imgH="27936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546" y="4786325"/>
                        <a:ext cx="3028950"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p:cNvSpPr txBox="1"/>
          <p:nvPr/>
        </p:nvSpPr>
        <p:spPr>
          <a:xfrm>
            <a:off x="5000628" y="1643050"/>
            <a:ext cx="3357586" cy="400110"/>
          </a:xfrm>
          <a:prstGeom prst="rect">
            <a:avLst/>
          </a:prstGeom>
          <a:noFill/>
        </p:spPr>
        <p:txBody>
          <a:bodyPr wrap="square" rtlCol="1">
            <a:spAutoFit/>
          </a:bodyPr>
          <a:lstStyle/>
          <a:p>
            <a:r>
              <a:rPr lang="fa-IR" sz="2000" dirty="0" smtClean="0">
                <a:latin typeface="+mn-lt"/>
                <a:cs typeface="+mn-cs"/>
              </a:rPr>
              <a:t>فرضيه هاي آزمون به صورت زير است.</a:t>
            </a:r>
          </a:p>
        </p:txBody>
      </p:sp>
      <p:grpSp>
        <p:nvGrpSpPr>
          <p:cNvPr id="12" name="Group 3"/>
          <p:cNvGrpSpPr/>
          <p:nvPr/>
        </p:nvGrpSpPr>
        <p:grpSpPr>
          <a:xfrm>
            <a:off x="928662" y="2071678"/>
            <a:ext cx="4786346" cy="785818"/>
            <a:chOff x="785786" y="4000504"/>
            <a:chExt cx="4237093" cy="857256"/>
          </a:xfrm>
        </p:grpSpPr>
        <p:sp>
          <p:nvSpPr>
            <p:cNvPr id="13" name="Rectangle 12"/>
            <p:cNvSpPr/>
            <p:nvPr/>
          </p:nvSpPr>
          <p:spPr>
            <a:xfrm>
              <a:off x="785786" y="4000504"/>
              <a:ext cx="4237093" cy="857256"/>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r>
                <a:rPr lang="fa-IR" dirty="0" smtClean="0"/>
                <a:t>رابطه‌اي بين رنگ چشم و رنگ موي افراد وجود ندارد.</a:t>
              </a:r>
            </a:p>
            <a:p>
              <a:r>
                <a:rPr lang="fa-IR" dirty="0" smtClean="0"/>
                <a:t>بين دو متغير رنگ چشم و رنگ مو رابطه وجود دارد.</a:t>
              </a:r>
              <a:endParaRPr lang="fa-IR" dirty="0"/>
            </a:p>
          </p:txBody>
        </p:sp>
        <p:graphicFrame>
          <p:nvGraphicFramePr>
            <p:cNvPr id="14" name="Object 13"/>
            <p:cNvGraphicFramePr>
              <a:graphicFrameLocks noChangeAspect="1"/>
            </p:cNvGraphicFramePr>
            <p:nvPr/>
          </p:nvGraphicFramePr>
          <p:xfrm>
            <a:off x="914374" y="4047265"/>
            <a:ext cx="476250" cy="779323"/>
          </p:xfrm>
          <a:graphic>
            <a:graphicData uri="http://schemas.openxmlformats.org/presentationml/2006/ole">
              <mc:AlternateContent xmlns:mc="http://schemas.openxmlformats.org/markup-compatibility/2006">
                <mc:Choice xmlns:v="urn:schemas-microsoft-com:vml" Requires="v">
                  <p:oleObj spid="_x0000_s321566" name="Equation" r:id="rId9" imgW="393480" imgH="482400" progId="">
                    <p:embed/>
                  </p:oleObj>
                </mc:Choice>
                <mc:Fallback>
                  <p:oleObj name="Equation" r:id="rId9" imgW="393480" imgH="482400" progId="">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74" y="4047265"/>
                          <a:ext cx="476250" cy="7793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5"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17" name="Slide Number Placeholder 16"/>
          <p:cNvSpPr>
            <a:spLocks noGrp="1"/>
          </p:cNvSpPr>
          <p:nvPr>
            <p:ph type="sldNum" sz="quarter" idx="12"/>
          </p:nvPr>
        </p:nvSpPr>
        <p:spPr/>
        <p:txBody>
          <a:bodyPr/>
          <a:lstStyle/>
          <a:p>
            <a:pPr>
              <a:defRPr/>
            </a:pPr>
            <a:fld id="{AE3F404C-B64D-4FD4-ADF7-4CA21969E8E6}" type="slidenum">
              <a:rPr lang="fa-IR" smtClean="0"/>
              <a:pPr>
                <a:defRPr/>
              </a:pPr>
              <a:t>18</a:t>
            </a:fld>
            <a:endParaRPr lang="fa-IR"/>
          </a:p>
        </p:txBody>
      </p:sp>
      <p:grpSp>
        <p:nvGrpSpPr>
          <p:cNvPr id="20" name="Group 19"/>
          <p:cNvGrpSpPr/>
          <p:nvPr/>
        </p:nvGrpSpPr>
        <p:grpSpPr>
          <a:xfrm>
            <a:off x="785786" y="5429264"/>
            <a:ext cx="6286544" cy="785818"/>
            <a:chOff x="785786" y="5429264"/>
            <a:chExt cx="6286544" cy="785818"/>
          </a:xfrm>
        </p:grpSpPr>
        <p:sp>
          <p:nvSpPr>
            <p:cNvPr id="18" name="Rounded Rectangle 17"/>
            <p:cNvSpPr/>
            <p:nvPr/>
          </p:nvSpPr>
          <p:spPr>
            <a:xfrm>
              <a:off x="785786" y="5429264"/>
              <a:ext cx="6286544" cy="785818"/>
            </a:xfrm>
            <a:prstGeom prst="roundRect">
              <a:avLst>
                <a:gd name="adj" fmla="val 50000"/>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a:p>
          </p:txBody>
        </p:sp>
        <p:sp>
          <p:nvSpPr>
            <p:cNvPr id="19" name="TextBox 18"/>
            <p:cNvSpPr txBox="1"/>
            <p:nvPr/>
          </p:nvSpPr>
          <p:spPr>
            <a:xfrm>
              <a:off x="857224" y="5500702"/>
              <a:ext cx="6000792" cy="646331"/>
            </a:xfrm>
            <a:prstGeom prst="rect">
              <a:avLst/>
            </a:prstGeom>
            <a:noFill/>
          </p:spPr>
          <p:txBody>
            <a:bodyPr wrap="square" rtlCol="1">
              <a:spAutoFit/>
            </a:bodyPr>
            <a:lstStyle/>
            <a:p>
              <a:r>
                <a:rPr lang="fa-IR" dirty="0" smtClean="0">
                  <a:cs typeface="+mn-cs"/>
                </a:rPr>
                <a:t>فرض صفر را رد مي‌كنيم چون مقدار شاخص آزمون 10/67 از                        </a:t>
              </a:r>
            </a:p>
            <a:p>
              <a:r>
                <a:rPr lang="fa-IR" dirty="0" smtClean="0">
                  <a:cs typeface="+mn-cs"/>
                </a:rPr>
                <a:t>بيشتر است. يعني رنگ چشم و رنگ مو به هم ارتباط دارند.</a:t>
              </a:r>
              <a:endParaRPr lang="fa-IR" dirty="0">
                <a:cs typeface="+mn-cs"/>
              </a:endParaRPr>
            </a:p>
          </p:txBody>
        </p:sp>
        <p:graphicFrame>
          <p:nvGraphicFramePr>
            <p:cNvPr id="10" name="Object 5"/>
            <p:cNvGraphicFramePr>
              <a:graphicFrameLocks noChangeAspect="1"/>
            </p:cNvGraphicFramePr>
            <p:nvPr/>
          </p:nvGraphicFramePr>
          <p:xfrm>
            <a:off x="1009635" y="5500702"/>
            <a:ext cx="1419225" cy="379413"/>
          </p:xfrm>
          <a:graphic>
            <a:graphicData uri="http://schemas.openxmlformats.org/presentationml/2006/ole">
              <mc:AlternateContent xmlns:mc="http://schemas.openxmlformats.org/markup-compatibility/2006">
                <mc:Choice xmlns:v="urn:schemas-microsoft-com:vml" Requires="v">
                  <p:oleObj spid="_x0000_s321567" name="Equation" r:id="rId11" imgW="1091880" imgH="291960" progId="">
                    <p:embed/>
                  </p:oleObj>
                </mc:Choice>
                <mc:Fallback>
                  <p:oleObj name="Equation" r:id="rId11" imgW="1091880" imgH="291960" progId="">
                    <p:embed/>
                    <p:pic>
                      <p:nvPicPr>
                        <p:cNvPr id="0" name="Picture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9635" y="5500702"/>
                          <a:ext cx="1419225" cy="379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1" name="Action Button: Document 20">
            <a:hlinkClick r:id="rId13" action="ppaction://hlinksldjump" highlightClick="1"/>
          </p:cNvPr>
          <p:cNvSpPr/>
          <p:nvPr/>
        </p:nvSpPr>
        <p:spPr>
          <a:xfrm>
            <a:off x="8143900" y="6000768"/>
            <a:ext cx="428628" cy="500066"/>
          </a:xfrm>
          <a:prstGeom prst="actionButtonDocumen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600" dirty="0">
              <a:cs typeface="2  Bardiya" pitchFamily="2" charset="-78"/>
            </a:endParaRPr>
          </a:p>
        </p:txBody>
      </p:sp>
      <p:grpSp>
        <p:nvGrpSpPr>
          <p:cNvPr id="22" name="Group 21"/>
          <p:cNvGrpSpPr/>
          <p:nvPr/>
        </p:nvGrpSpPr>
        <p:grpSpPr>
          <a:xfrm>
            <a:off x="9493" y="6276995"/>
            <a:ext cx="662099" cy="552454"/>
            <a:chOff x="9386" y="6276995"/>
            <a:chExt cx="662099" cy="552454"/>
          </a:xfrm>
        </p:grpSpPr>
        <p:sp>
          <p:nvSpPr>
            <p:cNvPr id="23" name="Isosceles Triangle 22">
              <a:hlinkClick r:id="rId14"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4" name="TextBox 23">
              <a:hlinkClick r:id="rId14"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5" name="Straight Connector 24"/>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5" name="TextBox 4"/>
          <p:cNvSpPr txBox="1"/>
          <p:nvPr/>
        </p:nvSpPr>
        <p:spPr>
          <a:xfrm>
            <a:off x="2428860" y="1857364"/>
            <a:ext cx="5929354" cy="400110"/>
          </a:xfrm>
          <a:prstGeom prst="rect">
            <a:avLst/>
          </a:prstGeom>
          <a:noFill/>
        </p:spPr>
        <p:txBody>
          <a:bodyPr wrap="square" rtlCol="1">
            <a:spAutoFit/>
          </a:bodyPr>
          <a:lstStyle/>
          <a:p>
            <a:r>
              <a:rPr lang="fa-IR" sz="2000" dirty="0" smtClean="0">
                <a:latin typeface="+mn-lt"/>
                <a:cs typeface="+mn-cs"/>
              </a:rPr>
              <a:t>براي تعيين شدت همبستگي از ضريب چوپوروف استفاده مي كنيم، داريم:</a:t>
            </a:r>
          </a:p>
        </p:txBody>
      </p:sp>
      <p:graphicFrame>
        <p:nvGraphicFramePr>
          <p:cNvPr id="318466" name="Object 2"/>
          <p:cNvGraphicFramePr>
            <a:graphicFrameLocks noChangeAspect="1"/>
          </p:cNvGraphicFramePr>
          <p:nvPr/>
        </p:nvGraphicFramePr>
        <p:xfrm>
          <a:off x="1428755" y="2538411"/>
          <a:ext cx="3857625" cy="676275"/>
        </p:xfrm>
        <a:graphic>
          <a:graphicData uri="http://schemas.openxmlformats.org/presentationml/2006/ole">
            <mc:AlternateContent xmlns:mc="http://schemas.openxmlformats.org/markup-compatibility/2006">
              <mc:Choice xmlns:v="urn:schemas-microsoft-com:vml" Requires="v">
                <p:oleObj spid="_x0000_s318471" name="Equation" r:id="rId3" imgW="2971800" imgH="520560" progId="">
                  <p:embed/>
                </p:oleObj>
              </mc:Choice>
              <mc:Fallback>
                <p:oleObj name="Equation" r:id="rId3" imgW="2971800" imgH="5205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55" y="2538411"/>
                        <a:ext cx="3857625" cy="67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Hexagon 8"/>
          <p:cNvSpPr/>
          <p:nvPr/>
        </p:nvSpPr>
        <p:spPr>
          <a:xfrm>
            <a:off x="2071670" y="3929066"/>
            <a:ext cx="5643602" cy="928694"/>
          </a:xfrm>
          <a:prstGeom prst="hexag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dirty="0" smtClean="0"/>
              <a:t>شدت همبستگي براي اين دو متغير رنگ چشم و رنگ مو در افراد اين جمعيت 28 درصد است.</a:t>
            </a:r>
            <a:endParaRPr lang="fa-IR" dirty="0"/>
          </a:p>
        </p:txBody>
      </p:sp>
      <p:sp>
        <p:nvSpPr>
          <p:cNvPr id="7" name="Slide Number Placeholder 6"/>
          <p:cNvSpPr>
            <a:spLocks noGrp="1"/>
          </p:cNvSpPr>
          <p:nvPr>
            <p:ph type="sldNum" sz="quarter" idx="12"/>
          </p:nvPr>
        </p:nvSpPr>
        <p:spPr/>
        <p:txBody>
          <a:bodyPr/>
          <a:lstStyle/>
          <a:p>
            <a:pPr>
              <a:defRPr/>
            </a:pPr>
            <a:fld id="{AE3F404C-B64D-4FD4-ADF7-4CA21969E8E6}" type="slidenum">
              <a:rPr lang="fa-IR" smtClean="0"/>
              <a:pPr>
                <a:defRPr/>
              </a:pPr>
              <a:t>19</a:t>
            </a:fld>
            <a:endParaRPr lang="fa-IR"/>
          </a:p>
        </p:txBody>
      </p:sp>
      <p:grpSp>
        <p:nvGrpSpPr>
          <p:cNvPr id="8" name="Group 7"/>
          <p:cNvGrpSpPr/>
          <p:nvPr/>
        </p:nvGrpSpPr>
        <p:grpSpPr>
          <a:xfrm>
            <a:off x="9493" y="6276995"/>
            <a:ext cx="662099" cy="552454"/>
            <a:chOff x="9386" y="6276995"/>
            <a:chExt cx="662099" cy="552454"/>
          </a:xfrm>
        </p:grpSpPr>
        <p:sp>
          <p:nvSpPr>
            <p:cNvPr id="10" name="Isosceles Triangle 9">
              <a:hlinkClick r:id="rId5"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1" name="TextBox 10">
              <a:hlinkClick r:id="rId5"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2" name="Straight Connector 11"/>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357167"/>
            <a:ext cx="7429552" cy="2143140"/>
          </a:xfrm>
        </p:spPr>
        <p:txBody>
          <a:bodyPr>
            <a:noAutofit/>
          </a:bodyPr>
          <a:lstStyle/>
          <a:p>
            <a:pPr indent="0" algn="ctr" eaLnBrk="1" fontAlgn="auto" hangingPunct="1">
              <a:spcAft>
                <a:spcPts val="0"/>
              </a:spcAft>
              <a:defRPr/>
            </a:pPr>
            <a:r>
              <a:rPr lang="en-US" dirty="0" smtClean="0">
                <a:solidFill>
                  <a:schemeClr val="tx2">
                    <a:tint val="100000"/>
                    <a:shade val="90000"/>
                    <a:satMod val="250000"/>
                    <a:alpha val="100000"/>
                  </a:schemeClr>
                </a:solidFill>
              </a:rPr>
              <a:t/>
            </a:r>
            <a:br>
              <a:rPr lang="en-US" dirty="0" smtClean="0">
                <a:solidFill>
                  <a:schemeClr val="tx2">
                    <a:tint val="100000"/>
                    <a:shade val="90000"/>
                    <a:satMod val="250000"/>
                    <a:alpha val="100000"/>
                  </a:schemeClr>
                </a:solidFill>
              </a:rPr>
            </a:br>
            <a:r>
              <a:rPr lang="en-US" dirty="0">
                <a:solidFill>
                  <a:schemeClr val="tx2">
                    <a:tint val="100000"/>
                    <a:shade val="90000"/>
                    <a:satMod val="250000"/>
                    <a:alpha val="100000"/>
                  </a:schemeClr>
                </a:solidFill>
              </a:rPr>
              <a:t/>
            </a:r>
            <a:br>
              <a:rPr lang="en-US" dirty="0">
                <a:solidFill>
                  <a:schemeClr val="tx2">
                    <a:tint val="100000"/>
                    <a:shade val="90000"/>
                    <a:satMod val="250000"/>
                    <a:alpha val="100000"/>
                  </a:schemeClr>
                </a:solidFill>
              </a:rPr>
            </a:br>
            <a:r>
              <a:rPr lang="en-US" dirty="0" smtClean="0">
                <a:solidFill>
                  <a:schemeClr val="tx2">
                    <a:tint val="100000"/>
                    <a:shade val="90000"/>
                    <a:satMod val="250000"/>
                    <a:alpha val="100000"/>
                  </a:schemeClr>
                </a:solidFill>
              </a:rPr>
              <a:t>h.farhadi17@yahoo.com</a:t>
            </a:r>
            <a:br>
              <a:rPr lang="en-US" dirty="0" smtClean="0">
                <a:solidFill>
                  <a:schemeClr val="tx2">
                    <a:tint val="100000"/>
                    <a:shade val="90000"/>
                    <a:satMod val="250000"/>
                    <a:alpha val="100000"/>
                  </a:schemeClr>
                </a:solidFill>
              </a:rPr>
            </a:br>
            <a:endParaRPr lang="fa-IR" dirty="0">
              <a:solidFill>
                <a:schemeClr val="tx2">
                  <a:tint val="100000"/>
                  <a:shade val="90000"/>
                  <a:satMod val="250000"/>
                  <a:alpha val="100000"/>
                </a:schemeClr>
              </a:solidFill>
            </a:endParaRPr>
          </a:p>
        </p:txBody>
      </p:sp>
      <p:sp>
        <p:nvSpPr>
          <p:cNvPr id="4" name="Slide Number Placeholder 3"/>
          <p:cNvSpPr>
            <a:spLocks noGrp="1"/>
          </p:cNvSpPr>
          <p:nvPr>
            <p:ph type="sldNum" sz="quarter" idx="11"/>
          </p:nvPr>
        </p:nvSpPr>
        <p:spPr/>
        <p:txBody>
          <a:bodyPr/>
          <a:lstStyle/>
          <a:p>
            <a:pPr>
              <a:defRPr/>
            </a:pPr>
            <a:fld id="{E7544CC2-A8FB-4228-AC2C-A94F8FE1F5A9}" type="slidenum">
              <a:rPr lang="fa-IR" smtClean="0"/>
              <a:pPr>
                <a:defRPr/>
              </a:pPr>
              <a:t>2</a:t>
            </a:fld>
            <a:endParaRPr lang="fa-IR"/>
          </a:p>
        </p:txBody>
      </p:sp>
      <p:cxnSp>
        <p:nvCxnSpPr>
          <p:cNvPr id="5" name="Straight Connector 4"/>
          <p:cNvCxnSpPr/>
          <p:nvPr/>
        </p:nvCxnSpPr>
        <p:spPr>
          <a:xfrm>
            <a:off x="500034" y="2070090"/>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تمرين</a:t>
            </a:r>
            <a:endParaRPr lang="fa-IR" dirty="0"/>
          </a:p>
        </p:txBody>
      </p:sp>
      <p:sp>
        <p:nvSpPr>
          <p:cNvPr id="3" name="Content Placeholder 2"/>
          <p:cNvSpPr>
            <a:spLocks noGrp="1"/>
          </p:cNvSpPr>
          <p:nvPr>
            <p:ph idx="1"/>
          </p:nvPr>
        </p:nvSpPr>
        <p:spPr/>
        <p:txBody>
          <a:bodyPr/>
          <a:lstStyle/>
          <a:p>
            <a:pPr>
              <a:buNone/>
            </a:pPr>
            <a:endParaRPr lang="fa-IR" dirty="0" smtClean="0"/>
          </a:p>
          <a:p>
            <a:pPr algn="ctr">
              <a:buNone/>
            </a:pPr>
            <a:r>
              <a:rPr lang="fa-IR" sz="9600" dirty="0" smtClean="0">
                <a:solidFill>
                  <a:srgbClr val="002060"/>
                </a:solidFill>
                <a:effectLst>
                  <a:glow rad="228600">
                    <a:schemeClr val="accent4">
                      <a:satMod val="175000"/>
                      <a:alpha val="40000"/>
                    </a:schemeClr>
                  </a:glow>
                </a:effectLst>
                <a:cs typeface="+mj-cs"/>
              </a:rPr>
              <a:t> تمرين</a:t>
            </a:r>
          </a:p>
          <a:p>
            <a:pPr>
              <a:buNone/>
            </a:pPr>
            <a:endParaRPr lang="fa-IR" dirty="0" smtClean="0"/>
          </a:p>
          <a:p>
            <a:pPr algn="ctr">
              <a:buNone/>
            </a:pPr>
            <a:r>
              <a:rPr lang="fa-IR" sz="5400" dirty="0" smtClean="0">
                <a:cs typeface="2  Aseman" pitchFamily="2" charset="-78"/>
              </a:rPr>
              <a:t>دانشجو پس از پايان اين فصل بايد بتواند به سوالات اين قسمت پاسخ دهد</a:t>
            </a:r>
            <a:endParaRPr lang="fa-IR" sz="5400" dirty="0">
              <a:cs typeface="2  Aseman" pitchFamily="2" charset="-78"/>
            </a:endParaRPr>
          </a:p>
        </p:txBody>
      </p:sp>
      <p:sp>
        <p:nvSpPr>
          <p:cNvPr id="5" name="Slide Number Placeholder 4"/>
          <p:cNvSpPr>
            <a:spLocks noGrp="1"/>
          </p:cNvSpPr>
          <p:nvPr>
            <p:ph type="sldNum" sz="quarter" idx="12"/>
          </p:nvPr>
        </p:nvSpPr>
        <p:spPr/>
        <p:txBody>
          <a:bodyPr/>
          <a:lstStyle/>
          <a:p>
            <a:pPr>
              <a:defRPr/>
            </a:pPr>
            <a:fld id="{AE3F404C-B64D-4FD4-ADF7-4CA21969E8E6}" type="slidenum">
              <a:rPr lang="fa-IR" smtClean="0"/>
              <a:pPr>
                <a:defRPr/>
              </a:pPr>
              <a:t>20</a:t>
            </a:fld>
            <a:endParaRPr lang="fa-IR"/>
          </a:p>
        </p:txBody>
      </p:sp>
      <p:pic>
        <p:nvPicPr>
          <p:cNvPr id="6" name="Picture 5" descr="j0415920"/>
          <p:cNvPicPr>
            <a:picLocks noChangeAspect="1" noChangeArrowheads="1"/>
          </p:cNvPicPr>
          <p:nvPr/>
        </p:nvPicPr>
        <p:blipFill>
          <a:blip r:embed="rId2"/>
          <a:srcRect/>
          <a:stretch>
            <a:fillRect/>
          </a:stretch>
        </p:blipFill>
        <p:spPr bwMode="auto">
          <a:xfrm>
            <a:off x="857224" y="1857364"/>
            <a:ext cx="1631950" cy="1870075"/>
          </a:xfrm>
          <a:prstGeom prst="rect">
            <a:avLst/>
          </a:prstGeom>
          <a:noFill/>
          <a:ln w="9525">
            <a:noFill/>
            <a:miter lim="800000"/>
            <a:headEnd/>
            <a:tailEnd/>
          </a:ln>
        </p:spPr>
      </p:pic>
      <p:cxnSp>
        <p:nvCxnSpPr>
          <p:cNvPr id="7" name="Straight Connector 6"/>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5" name="TextBox 4"/>
          <p:cNvSpPr txBox="1"/>
          <p:nvPr/>
        </p:nvSpPr>
        <p:spPr>
          <a:xfrm>
            <a:off x="642910" y="1643050"/>
            <a:ext cx="7715304" cy="4247317"/>
          </a:xfrm>
          <a:prstGeom prst="rect">
            <a:avLst/>
          </a:prstGeom>
          <a:noFill/>
        </p:spPr>
        <p:txBody>
          <a:bodyPr wrap="square" rtlCol="1">
            <a:spAutoFit/>
          </a:bodyPr>
          <a:lstStyle/>
          <a:p>
            <a:pPr algn="just"/>
            <a:r>
              <a:rPr lang="fa-IR" dirty="0" smtClean="0">
                <a:latin typeface="+mn-lt"/>
                <a:cs typeface="+mn-cs"/>
              </a:rPr>
              <a:t>1- در يك بيمارستان طي ماههاي گذشته 173 عمل جراحي صورت گرفته است كه توزيع تعداد عمل جراحي در هر گروه از بيماري ها در جدول زير آمده است. با سطح معني داري 5 درصد، آزمون كنيد آيا عمل جراحي براي همه بيماري ها به يك اندازه بوده است؟ </a:t>
            </a:r>
            <a:r>
              <a:rPr lang="fa-IR" b="1" dirty="0" smtClean="0">
                <a:solidFill>
                  <a:schemeClr val="accent5">
                    <a:lumMod val="40000"/>
                    <a:lumOff val="60000"/>
                  </a:schemeClr>
                </a:solidFill>
                <a:cs typeface="2  Kamran" pitchFamily="2" charset="-78"/>
                <a:hlinkClick r:id="rId2" action="ppaction://hlinksldjump"/>
              </a:rPr>
              <a:t>(متن درس)</a:t>
            </a:r>
            <a:r>
              <a:rPr lang="fa-IR" dirty="0" smtClean="0">
                <a:hlinkClick r:id="rId2" action="ppaction://hlinksldjump"/>
              </a:rPr>
              <a:t> </a:t>
            </a:r>
            <a:endParaRPr lang="fa-IR" dirty="0" smtClean="0">
              <a:latin typeface="+mn-lt"/>
              <a:cs typeface="+mn-cs"/>
            </a:endParaRPr>
          </a:p>
          <a:p>
            <a:pPr algn="just"/>
            <a:endParaRPr lang="fa-IR" dirty="0" smtClean="0">
              <a:latin typeface="+mn-lt"/>
              <a:cs typeface="+mn-cs"/>
            </a:endParaRPr>
          </a:p>
          <a:p>
            <a:pPr algn="just"/>
            <a:endParaRPr lang="fa-IR" dirty="0" smtClean="0">
              <a:latin typeface="+mn-lt"/>
              <a:cs typeface="+mn-cs"/>
            </a:endParaRPr>
          </a:p>
          <a:p>
            <a:pPr algn="just"/>
            <a:endParaRPr lang="fa-IR" dirty="0" smtClean="0">
              <a:latin typeface="+mn-lt"/>
              <a:cs typeface="+mn-cs"/>
            </a:endParaRPr>
          </a:p>
          <a:p>
            <a:pPr algn="just"/>
            <a:endParaRPr lang="fa-IR" dirty="0" smtClean="0">
              <a:latin typeface="+mn-lt"/>
              <a:cs typeface="+mn-cs"/>
            </a:endParaRPr>
          </a:p>
          <a:p>
            <a:pPr algn="just"/>
            <a:endParaRPr lang="fa-IR" dirty="0" smtClean="0">
              <a:latin typeface="+mn-lt"/>
              <a:cs typeface="+mn-cs"/>
            </a:endParaRPr>
          </a:p>
          <a:p>
            <a:pPr algn="just"/>
            <a:r>
              <a:rPr lang="fa-IR" dirty="0" smtClean="0">
                <a:latin typeface="+mn-lt"/>
                <a:cs typeface="+mn-cs"/>
              </a:rPr>
              <a:t>2- در انستيتو پاستور ايران 26 نفر را كه گرگ هاري از نا حيه سر و گردن گاز گرفته بود، به دو گروه 12 و 14 تايي تقسيم كرده و گروه اول را با واكسن استاندارد پاستور و گروه دوم را علاوه بر واكسن با چند دوز سرم ضدهاري نيز معالجه كردند. </a:t>
            </a:r>
            <a:r>
              <a:rPr lang="fa-IR" b="1" dirty="0" smtClean="0">
                <a:solidFill>
                  <a:schemeClr val="accent5">
                    <a:lumMod val="40000"/>
                    <a:lumOff val="60000"/>
                  </a:schemeClr>
                </a:solidFill>
                <a:cs typeface="2  Kamran" pitchFamily="2" charset="-78"/>
                <a:hlinkClick r:id="rId3" action="ppaction://hlinksldjump"/>
              </a:rPr>
              <a:t>(متن درس)</a:t>
            </a:r>
            <a:r>
              <a:rPr lang="fa-IR" dirty="0" smtClean="0">
                <a:hlinkClick r:id="rId3" action="ppaction://hlinksldjump"/>
              </a:rPr>
              <a:t> </a:t>
            </a:r>
            <a:endParaRPr lang="fa-IR" dirty="0" smtClean="0">
              <a:latin typeface="+mn-lt"/>
              <a:cs typeface="+mn-cs"/>
            </a:endParaRPr>
          </a:p>
          <a:p>
            <a:pPr algn="just"/>
            <a:r>
              <a:rPr lang="fa-IR" dirty="0" smtClean="0">
                <a:latin typeface="+mn-lt"/>
                <a:cs typeface="+mn-cs"/>
              </a:rPr>
              <a:t>الف- با توجه به اطلاعات جدول زير، آيا اضافه كردن</a:t>
            </a:r>
          </a:p>
          <a:p>
            <a:pPr algn="just"/>
            <a:r>
              <a:rPr lang="fa-IR" dirty="0" smtClean="0">
                <a:latin typeface="+mn-lt"/>
                <a:cs typeface="+mn-cs"/>
              </a:rPr>
              <a:t>سرم در مرگ و مير بيماران موثر بوده است؟ (5درصد)</a:t>
            </a:r>
          </a:p>
          <a:p>
            <a:pPr algn="just"/>
            <a:r>
              <a:rPr lang="fa-IR" dirty="0" smtClean="0">
                <a:latin typeface="+mn-lt"/>
                <a:cs typeface="+mn-cs"/>
              </a:rPr>
              <a:t>ب- آيا ضريب توافق چوپوروف براي اين </a:t>
            </a:r>
          </a:p>
          <a:p>
            <a:pPr algn="just"/>
            <a:r>
              <a:rPr lang="fa-IR" dirty="0" smtClean="0">
                <a:latin typeface="+mn-lt"/>
                <a:cs typeface="+mn-cs"/>
              </a:rPr>
              <a:t>آزمون مفيد است؟ </a:t>
            </a:r>
            <a:r>
              <a:rPr lang="fa-IR" b="1" dirty="0" smtClean="0">
                <a:solidFill>
                  <a:schemeClr val="accent5">
                    <a:lumMod val="40000"/>
                    <a:lumOff val="60000"/>
                  </a:schemeClr>
                </a:solidFill>
                <a:cs typeface="2  Kamran" pitchFamily="2" charset="-78"/>
                <a:hlinkClick r:id="rId4" action="ppaction://hlinksldjump"/>
              </a:rPr>
              <a:t>(متن درس)</a:t>
            </a:r>
            <a:r>
              <a:rPr lang="fa-IR" dirty="0" smtClean="0">
                <a:hlinkClick r:id="rId4" action="ppaction://hlinksldjump"/>
              </a:rPr>
              <a:t> </a:t>
            </a:r>
            <a:endParaRPr lang="fa-IR" dirty="0" smtClean="0">
              <a:latin typeface="+mn-lt"/>
              <a:cs typeface="+mn-cs"/>
            </a:endParaRPr>
          </a:p>
        </p:txBody>
      </p:sp>
      <p:graphicFrame>
        <p:nvGraphicFramePr>
          <p:cNvPr id="6" name="Table 5"/>
          <p:cNvGraphicFramePr>
            <a:graphicFrameLocks noGrp="1"/>
          </p:cNvGraphicFramePr>
          <p:nvPr/>
        </p:nvGraphicFramePr>
        <p:xfrm>
          <a:off x="785786" y="2829878"/>
          <a:ext cx="6215109" cy="670560"/>
        </p:xfrm>
        <a:graphic>
          <a:graphicData uri="http://schemas.openxmlformats.org/drawingml/2006/table">
            <a:tbl>
              <a:tblPr rtl="1" firstRow="1" bandRow="1">
                <a:tableStyleId>{FABFCF23-3B69-468F-B69F-88F6DE6A72F2}</a:tableStyleId>
              </a:tblPr>
              <a:tblGrid>
                <a:gridCol w="1601277"/>
                <a:gridCol w="956798"/>
                <a:gridCol w="896782"/>
                <a:gridCol w="915160"/>
                <a:gridCol w="922546"/>
                <a:gridCol w="922546"/>
              </a:tblGrid>
              <a:tr h="285752">
                <a:tc>
                  <a:txBody>
                    <a:bodyPr/>
                    <a:lstStyle/>
                    <a:p>
                      <a:pPr algn="ctr" rtl="1"/>
                      <a:r>
                        <a:rPr lang="fa-IR" sz="1600" dirty="0" smtClean="0"/>
                        <a:t>بيماري‌ها</a:t>
                      </a:r>
                      <a:endParaRPr lang="fa-IR" sz="1600" dirty="0"/>
                    </a:p>
                  </a:txBody>
                  <a:tcPr/>
                </a:tc>
                <a:tc>
                  <a:txBody>
                    <a:bodyPr/>
                    <a:lstStyle/>
                    <a:p>
                      <a:pPr algn="ctr" rtl="1"/>
                      <a:r>
                        <a:rPr lang="fa-IR" sz="1600" dirty="0" smtClean="0"/>
                        <a:t>قلبي</a:t>
                      </a:r>
                      <a:r>
                        <a:rPr lang="fa-IR" sz="1600" baseline="0" dirty="0" smtClean="0"/>
                        <a:t> عروقي</a:t>
                      </a:r>
                      <a:endParaRPr lang="fa-IR" sz="1600" dirty="0"/>
                    </a:p>
                  </a:txBody>
                  <a:tcPr/>
                </a:tc>
                <a:tc>
                  <a:txBody>
                    <a:bodyPr/>
                    <a:lstStyle/>
                    <a:p>
                      <a:pPr algn="ctr" rtl="1"/>
                      <a:r>
                        <a:rPr lang="fa-IR" sz="1600" dirty="0" smtClean="0"/>
                        <a:t>داخلي</a:t>
                      </a:r>
                      <a:endParaRPr lang="fa-IR" sz="1600" dirty="0"/>
                    </a:p>
                  </a:txBody>
                  <a:tcPr/>
                </a:tc>
                <a:tc>
                  <a:txBody>
                    <a:bodyPr/>
                    <a:lstStyle/>
                    <a:p>
                      <a:pPr algn="ctr" rtl="1"/>
                      <a:r>
                        <a:rPr lang="fa-IR" sz="1600" dirty="0" smtClean="0"/>
                        <a:t>چشم</a:t>
                      </a:r>
                      <a:endParaRPr lang="fa-IR" sz="1600" dirty="0"/>
                    </a:p>
                  </a:txBody>
                  <a:tcPr/>
                </a:tc>
                <a:tc>
                  <a:txBody>
                    <a:bodyPr/>
                    <a:lstStyle/>
                    <a:p>
                      <a:pPr algn="ctr" rtl="1"/>
                      <a:r>
                        <a:rPr lang="fa-IR" sz="1600" dirty="0" smtClean="0"/>
                        <a:t>زيبايي</a:t>
                      </a:r>
                      <a:endParaRPr lang="fa-IR" sz="1600" dirty="0"/>
                    </a:p>
                  </a:txBody>
                  <a:tcPr/>
                </a:tc>
                <a:tc>
                  <a:txBody>
                    <a:bodyPr/>
                    <a:lstStyle/>
                    <a:p>
                      <a:pPr algn="ctr" rtl="1"/>
                      <a:r>
                        <a:rPr lang="fa-IR" sz="1600" dirty="0" smtClean="0"/>
                        <a:t>ارولوژي</a:t>
                      </a:r>
                      <a:endParaRPr lang="fa-IR" sz="1600" dirty="0"/>
                    </a:p>
                  </a:txBody>
                  <a:tcPr/>
                </a:tc>
              </a:tr>
              <a:tr h="285752">
                <a:tc>
                  <a:txBody>
                    <a:bodyPr/>
                    <a:lstStyle/>
                    <a:p>
                      <a:pPr algn="ctr" rtl="1"/>
                      <a:r>
                        <a:rPr lang="fa-IR" sz="1600" dirty="0" smtClean="0"/>
                        <a:t>تعداد عمل انجام شده </a:t>
                      </a:r>
                      <a:endParaRPr lang="fa-IR" sz="1600" dirty="0"/>
                    </a:p>
                  </a:txBody>
                  <a:tcPr/>
                </a:tc>
                <a:tc>
                  <a:txBody>
                    <a:bodyPr/>
                    <a:lstStyle/>
                    <a:p>
                      <a:pPr algn="ctr" rtl="1"/>
                      <a:r>
                        <a:rPr lang="fa-IR" sz="1600" dirty="0" smtClean="0"/>
                        <a:t>23</a:t>
                      </a:r>
                      <a:endParaRPr lang="fa-IR" sz="1600" dirty="0"/>
                    </a:p>
                  </a:txBody>
                  <a:tcPr/>
                </a:tc>
                <a:tc>
                  <a:txBody>
                    <a:bodyPr/>
                    <a:lstStyle/>
                    <a:p>
                      <a:pPr algn="ctr" rtl="1"/>
                      <a:r>
                        <a:rPr lang="fa-IR" sz="1600" dirty="0" smtClean="0"/>
                        <a:t>31</a:t>
                      </a:r>
                      <a:endParaRPr lang="fa-IR" sz="1600" dirty="0"/>
                    </a:p>
                  </a:txBody>
                  <a:tcPr/>
                </a:tc>
                <a:tc>
                  <a:txBody>
                    <a:bodyPr/>
                    <a:lstStyle/>
                    <a:p>
                      <a:pPr algn="ctr" rtl="1"/>
                      <a:r>
                        <a:rPr lang="fa-IR" sz="1600" dirty="0" smtClean="0"/>
                        <a:t>18</a:t>
                      </a:r>
                      <a:endParaRPr lang="fa-IR" sz="1600" dirty="0"/>
                    </a:p>
                  </a:txBody>
                  <a:tcPr/>
                </a:tc>
                <a:tc>
                  <a:txBody>
                    <a:bodyPr/>
                    <a:lstStyle/>
                    <a:p>
                      <a:pPr algn="ctr" rtl="1"/>
                      <a:r>
                        <a:rPr lang="fa-IR" sz="1600" dirty="0" smtClean="0"/>
                        <a:t>44</a:t>
                      </a:r>
                      <a:endParaRPr lang="fa-IR" sz="1600" dirty="0"/>
                    </a:p>
                  </a:txBody>
                  <a:tcPr/>
                </a:tc>
                <a:tc>
                  <a:txBody>
                    <a:bodyPr/>
                    <a:lstStyle/>
                    <a:p>
                      <a:pPr algn="ctr" rtl="1"/>
                      <a:r>
                        <a:rPr lang="fa-IR" sz="1600" dirty="0" smtClean="0"/>
                        <a:t>57</a:t>
                      </a:r>
                      <a:endParaRPr lang="fa-IR" sz="1600" dirty="0"/>
                    </a:p>
                  </a:txBody>
                  <a:tcPr/>
                </a:tc>
              </a:tr>
            </a:tbl>
          </a:graphicData>
        </a:graphic>
      </p:graphicFrame>
      <p:graphicFrame>
        <p:nvGraphicFramePr>
          <p:cNvPr id="8" name="Table 7"/>
          <p:cNvGraphicFramePr>
            <a:graphicFrameLocks noGrp="1"/>
          </p:cNvGraphicFramePr>
          <p:nvPr/>
        </p:nvGraphicFramePr>
        <p:xfrm>
          <a:off x="785786" y="4659648"/>
          <a:ext cx="3076326" cy="1341120"/>
        </p:xfrm>
        <a:graphic>
          <a:graphicData uri="http://schemas.openxmlformats.org/drawingml/2006/table">
            <a:tbl>
              <a:tblPr rtl="1" firstRow="1" bandRow="1">
                <a:tableStyleId>{93296810-A885-4BE3-A3E7-6D5BEEA58F35}</a:tableStyleId>
              </a:tblPr>
              <a:tblGrid>
                <a:gridCol w="1143351"/>
                <a:gridCol w="851847"/>
                <a:gridCol w="1081128"/>
              </a:tblGrid>
              <a:tr h="321630">
                <a:tc gridSpan="2">
                  <a:txBody>
                    <a:bodyPr/>
                    <a:lstStyle/>
                    <a:p>
                      <a:pPr algn="ctr" rtl="1"/>
                      <a:r>
                        <a:rPr lang="fa-IR" sz="1600" dirty="0" smtClean="0"/>
                        <a:t>نتيجه درمان</a:t>
                      </a:r>
                      <a:endParaRPr lang="fa-IR" sz="1600" dirty="0"/>
                    </a:p>
                  </a:txBody>
                  <a:tcPr/>
                </a:tc>
                <a:tc hMerge="1">
                  <a:txBody>
                    <a:bodyPr/>
                    <a:lstStyle/>
                    <a:p>
                      <a:pPr rtl="1"/>
                      <a:endParaRPr lang="fa-IR" dirty="0"/>
                    </a:p>
                  </a:txBody>
                  <a:tcPr/>
                </a:tc>
                <a:tc rowSpan="2">
                  <a:txBody>
                    <a:bodyPr/>
                    <a:lstStyle/>
                    <a:p>
                      <a:pPr algn="ctr" rtl="1"/>
                      <a:endParaRPr lang="fa-IR" sz="1600" dirty="0" smtClean="0"/>
                    </a:p>
                    <a:p>
                      <a:pPr algn="ctr" rtl="1"/>
                      <a:r>
                        <a:rPr lang="fa-IR" sz="1600" dirty="0" smtClean="0"/>
                        <a:t>رنگ چشم</a:t>
                      </a:r>
                      <a:endParaRPr lang="fa-IR" sz="1600" dirty="0"/>
                    </a:p>
                  </a:txBody>
                  <a:tcPr/>
                </a:tc>
              </a:tr>
              <a:tr h="321630">
                <a:tc>
                  <a:txBody>
                    <a:bodyPr/>
                    <a:lstStyle/>
                    <a:p>
                      <a:pPr algn="ctr" rtl="1"/>
                      <a:r>
                        <a:rPr lang="fa-IR" sz="1600" dirty="0" smtClean="0"/>
                        <a:t>مرده</a:t>
                      </a:r>
                      <a:endParaRPr lang="fa-IR" sz="1600" dirty="0"/>
                    </a:p>
                  </a:txBody>
                  <a:tcPr/>
                </a:tc>
                <a:tc>
                  <a:txBody>
                    <a:bodyPr/>
                    <a:lstStyle/>
                    <a:p>
                      <a:pPr algn="ctr" rtl="1"/>
                      <a:r>
                        <a:rPr lang="fa-IR" sz="1600" dirty="0" smtClean="0"/>
                        <a:t>زنده</a:t>
                      </a:r>
                      <a:endParaRPr lang="fa-IR" sz="1600" dirty="0"/>
                    </a:p>
                  </a:txBody>
                  <a:tcPr/>
                </a:tc>
                <a:tc vMerge="1">
                  <a:txBody>
                    <a:bodyPr/>
                    <a:lstStyle/>
                    <a:p>
                      <a:pPr rtl="1"/>
                      <a:endParaRPr lang="fa-IR" dirty="0"/>
                    </a:p>
                  </a:txBody>
                  <a:tcPr/>
                </a:tc>
              </a:tr>
              <a:tr h="321630">
                <a:tc>
                  <a:txBody>
                    <a:bodyPr/>
                    <a:lstStyle/>
                    <a:p>
                      <a:pPr algn="ctr" rtl="1"/>
                      <a:r>
                        <a:rPr lang="fa-IR" sz="1600" dirty="0" smtClean="0"/>
                        <a:t>3</a:t>
                      </a:r>
                      <a:endParaRPr lang="fa-IR" sz="1600" dirty="0"/>
                    </a:p>
                  </a:txBody>
                  <a:tcPr/>
                </a:tc>
                <a:tc>
                  <a:txBody>
                    <a:bodyPr/>
                    <a:lstStyle/>
                    <a:p>
                      <a:pPr algn="ctr" rtl="1"/>
                      <a:r>
                        <a:rPr lang="fa-IR" sz="1600" dirty="0" smtClean="0"/>
                        <a:t>9</a:t>
                      </a:r>
                      <a:endParaRPr lang="fa-IR" sz="1600" dirty="0"/>
                    </a:p>
                  </a:txBody>
                  <a:tcPr/>
                </a:tc>
                <a:tc>
                  <a:txBody>
                    <a:bodyPr/>
                    <a:lstStyle/>
                    <a:p>
                      <a:pPr algn="ctr" rtl="1"/>
                      <a:r>
                        <a:rPr lang="fa-IR" sz="1600" dirty="0" smtClean="0"/>
                        <a:t>واكسن</a:t>
                      </a:r>
                      <a:endParaRPr lang="fa-IR" sz="1600" dirty="0"/>
                    </a:p>
                  </a:txBody>
                  <a:tcPr/>
                </a:tc>
              </a:tr>
              <a:tr h="321630">
                <a:tc>
                  <a:txBody>
                    <a:bodyPr/>
                    <a:lstStyle/>
                    <a:p>
                      <a:pPr algn="ctr" rtl="1"/>
                      <a:r>
                        <a:rPr lang="fa-IR" sz="1600" dirty="0" smtClean="0"/>
                        <a:t>2</a:t>
                      </a:r>
                      <a:endParaRPr lang="fa-IR" sz="1600" dirty="0"/>
                    </a:p>
                  </a:txBody>
                  <a:tcPr/>
                </a:tc>
                <a:tc>
                  <a:txBody>
                    <a:bodyPr/>
                    <a:lstStyle/>
                    <a:p>
                      <a:pPr algn="ctr" rtl="1"/>
                      <a:r>
                        <a:rPr lang="fa-IR" sz="1600" dirty="0" smtClean="0"/>
                        <a:t>12</a:t>
                      </a:r>
                      <a:endParaRPr lang="fa-IR" sz="1600" dirty="0"/>
                    </a:p>
                  </a:txBody>
                  <a:tcPr/>
                </a:tc>
                <a:tc>
                  <a:txBody>
                    <a:bodyPr/>
                    <a:lstStyle/>
                    <a:p>
                      <a:pPr algn="ctr" rtl="1"/>
                      <a:r>
                        <a:rPr lang="fa-IR" sz="1600" dirty="0" smtClean="0"/>
                        <a:t>واكسن+ سرم</a:t>
                      </a:r>
                      <a:endParaRPr lang="fa-IR" sz="1600" dirty="0"/>
                    </a:p>
                  </a:txBody>
                  <a:tcPr/>
                </a:tc>
              </a:tr>
            </a:tbl>
          </a:graphicData>
        </a:graphic>
      </p:graphicFrame>
      <p:sp>
        <p:nvSpPr>
          <p:cNvPr id="9" name="Slide Number Placeholder 8"/>
          <p:cNvSpPr>
            <a:spLocks noGrp="1"/>
          </p:cNvSpPr>
          <p:nvPr>
            <p:ph type="sldNum" sz="quarter" idx="12"/>
          </p:nvPr>
        </p:nvSpPr>
        <p:spPr/>
        <p:txBody>
          <a:bodyPr/>
          <a:lstStyle/>
          <a:p>
            <a:pPr>
              <a:defRPr/>
            </a:pPr>
            <a:fld id="{AE3F404C-B64D-4FD4-ADF7-4CA21969E8E6}" type="slidenum">
              <a:rPr lang="fa-IR" smtClean="0"/>
              <a:pPr>
                <a:defRPr/>
              </a:pPr>
              <a:t>21</a:t>
            </a:fld>
            <a:endParaRPr lang="fa-IR"/>
          </a:p>
        </p:txBody>
      </p:sp>
      <p:cxnSp>
        <p:nvCxnSpPr>
          <p:cNvPr id="10" name="Straight Connector 9"/>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5" name="TextBox 4"/>
          <p:cNvSpPr txBox="1"/>
          <p:nvPr/>
        </p:nvSpPr>
        <p:spPr>
          <a:xfrm>
            <a:off x="4429124" y="1722674"/>
            <a:ext cx="4071966" cy="4278094"/>
          </a:xfrm>
          <a:prstGeom prst="rect">
            <a:avLst/>
          </a:prstGeom>
          <a:noFill/>
        </p:spPr>
        <p:txBody>
          <a:bodyPr wrap="square" rtlCol="1">
            <a:spAutoFit/>
          </a:bodyPr>
          <a:lstStyle/>
          <a:p>
            <a:pPr algn="just"/>
            <a:r>
              <a:rPr lang="fa-IR" sz="2000" dirty="0" smtClean="0">
                <a:latin typeface="+mn-lt"/>
                <a:cs typeface="+mn-cs"/>
              </a:rPr>
              <a:t>3- </a:t>
            </a:r>
            <a:r>
              <a:rPr lang="fa-IR" dirty="0" smtClean="0">
                <a:latin typeface="+mn-lt"/>
                <a:cs typeface="+mn-cs"/>
              </a:rPr>
              <a:t>به منظور بررسي اثر تسكين دهندگي يك نوع قرص مسكن‌ بر جنسيت، 45 زن و 45 مرد را به تصادف انتخاب و نتيجه را در جدول زير آورده ايم. در سطح معني داري 5 درصد، آزمون كنيد آيا تاثير اين قرص در جنسيت افراد متفاوت است؟ </a:t>
            </a:r>
            <a:r>
              <a:rPr lang="fa-IR" b="1" dirty="0" smtClean="0">
                <a:solidFill>
                  <a:schemeClr val="accent5">
                    <a:lumMod val="40000"/>
                    <a:lumOff val="60000"/>
                  </a:schemeClr>
                </a:solidFill>
                <a:cs typeface="2  Kamran" pitchFamily="2" charset="-78"/>
                <a:hlinkClick r:id="rId2" action="ppaction://hlinksldjump"/>
              </a:rPr>
              <a:t>(متن درس)</a:t>
            </a:r>
            <a:r>
              <a:rPr lang="fa-IR" dirty="0" smtClean="0">
                <a:hlinkClick r:id="rId2" action="ppaction://hlinksldjump"/>
              </a:rPr>
              <a:t> </a:t>
            </a:r>
            <a:endParaRPr lang="fa-IR" dirty="0" smtClean="0">
              <a:latin typeface="+mn-lt"/>
              <a:cs typeface="+mn-cs"/>
            </a:endParaRPr>
          </a:p>
          <a:p>
            <a:pPr algn="just"/>
            <a:endParaRPr lang="fa-IR" dirty="0" smtClean="0">
              <a:latin typeface="+mn-lt"/>
              <a:cs typeface="+mn-cs"/>
            </a:endParaRPr>
          </a:p>
          <a:p>
            <a:pPr algn="just"/>
            <a:endParaRPr lang="fa-IR" dirty="0" smtClean="0">
              <a:latin typeface="+mn-lt"/>
              <a:cs typeface="+mn-cs"/>
            </a:endParaRPr>
          </a:p>
          <a:p>
            <a:pPr algn="just"/>
            <a:endParaRPr lang="fa-IR" dirty="0" smtClean="0">
              <a:latin typeface="+mn-lt"/>
              <a:cs typeface="+mn-cs"/>
            </a:endParaRPr>
          </a:p>
          <a:p>
            <a:pPr algn="just"/>
            <a:r>
              <a:rPr lang="fa-IR" dirty="0" smtClean="0">
                <a:latin typeface="+mn-lt"/>
                <a:cs typeface="+mn-cs"/>
              </a:rPr>
              <a:t>4- از بين 53 خانوار انتخابي در يك جمعيت تعداد فرزند و سطح سواد سرپرست خانواده را پرسيده و نتيجه را در جدول زير آورده ايم. </a:t>
            </a:r>
            <a:r>
              <a:rPr lang="fa-IR" b="1" dirty="0" smtClean="0">
                <a:solidFill>
                  <a:schemeClr val="accent5">
                    <a:lumMod val="40000"/>
                    <a:lumOff val="60000"/>
                  </a:schemeClr>
                </a:solidFill>
                <a:cs typeface="2  Kamran" pitchFamily="2" charset="-78"/>
                <a:hlinkClick r:id="rId2" action="ppaction://hlinksldjump"/>
              </a:rPr>
              <a:t>(متن درس)</a:t>
            </a:r>
            <a:r>
              <a:rPr lang="fa-IR" dirty="0" smtClean="0">
                <a:hlinkClick r:id="rId2" action="ppaction://hlinksldjump"/>
              </a:rPr>
              <a:t> </a:t>
            </a:r>
            <a:endParaRPr lang="fa-IR" dirty="0" smtClean="0">
              <a:latin typeface="+mn-lt"/>
              <a:cs typeface="+mn-cs"/>
            </a:endParaRPr>
          </a:p>
          <a:p>
            <a:pPr algn="just"/>
            <a:r>
              <a:rPr lang="fa-IR" dirty="0" smtClean="0">
                <a:latin typeface="+mn-lt"/>
                <a:cs typeface="+mn-cs"/>
              </a:rPr>
              <a:t>الف- با توجه به اطلاعات جدول زير، آيا سطح سواد و تعداد فرزند به هم مرتبط اند؟ (با خطاي يك درصد)</a:t>
            </a:r>
          </a:p>
          <a:p>
            <a:pPr algn="just"/>
            <a:r>
              <a:rPr lang="fa-IR" dirty="0" smtClean="0">
                <a:latin typeface="+mn-lt"/>
                <a:cs typeface="+mn-cs"/>
              </a:rPr>
              <a:t>ب- اگر ضريب توافق چوپوروف براي اين آزمون مفيد است، شدت همبستگي را محاسبه كنيد. </a:t>
            </a:r>
            <a:r>
              <a:rPr lang="fa-IR" b="1" dirty="0" smtClean="0">
                <a:solidFill>
                  <a:schemeClr val="accent5">
                    <a:lumMod val="40000"/>
                    <a:lumOff val="60000"/>
                  </a:schemeClr>
                </a:solidFill>
                <a:cs typeface="2  Kamran" pitchFamily="2" charset="-78"/>
                <a:hlinkClick r:id="rId3" action="ppaction://hlinksldjump"/>
              </a:rPr>
              <a:t>(متن درس)</a:t>
            </a:r>
            <a:r>
              <a:rPr lang="fa-IR" dirty="0" smtClean="0">
                <a:hlinkClick r:id="rId3" action="ppaction://hlinksldjump"/>
              </a:rPr>
              <a:t> </a:t>
            </a:r>
            <a:endParaRPr lang="fa-IR" dirty="0" smtClean="0">
              <a:latin typeface="+mn-lt"/>
              <a:cs typeface="+mn-cs"/>
            </a:endParaRPr>
          </a:p>
        </p:txBody>
      </p:sp>
      <p:graphicFrame>
        <p:nvGraphicFramePr>
          <p:cNvPr id="6" name="Table 5"/>
          <p:cNvGraphicFramePr>
            <a:graphicFrameLocks noGrp="1"/>
          </p:cNvGraphicFramePr>
          <p:nvPr/>
        </p:nvGraphicFramePr>
        <p:xfrm>
          <a:off x="714348" y="1785926"/>
          <a:ext cx="3286148" cy="1341120"/>
        </p:xfrm>
        <a:graphic>
          <a:graphicData uri="http://schemas.openxmlformats.org/drawingml/2006/table">
            <a:tbl>
              <a:tblPr rtl="1" firstRow="1" bandRow="1">
                <a:tableStyleId>{69CF1AB2-1976-4502-BF36-3FF5EA218861}</a:tableStyleId>
              </a:tblPr>
              <a:tblGrid>
                <a:gridCol w="665980"/>
                <a:gridCol w="718560"/>
                <a:gridCol w="801810"/>
                <a:gridCol w="1099798"/>
              </a:tblGrid>
              <a:tr h="321630">
                <a:tc gridSpan="3">
                  <a:txBody>
                    <a:bodyPr/>
                    <a:lstStyle/>
                    <a:p>
                      <a:pPr algn="ctr" rtl="1"/>
                      <a:r>
                        <a:rPr lang="fa-IR" sz="1600" dirty="0" smtClean="0"/>
                        <a:t>اثر</a:t>
                      </a:r>
                      <a:r>
                        <a:rPr lang="fa-IR" sz="1600" baseline="0" dirty="0" smtClean="0"/>
                        <a:t> قرص</a:t>
                      </a:r>
                      <a:endParaRPr lang="fa-IR" sz="1600" dirty="0"/>
                    </a:p>
                  </a:txBody>
                  <a:tcPr/>
                </a:tc>
                <a:tc hMerge="1">
                  <a:txBody>
                    <a:bodyPr/>
                    <a:lstStyle/>
                    <a:p>
                      <a:pPr algn="ctr" rtl="1"/>
                      <a:endParaRPr lang="fa-IR" sz="1600" dirty="0"/>
                    </a:p>
                  </a:txBody>
                  <a:tcPr/>
                </a:tc>
                <a:tc hMerge="1">
                  <a:txBody>
                    <a:bodyPr/>
                    <a:lstStyle/>
                    <a:p>
                      <a:pPr rtl="1"/>
                      <a:endParaRPr lang="fa-IR" dirty="0"/>
                    </a:p>
                  </a:txBody>
                  <a:tcPr/>
                </a:tc>
                <a:tc rowSpan="2">
                  <a:txBody>
                    <a:bodyPr/>
                    <a:lstStyle/>
                    <a:p>
                      <a:pPr algn="ctr" rtl="1"/>
                      <a:endParaRPr lang="fa-IR" sz="1600" dirty="0" smtClean="0"/>
                    </a:p>
                    <a:p>
                      <a:pPr algn="ctr" rtl="1"/>
                      <a:r>
                        <a:rPr lang="fa-IR" sz="1600" dirty="0" smtClean="0"/>
                        <a:t>جنسيت</a:t>
                      </a:r>
                      <a:endParaRPr lang="fa-IR" sz="1600" dirty="0"/>
                    </a:p>
                  </a:txBody>
                  <a:tcPr/>
                </a:tc>
              </a:tr>
              <a:tr h="321630">
                <a:tc>
                  <a:txBody>
                    <a:bodyPr/>
                    <a:lstStyle/>
                    <a:p>
                      <a:pPr algn="ctr" rtl="1"/>
                      <a:r>
                        <a:rPr lang="fa-IR" sz="1600" dirty="0" smtClean="0"/>
                        <a:t>موثر</a:t>
                      </a:r>
                      <a:endParaRPr lang="fa-IR" sz="1600" dirty="0"/>
                    </a:p>
                  </a:txBody>
                  <a:tcPr/>
                </a:tc>
                <a:tc>
                  <a:txBody>
                    <a:bodyPr/>
                    <a:lstStyle/>
                    <a:p>
                      <a:pPr algn="ctr" rtl="1"/>
                      <a:r>
                        <a:rPr lang="fa-IR" sz="1600" dirty="0" smtClean="0"/>
                        <a:t>كم اثر</a:t>
                      </a:r>
                      <a:endParaRPr lang="fa-IR" sz="1600" dirty="0"/>
                    </a:p>
                  </a:txBody>
                  <a:tcPr/>
                </a:tc>
                <a:tc>
                  <a:txBody>
                    <a:bodyPr/>
                    <a:lstStyle/>
                    <a:p>
                      <a:pPr algn="ctr" rtl="1"/>
                      <a:r>
                        <a:rPr lang="fa-IR" sz="1600" dirty="0" smtClean="0"/>
                        <a:t>بي اثر</a:t>
                      </a:r>
                      <a:endParaRPr lang="fa-IR" sz="1600" dirty="0"/>
                    </a:p>
                  </a:txBody>
                  <a:tcPr/>
                </a:tc>
                <a:tc vMerge="1">
                  <a:txBody>
                    <a:bodyPr/>
                    <a:lstStyle/>
                    <a:p>
                      <a:pPr rtl="1"/>
                      <a:endParaRPr lang="fa-IR" dirty="0"/>
                    </a:p>
                  </a:txBody>
                  <a:tcPr/>
                </a:tc>
              </a:tr>
              <a:tr h="321630">
                <a:tc>
                  <a:txBody>
                    <a:bodyPr/>
                    <a:lstStyle/>
                    <a:p>
                      <a:pPr algn="ctr" rtl="1"/>
                      <a:r>
                        <a:rPr lang="fa-IR" sz="1600" dirty="0" smtClean="0"/>
                        <a:t>17</a:t>
                      </a:r>
                      <a:endParaRPr lang="fa-IR" sz="1600" dirty="0"/>
                    </a:p>
                  </a:txBody>
                  <a:tcPr/>
                </a:tc>
                <a:tc>
                  <a:txBody>
                    <a:bodyPr/>
                    <a:lstStyle/>
                    <a:p>
                      <a:pPr algn="ctr" rtl="1"/>
                      <a:r>
                        <a:rPr lang="fa-IR" sz="1600" dirty="0" smtClean="0"/>
                        <a:t>15</a:t>
                      </a:r>
                      <a:endParaRPr lang="fa-IR" sz="1600" dirty="0"/>
                    </a:p>
                  </a:txBody>
                  <a:tcPr/>
                </a:tc>
                <a:tc>
                  <a:txBody>
                    <a:bodyPr/>
                    <a:lstStyle/>
                    <a:p>
                      <a:pPr algn="ctr" rtl="1"/>
                      <a:r>
                        <a:rPr lang="fa-IR" sz="1600" dirty="0" smtClean="0"/>
                        <a:t>13</a:t>
                      </a:r>
                      <a:endParaRPr lang="fa-IR" sz="1600" dirty="0"/>
                    </a:p>
                  </a:txBody>
                  <a:tcPr/>
                </a:tc>
                <a:tc>
                  <a:txBody>
                    <a:bodyPr/>
                    <a:lstStyle/>
                    <a:p>
                      <a:pPr algn="ctr" rtl="1"/>
                      <a:r>
                        <a:rPr lang="fa-IR" sz="1600" dirty="0" smtClean="0"/>
                        <a:t>زن</a:t>
                      </a:r>
                      <a:endParaRPr lang="fa-IR" sz="1600" dirty="0"/>
                    </a:p>
                  </a:txBody>
                  <a:tcPr/>
                </a:tc>
              </a:tr>
              <a:tr h="321630">
                <a:tc>
                  <a:txBody>
                    <a:bodyPr/>
                    <a:lstStyle/>
                    <a:p>
                      <a:pPr algn="ctr" rtl="1"/>
                      <a:r>
                        <a:rPr lang="fa-IR" sz="1600" dirty="0" smtClean="0"/>
                        <a:t>20</a:t>
                      </a:r>
                      <a:endParaRPr lang="fa-IR" sz="1600" dirty="0"/>
                    </a:p>
                  </a:txBody>
                  <a:tcPr/>
                </a:tc>
                <a:tc>
                  <a:txBody>
                    <a:bodyPr/>
                    <a:lstStyle/>
                    <a:p>
                      <a:pPr algn="ctr" rtl="1"/>
                      <a:r>
                        <a:rPr lang="fa-IR" sz="1600" dirty="0" smtClean="0"/>
                        <a:t>14</a:t>
                      </a:r>
                      <a:endParaRPr lang="fa-IR" sz="1600" dirty="0"/>
                    </a:p>
                  </a:txBody>
                  <a:tcPr/>
                </a:tc>
                <a:tc>
                  <a:txBody>
                    <a:bodyPr/>
                    <a:lstStyle/>
                    <a:p>
                      <a:pPr algn="ctr" rtl="1"/>
                      <a:r>
                        <a:rPr lang="fa-IR" sz="1600" dirty="0" smtClean="0"/>
                        <a:t>11</a:t>
                      </a:r>
                      <a:endParaRPr lang="fa-IR" sz="1600" dirty="0"/>
                    </a:p>
                  </a:txBody>
                  <a:tcPr/>
                </a:tc>
                <a:tc>
                  <a:txBody>
                    <a:bodyPr/>
                    <a:lstStyle/>
                    <a:p>
                      <a:pPr algn="ctr" rtl="1"/>
                      <a:r>
                        <a:rPr lang="fa-IR" sz="1600" dirty="0" smtClean="0"/>
                        <a:t>مرد</a:t>
                      </a:r>
                      <a:endParaRPr lang="fa-IR" sz="1600" dirty="0"/>
                    </a:p>
                  </a:txBody>
                  <a:tcPr/>
                </a:tc>
              </a:tr>
            </a:tbl>
          </a:graphicData>
        </a:graphic>
      </p:graphicFrame>
      <p:graphicFrame>
        <p:nvGraphicFramePr>
          <p:cNvPr id="7" name="Table 6"/>
          <p:cNvGraphicFramePr>
            <a:graphicFrameLocks noGrp="1"/>
          </p:cNvGraphicFramePr>
          <p:nvPr/>
        </p:nvGraphicFramePr>
        <p:xfrm>
          <a:off x="571472" y="4181492"/>
          <a:ext cx="3429025" cy="1676400"/>
        </p:xfrm>
        <a:graphic>
          <a:graphicData uri="http://schemas.openxmlformats.org/drawingml/2006/table">
            <a:tbl>
              <a:tblPr rtl="1" firstRow="1" bandRow="1">
                <a:tableStyleId>{00A15C55-8517-42AA-B614-E9B94910E393}</a:tableStyleId>
              </a:tblPr>
              <a:tblGrid>
                <a:gridCol w="857238"/>
                <a:gridCol w="690558"/>
                <a:gridCol w="668607"/>
                <a:gridCol w="1212622"/>
              </a:tblGrid>
              <a:tr h="321630">
                <a:tc gridSpan="3">
                  <a:txBody>
                    <a:bodyPr/>
                    <a:lstStyle/>
                    <a:p>
                      <a:pPr algn="ctr" rtl="1"/>
                      <a:r>
                        <a:rPr lang="fa-IR" sz="1600" dirty="0" smtClean="0"/>
                        <a:t>تعداد فرزند</a:t>
                      </a:r>
                      <a:endParaRPr lang="fa-IR" sz="1600" dirty="0"/>
                    </a:p>
                  </a:txBody>
                  <a:tcPr/>
                </a:tc>
                <a:tc hMerge="1">
                  <a:txBody>
                    <a:bodyPr/>
                    <a:lstStyle/>
                    <a:p>
                      <a:pPr algn="ctr" rtl="1"/>
                      <a:endParaRPr lang="fa-IR" sz="1600" dirty="0"/>
                    </a:p>
                  </a:txBody>
                  <a:tcPr/>
                </a:tc>
                <a:tc hMerge="1">
                  <a:txBody>
                    <a:bodyPr/>
                    <a:lstStyle/>
                    <a:p>
                      <a:pPr rtl="1"/>
                      <a:endParaRPr lang="fa-IR" dirty="0"/>
                    </a:p>
                  </a:txBody>
                  <a:tcPr/>
                </a:tc>
                <a:tc rowSpan="2">
                  <a:txBody>
                    <a:bodyPr/>
                    <a:lstStyle/>
                    <a:p>
                      <a:pPr algn="ctr" rtl="1"/>
                      <a:endParaRPr lang="fa-IR" sz="1600" dirty="0" smtClean="0"/>
                    </a:p>
                    <a:p>
                      <a:pPr algn="ctr" rtl="1"/>
                      <a:r>
                        <a:rPr lang="fa-IR" sz="1600" dirty="0" smtClean="0"/>
                        <a:t>سواد سرپرست</a:t>
                      </a:r>
                      <a:endParaRPr lang="fa-IR" sz="1600" dirty="0"/>
                    </a:p>
                  </a:txBody>
                  <a:tcPr/>
                </a:tc>
              </a:tr>
              <a:tr h="321630">
                <a:tc>
                  <a:txBody>
                    <a:bodyPr/>
                    <a:lstStyle/>
                    <a:p>
                      <a:pPr algn="ctr" rtl="1"/>
                      <a:r>
                        <a:rPr lang="fa-IR" sz="1600" dirty="0" smtClean="0"/>
                        <a:t>4 و بيشتر</a:t>
                      </a:r>
                      <a:endParaRPr lang="fa-IR" sz="1600" dirty="0"/>
                    </a:p>
                  </a:txBody>
                  <a:tcPr/>
                </a:tc>
                <a:tc>
                  <a:txBody>
                    <a:bodyPr/>
                    <a:lstStyle/>
                    <a:p>
                      <a:pPr algn="ctr" rtl="1"/>
                      <a:r>
                        <a:rPr lang="fa-IR" sz="1600" dirty="0" smtClean="0"/>
                        <a:t>2 و 3</a:t>
                      </a:r>
                      <a:endParaRPr lang="fa-IR" sz="1600" dirty="0"/>
                    </a:p>
                  </a:txBody>
                  <a:tcPr/>
                </a:tc>
                <a:tc>
                  <a:txBody>
                    <a:bodyPr/>
                    <a:lstStyle/>
                    <a:p>
                      <a:pPr algn="ctr" rtl="1"/>
                      <a:r>
                        <a:rPr lang="fa-IR" sz="1600" dirty="0" smtClean="0"/>
                        <a:t>0 و 1</a:t>
                      </a:r>
                      <a:endParaRPr lang="fa-IR" sz="1600" dirty="0"/>
                    </a:p>
                  </a:txBody>
                  <a:tcPr/>
                </a:tc>
                <a:tc vMerge="1">
                  <a:txBody>
                    <a:bodyPr/>
                    <a:lstStyle/>
                    <a:p>
                      <a:pPr rtl="1"/>
                      <a:endParaRPr lang="fa-IR" dirty="0"/>
                    </a:p>
                  </a:txBody>
                  <a:tcPr/>
                </a:tc>
              </a:tr>
              <a:tr h="321630">
                <a:tc>
                  <a:txBody>
                    <a:bodyPr/>
                    <a:lstStyle/>
                    <a:p>
                      <a:pPr algn="ctr" rtl="1"/>
                      <a:r>
                        <a:rPr lang="fa-IR" sz="1600" dirty="0" smtClean="0"/>
                        <a:t>8</a:t>
                      </a:r>
                      <a:endParaRPr lang="fa-IR" sz="1600" dirty="0"/>
                    </a:p>
                  </a:txBody>
                  <a:tcPr/>
                </a:tc>
                <a:tc>
                  <a:txBody>
                    <a:bodyPr/>
                    <a:lstStyle/>
                    <a:p>
                      <a:pPr algn="ctr" rtl="1"/>
                      <a:r>
                        <a:rPr lang="fa-IR" sz="1600" dirty="0" smtClean="0"/>
                        <a:t>9</a:t>
                      </a:r>
                      <a:endParaRPr lang="fa-IR" sz="1600" dirty="0"/>
                    </a:p>
                  </a:txBody>
                  <a:tcPr/>
                </a:tc>
                <a:tc>
                  <a:txBody>
                    <a:bodyPr/>
                    <a:lstStyle/>
                    <a:p>
                      <a:pPr algn="ctr" rtl="1"/>
                      <a:r>
                        <a:rPr lang="fa-IR" sz="1600" dirty="0" smtClean="0"/>
                        <a:t>3</a:t>
                      </a:r>
                      <a:endParaRPr lang="fa-IR" sz="1600" dirty="0"/>
                    </a:p>
                  </a:txBody>
                  <a:tcPr/>
                </a:tc>
                <a:tc>
                  <a:txBody>
                    <a:bodyPr/>
                    <a:lstStyle/>
                    <a:p>
                      <a:pPr algn="ctr" rtl="1"/>
                      <a:r>
                        <a:rPr lang="fa-IR" sz="1600" dirty="0" smtClean="0"/>
                        <a:t>بي سواد</a:t>
                      </a:r>
                      <a:endParaRPr lang="fa-IR" sz="1600" dirty="0"/>
                    </a:p>
                  </a:txBody>
                  <a:tcPr/>
                </a:tc>
              </a:tr>
              <a:tr h="321630">
                <a:tc>
                  <a:txBody>
                    <a:bodyPr/>
                    <a:lstStyle/>
                    <a:p>
                      <a:pPr algn="ctr" rtl="1"/>
                      <a:r>
                        <a:rPr lang="fa-IR" sz="1600" dirty="0" smtClean="0"/>
                        <a:t>5</a:t>
                      </a:r>
                      <a:endParaRPr lang="fa-IR" sz="1600" dirty="0"/>
                    </a:p>
                  </a:txBody>
                  <a:tcPr/>
                </a:tc>
                <a:tc>
                  <a:txBody>
                    <a:bodyPr/>
                    <a:lstStyle/>
                    <a:p>
                      <a:pPr algn="ctr" rtl="1"/>
                      <a:r>
                        <a:rPr lang="fa-IR" sz="1600" dirty="0" smtClean="0"/>
                        <a:t>11</a:t>
                      </a:r>
                      <a:endParaRPr lang="fa-IR" sz="1600" dirty="0"/>
                    </a:p>
                  </a:txBody>
                  <a:tcPr/>
                </a:tc>
                <a:tc>
                  <a:txBody>
                    <a:bodyPr/>
                    <a:lstStyle/>
                    <a:p>
                      <a:pPr algn="ctr" rtl="1"/>
                      <a:r>
                        <a:rPr lang="fa-IR" sz="1600" dirty="0" smtClean="0"/>
                        <a:t>3</a:t>
                      </a:r>
                      <a:endParaRPr lang="fa-IR" sz="1600" dirty="0"/>
                    </a:p>
                  </a:txBody>
                  <a:tcPr/>
                </a:tc>
                <a:tc>
                  <a:txBody>
                    <a:bodyPr/>
                    <a:lstStyle/>
                    <a:p>
                      <a:pPr algn="ctr" rtl="1"/>
                      <a:r>
                        <a:rPr lang="fa-IR" sz="1600" dirty="0" smtClean="0"/>
                        <a:t>تا ديپلم</a:t>
                      </a:r>
                      <a:endParaRPr lang="fa-IR" sz="1600" dirty="0"/>
                    </a:p>
                  </a:txBody>
                  <a:tcPr/>
                </a:tc>
              </a:tr>
              <a:tr h="321630">
                <a:tc>
                  <a:txBody>
                    <a:bodyPr/>
                    <a:lstStyle/>
                    <a:p>
                      <a:pPr algn="ctr" rtl="1"/>
                      <a:r>
                        <a:rPr lang="fa-IR" sz="1600" dirty="0" smtClean="0"/>
                        <a:t>3</a:t>
                      </a:r>
                      <a:endParaRPr lang="fa-IR" sz="1600" dirty="0"/>
                    </a:p>
                  </a:txBody>
                  <a:tcPr/>
                </a:tc>
                <a:tc>
                  <a:txBody>
                    <a:bodyPr/>
                    <a:lstStyle/>
                    <a:p>
                      <a:pPr algn="ctr" rtl="1"/>
                      <a:r>
                        <a:rPr lang="fa-IR" sz="1600" dirty="0" smtClean="0"/>
                        <a:t>4</a:t>
                      </a:r>
                      <a:endParaRPr lang="fa-IR" sz="1600" dirty="0"/>
                    </a:p>
                  </a:txBody>
                  <a:tcPr/>
                </a:tc>
                <a:tc>
                  <a:txBody>
                    <a:bodyPr/>
                    <a:lstStyle/>
                    <a:p>
                      <a:pPr algn="ctr" rtl="1"/>
                      <a:r>
                        <a:rPr lang="fa-IR" sz="1600" dirty="0" smtClean="0"/>
                        <a:t>7</a:t>
                      </a:r>
                      <a:endParaRPr lang="fa-IR" sz="1600" dirty="0"/>
                    </a:p>
                  </a:txBody>
                  <a:tcPr/>
                </a:tc>
                <a:tc>
                  <a:txBody>
                    <a:bodyPr/>
                    <a:lstStyle/>
                    <a:p>
                      <a:pPr algn="ctr" rtl="1"/>
                      <a:r>
                        <a:rPr lang="fa-IR" sz="1600" dirty="0" smtClean="0"/>
                        <a:t>بالاتر</a:t>
                      </a:r>
                      <a:endParaRPr lang="fa-IR" sz="1600" dirty="0"/>
                    </a:p>
                  </a:txBody>
                  <a:tcPr/>
                </a:tc>
              </a:tr>
            </a:tbl>
          </a:graphicData>
        </a:graphic>
      </p:graphicFrame>
      <p:sp>
        <p:nvSpPr>
          <p:cNvPr id="9" name="Slide Number Placeholder 8"/>
          <p:cNvSpPr>
            <a:spLocks noGrp="1"/>
          </p:cNvSpPr>
          <p:nvPr>
            <p:ph type="sldNum" sz="quarter" idx="12"/>
          </p:nvPr>
        </p:nvSpPr>
        <p:spPr/>
        <p:txBody>
          <a:bodyPr/>
          <a:lstStyle/>
          <a:p>
            <a:pPr>
              <a:defRPr/>
            </a:pPr>
            <a:fld id="{AE3F404C-B64D-4FD4-ADF7-4CA21969E8E6}" type="slidenum">
              <a:rPr lang="fa-IR" smtClean="0"/>
              <a:pPr>
                <a:defRPr/>
              </a:pPr>
              <a:t>22</a:t>
            </a:fld>
            <a:endParaRPr lang="fa-IR"/>
          </a:p>
        </p:txBody>
      </p:sp>
      <p:cxnSp>
        <p:nvCxnSpPr>
          <p:cNvPr id="10" name="Straight Connector 9"/>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46238"/>
            <a:ext cx="8229600" cy="4525962"/>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buNone/>
            </a:pPr>
            <a:endParaRPr lang="fa-IR" dirty="0" smtClean="0">
              <a:cs typeface="B Titr" pitchFamily="2" charset="-78"/>
            </a:endParaRPr>
          </a:p>
          <a:p>
            <a:pPr algn="ctr">
              <a:buNone/>
            </a:pPr>
            <a:endParaRPr lang="fa-IR" sz="6000" dirty="0" smtClean="0">
              <a:solidFill>
                <a:schemeClr val="accent6">
                  <a:lumMod val="60000"/>
                  <a:lumOff val="40000"/>
                </a:schemeClr>
              </a:solidFill>
              <a:effectLst>
                <a:outerShdw blurRad="38100" dist="38100" dir="2700000" algn="tl">
                  <a:srgbClr val="000000">
                    <a:alpha val="43137"/>
                  </a:srgbClr>
                </a:outerShdw>
              </a:effectLst>
              <a:cs typeface="B Titr" pitchFamily="2" charset="-78"/>
            </a:endParaRPr>
          </a:p>
          <a:p>
            <a:pPr algn="ctr">
              <a:buNone/>
            </a:pPr>
            <a:r>
              <a:rPr lang="fa-IR" sz="9600" dirty="0" smtClean="0">
                <a:solidFill>
                  <a:schemeClr val="accent6">
                    <a:lumMod val="60000"/>
                    <a:lumOff val="40000"/>
                  </a:schemeClr>
                </a:solidFill>
                <a:effectLst>
                  <a:outerShdw blurRad="38100" dist="38100" dir="2700000" algn="tl">
                    <a:srgbClr val="000000">
                      <a:alpha val="43137"/>
                    </a:srgbClr>
                  </a:outerShdw>
                </a:effectLst>
                <a:cs typeface="B Titr" pitchFamily="2" charset="-78"/>
              </a:rPr>
              <a:t>جدول‌ها</a:t>
            </a:r>
          </a:p>
        </p:txBody>
      </p:sp>
      <p:sp>
        <p:nvSpPr>
          <p:cNvPr id="6" name="Slide Number Placeholder 5"/>
          <p:cNvSpPr>
            <a:spLocks noGrp="1"/>
          </p:cNvSpPr>
          <p:nvPr>
            <p:ph type="sldNum" sz="quarter" idx="12"/>
          </p:nvPr>
        </p:nvSpPr>
        <p:spPr/>
        <p:txBody>
          <a:bodyPr/>
          <a:lstStyle/>
          <a:p>
            <a:pPr>
              <a:defRPr/>
            </a:pPr>
            <a:fld id="{AE3F404C-B64D-4FD4-ADF7-4CA21969E8E6}" type="slidenum">
              <a:rPr lang="fa-IR" smtClean="0"/>
              <a:pPr>
                <a:defRPr/>
              </a:pPr>
              <a:t>23</a:t>
            </a:fld>
            <a:endParaRPr lang="fa-IR"/>
          </a:p>
        </p:txBody>
      </p:sp>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Content Placeholder 5" descr="jadval z.jpg"/>
          <p:cNvPicPr>
            <a:picLocks noGrp="1" noChangeAspect="1"/>
          </p:cNvPicPr>
          <p:nvPr>
            <p:ph idx="1"/>
          </p:nvPr>
        </p:nvPicPr>
        <p:blipFill>
          <a:blip r:embed="rId3"/>
          <a:stretch>
            <a:fillRect/>
          </a:stretch>
        </p:blipFill>
        <p:spPr>
          <a:xfrm>
            <a:off x="4883242" y="333118"/>
            <a:ext cx="3474972" cy="623915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TextBox 19"/>
          <p:cNvSpPr txBox="1"/>
          <p:nvPr/>
        </p:nvSpPr>
        <p:spPr>
          <a:xfrm>
            <a:off x="642910" y="1142984"/>
            <a:ext cx="3857652" cy="261610"/>
          </a:xfrm>
          <a:prstGeom prst="rect">
            <a:avLst/>
          </a:prstGeom>
          <a:noFill/>
          <a:effectLst>
            <a:outerShdw blurRad="254000" dir="9720000" sx="11000" sy="11000" algn="ctr" rotWithShape="0">
              <a:srgbClr val="000000">
                <a:alpha val="50000"/>
              </a:srgbClr>
            </a:outerShdw>
          </a:effectLst>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050" b="1" dirty="0" smtClean="0">
                <a:solidFill>
                  <a:srgbClr val="6B7B95"/>
                </a:solidFill>
              </a:rPr>
              <a:t>تهيه كننده: محمدرضا ميرزاده               </a:t>
            </a:r>
            <a:r>
              <a:rPr lang="en-US" sz="1050" dirty="0" smtClean="0">
                <a:solidFill>
                  <a:srgbClr val="6B7B95"/>
                </a:solidFill>
              </a:rPr>
              <a:t>www.M-Mirzadeh.Blogfa.Com</a:t>
            </a:r>
            <a:endParaRPr lang="fa-IR" sz="1050" dirty="0">
              <a:solidFill>
                <a:srgbClr val="6B7B95"/>
              </a:solidFill>
            </a:endParaRPr>
          </a:p>
        </p:txBody>
      </p:sp>
      <p:sp>
        <p:nvSpPr>
          <p:cNvPr id="8" name="TextBox 7"/>
          <p:cNvSpPr txBox="1"/>
          <p:nvPr/>
        </p:nvSpPr>
        <p:spPr>
          <a:xfrm>
            <a:off x="642910" y="2209752"/>
            <a:ext cx="3643338" cy="3139321"/>
          </a:xfrm>
          <a:prstGeom prst="rect">
            <a:avLst/>
          </a:prstGeom>
          <a:noFill/>
        </p:spPr>
        <p:txBody>
          <a:bodyPr wrap="square" rtlCol="1">
            <a:spAutoFit/>
          </a:bodyPr>
          <a:lstStyle/>
          <a:p>
            <a:pPr algn="just"/>
            <a:r>
              <a:rPr lang="fa-IR" dirty="0" smtClean="0">
                <a:cs typeface="+mn-cs"/>
              </a:rPr>
              <a:t>هر بخش از جدول شامل 3 ستون است. در ستون اول مقدار      و در ستون دوم احتمال هاي كمتر از مقدار   را مشاهده مي‌كنيد. ستون سوم اختصاص دارد به مقادير بيشتر از     يا كمتر از       </a:t>
            </a:r>
          </a:p>
          <a:p>
            <a:pPr algn="just"/>
            <a:r>
              <a:rPr lang="fa-IR" dirty="0" smtClean="0">
                <a:cs typeface="+mn-cs"/>
              </a:rPr>
              <a:t>به عنوان مثال: </a:t>
            </a:r>
          </a:p>
          <a:p>
            <a:pPr algn="just"/>
            <a:r>
              <a:rPr lang="fa-IR" dirty="0" smtClean="0">
                <a:cs typeface="+mn-cs"/>
              </a:rPr>
              <a:t>                             </a:t>
            </a:r>
          </a:p>
          <a:p>
            <a:pPr algn="just"/>
            <a:r>
              <a:rPr lang="fa-IR" dirty="0" smtClean="0">
                <a:cs typeface="+mn-cs"/>
              </a:rPr>
              <a:t>و در ستون بعدي     </a:t>
            </a:r>
          </a:p>
          <a:p>
            <a:pPr algn="just"/>
            <a:r>
              <a:rPr lang="fa-IR" dirty="0" smtClean="0">
                <a:cs typeface="+mn-cs"/>
              </a:rPr>
              <a:t> كه معادل                  است.</a:t>
            </a:r>
          </a:p>
          <a:p>
            <a:pPr algn="just"/>
            <a:r>
              <a:rPr lang="fa-IR" dirty="0" smtClean="0">
                <a:cs typeface="+mn-cs"/>
              </a:rPr>
              <a:t>پس براي احتمالات مقادير منفي از ستون سوم استفاده كنيد.</a:t>
            </a:r>
          </a:p>
          <a:p>
            <a:pPr algn="just"/>
            <a:r>
              <a:rPr lang="fa-IR" dirty="0" smtClean="0">
                <a:cs typeface="+mn-cs"/>
              </a:rPr>
              <a:t>(ادامه جدول در صفه بعد)</a:t>
            </a:r>
            <a:endParaRPr lang="fa-IR" dirty="0">
              <a:cs typeface="+mn-cs"/>
            </a:endParaRPr>
          </a:p>
        </p:txBody>
      </p:sp>
      <p:sp>
        <p:nvSpPr>
          <p:cNvPr id="10" name="Slide Number Placeholder 9"/>
          <p:cNvSpPr>
            <a:spLocks noGrp="1"/>
          </p:cNvSpPr>
          <p:nvPr>
            <p:ph type="sldNum" sz="quarter" idx="12"/>
          </p:nvPr>
        </p:nvSpPr>
        <p:spPr/>
        <p:txBody>
          <a:bodyPr/>
          <a:lstStyle/>
          <a:p>
            <a:pPr>
              <a:defRPr/>
            </a:pPr>
            <a:fld id="{AE3F404C-B64D-4FD4-ADF7-4CA21969E8E6}" type="slidenum">
              <a:rPr lang="fa-IR" smtClean="0"/>
              <a:pPr>
                <a:defRPr/>
              </a:pPr>
              <a:t>24</a:t>
            </a:fld>
            <a:endParaRPr lang="fa-IR"/>
          </a:p>
        </p:txBody>
      </p:sp>
      <p:sp>
        <p:nvSpPr>
          <p:cNvPr id="11" name="Title 1"/>
          <p:cNvSpPr>
            <a:spLocks noGrp="1"/>
          </p:cNvSpPr>
          <p:nvPr>
            <p:ph type="title"/>
          </p:nvPr>
        </p:nvSpPr>
        <p:spPr>
          <a:xfrm>
            <a:off x="1214414" y="285728"/>
            <a:ext cx="3071834" cy="754082"/>
          </a:xfrm>
        </p:spPr>
        <p:txBody>
          <a:bodyPr>
            <a:normAutofit/>
          </a:bodyPr>
          <a:lstStyle/>
          <a:p>
            <a:r>
              <a:rPr lang="fa-IR" sz="2800" dirty="0" smtClean="0"/>
              <a:t>جدول‌ نرمال استاندارد</a:t>
            </a:r>
            <a:endParaRPr lang="fa-IR" sz="2800" dirty="0"/>
          </a:p>
        </p:txBody>
      </p:sp>
      <p:sp>
        <p:nvSpPr>
          <p:cNvPr id="2877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graphicFrame>
        <p:nvGraphicFramePr>
          <p:cNvPr id="287745" name="Object 1"/>
          <p:cNvGraphicFramePr>
            <a:graphicFrameLocks noChangeAspect="1"/>
          </p:cNvGraphicFramePr>
          <p:nvPr/>
        </p:nvGraphicFramePr>
        <p:xfrm>
          <a:off x="3269307" y="2533644"/>
          <a:ext cx="231123" cy="214314"/>
        </p:xfrm>
        <a:graphic>
          <a:graphicData uri="http://schemas.openxmlformats.org/presentationml/2006/ole">
            <mc:AlternateContent xmlns:mc="http://schemas.openxmlformats.org/markup-compatibility/2006">
              <mc:Choice xmlns:v="urn:schemas-microsoft-com:vml" Requires="v">
                <p:oleObj spid="_x0000_s328741" name="Equation" r:id="rId4" imgW="177480" imgH="164880" progId="">
                  <p:embed/>
                </p:oleObj>
              </mc:Choice>
              <mc:Fallback>
                <p:oleObj name="Equation" r:id="rId4" imgW="177480" imgH="16488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9307" y="2533644"/>
                        <a:ext cx="231123" cy="2143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7747" name="Rectangle 3"/>
          <p:cNvSpPr>
            <a:spLocks noChangeArrowheads="1"/>
          </p:cNvSpPr>
          <p:nvPr/>
        </p:nvSpPr>
        <p:spPr bwMode="auto">
          <a:xfrm>
            <a:off x="0" y="161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graphicFrame>
        <p:nvGraphicFramePr>
          <p:cNvPr id="287748" name="Object 4"/>
          <p:cNvGraphicFramePr>
            <a:graphicFrameLocks noChangeAspect="1"/>
          </p:cNvGraphicFramePr>
          <p:nvPr/>
        </p:nvGraphicFramePr>
        <p:xfrm>
          <a:off x="3268655" y="2795584"/>
          <a:ext cx="231775" cy="214313"/>
        </p:xfrm>
        <a:graphic>
          <a:graphicData uri="http://schemas.openxmlformats.org/presentationml/2006/ole">
            <mc:AlternateContent xmlns:mc="http://schemas.openxmlformats.org/markup-compatibility/2006">
              <mc:Choice xmlns:v="urn:schemas-microsoft-com:vml" Requires="v">
                <p:oleObj spid="_x0000_s328742" name="Equation" r:id="rId6" imgW="177480" imgH="164880" progId="">
                  <p:embed/>
                </p:oleObj>
              </mc:Choice>
              <mc:Fallback>
                <p:oleObj name="Equation" r:id="rId6" imgW="177480" imgH="16488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68655" y="2795584"/>
                        <a:ext cx="231775"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49" name="Object 5"/>
          <p:cNvGraphicFramePr>
            <a:graphicFrameLocks noChangeAspect="1"/>
          </p:cNvGraphicFramePr>
          <p:nvPr/>
        </p:nvGraphicFramePr>
        <p:xfrm>
          <a:off x="2643174" y="3643314"/>
          <a:ext cx="1555005" cy="238128"/>
        </p:xfrm>
        <a:graphic>
          <a:graphicData uri="http://schemas.openxmlformats.org/presentationml/2006/ole">
            <mc:AlternateContent xmlns:mc="http://schemas.openxmlformats.org/markup-compatibility/2006">
              <mc:Choice xmlns:v="urn:schemas-microsoft-com:vml" Requires="v">
                <p:oleObj spid="_x0000_s328743" name="Equation" r:id="rId8" imgW="1320480" imgH="203040" progId="">
                  <p:embed/>
                </p:oleObj>
              </mc:Choice>
              <mc:Fallback>
                <p:oleObj name="Equation" r:id="rId8" imgW="1320480" imgH="203040"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43174" y="3643314"/>
                        <a:ext cx="1555005" cy="2381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0" name="Object 6"/>
          <p:cNvGraphicFramePr>
            <a:graphicFrameLocks noChangeAspect="1"/>
          </p:cNvGraphicFramePr>
          <p:nvPr/>
        </p:nvGraphicFramePr>
        <p:xfrm>
          <a:off x="1428728" y="3929066"/>
          <a:ext cx="1500198" cy="225255"/>
        </p:xfrm>
        <a:graphic>
          <a:graphicData uri="http://schemas.openxmlformats.org/presentationml/2006/ole">
            <mc:AlternateContent xmlns:mc="http://schemas.openxmlformats.org/markup-compatibility/2006">
              <mc:Choice xmlns:v="urn:schemas-microsoft-com:vml" Requires="v">
                <p:oleObj spid="_x0000_s328744" name="Equation" r:id="rId10" imgW="1346040" imgH="203040" progId="">
                  <p:embed/>
                </p:oleObj>
              </mc:Choice>
              <mc:Fallback>
                <p:oleObj name="Equation" r:id="rId10" imgW="1346040" imgH="203040" progId="">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28728" y="3929066"/>
                        <a:ext cx="1500198" cy="2252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1" name="Object 7"/>
          <p:cNvGraphicFramePr>
            <a:graphicFrameLocks noChangeAspect="1"/>
          </p:cNvGraphicFramePr>
          <p:nvPr/>
        </p:nvGraphicFramePr>
        <p:xfrm>
          <a:off x="2571736" y="4218065"/>
          <a:ext cx="928694" cy="211067"/>
        </p:xfrm>
        <a:graphic>
          <a:graphicData uri="http://schemas.openxmlformats.org/presentationml/2006/ole">
            <mc:AlternateContent xmlns:mc="http://schemas.openxmlformats.org/markup-compatibility/2006">
              <mc:Choice xmlns:v="urn:schemas-microsoft-com:vml" Requires="v">
                <p:oleObj spid="_x0000_s328745" name="Equation" r:id="rId12" imgW="888840" imgH="203040" progId="">
                  <p:embed/>
                </p:oleObj>
              </mc:Choice>
              <mc:Fallback>
                <p:oleObj name="Equation" r:id="rId12" imgW="888840" imgH="203040" progId="">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71736" y="4218065"/>
                        <a:ext cx="928694" cy="2110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ounded Rectangle 14"/>
          <p:cNvSpPr/>
          <p:nvPr/>
        </p:nvSpPr>
        <p:spPr>
          <a:xfrm>
            <a:off x="1857356" y="1643050"/>
            <a:ext cx="1857388" cy="35719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r>
              <a:rPr lang="fa-IR" dirty="0" smtClean="0"/>
              <a:t>نحوه استفاده از جدول</a:t>
            </a:r>
          </a:p>
        </p:txBody>
      </p:sp>
      <p:graphicFrame>
        <p:nvGraphicFramePr>
          <p:cNvPr id="287752" name="Object 8"/>
          <p:cNvGraphicFramePr>
            <a:graphicFrameLocks noChangeAspect="1"/>
          </p:cNvGraphicFramePr>
          <p:nvPr/>
        </p:nvGraphicFramePr>
        <p:xfrm>
          <a:off x="1749407" y="3090860"/>
          <a:ext cx="231775" cy="214312"/>
        </p:xfrm>
        <a:graphic>
          <a:graphicData uri="http://schemas.openxmlformats.org/presentationml/2006/ole">
            <mc:AlternateContent xmlns:mc="http://schemas.openxmlformats.org/markup-compatibility/2006">
              <mc:Choice xmlns:v="urn:schemas-microsoft-com:vml" Requires="v">
                <p:oleObj spid="_x0000_s328746" name="Equation" r:id="rId14" imgW="177480" imgH="164880" progId="">
                  <p:embed/>
                </p:oleObj>
              </mc:Choice>
              <mc:Fallback>
                <p:oleObj name="Equation" r:id="rId14" imgW="177480" imgH="164880" progId="">
                  <p:embed/>
                  <p:pic>
                    <p:nvPicPr>
                      <p:cNvPr id="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49407" y="3090860"/>
                        <a:ext cx="231775" cy="214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7753" name="Object 9"/>
          <p:cNvGraphicFramePr>
            <a:graphicFrameLocks noChangeAspect="1"/>
          </p:cNvGraphicFramePr>
          <p:nvPr/>
        </p:nvGraphicFramePr>
        <p:xfrm>
          <a:off x="695325" y="3071813"/>
          <a:ext cx="347663" cy="214312"/>
        </p:xfrm>
        <a:graphic>
          <a:graphicData uri="http://schemas.openxmlformats.org/presentationml/2006/ole">
            <mc:AlternateContent xmlns:mc="http://schemas.openxmlformats.org/markup-compatibility/2006">
              <mc:Choice xmlns:v="urn:schemas-microsoft-com:vml" Requires="v">
                <p:oleObj spid="_x0000_s328747" name="Equation" r:id="rId15" imgW="266400" imgH="164880" progId="">
                  <p:embed/>
                </p:oleObj>
              </mc:Choice>
              <mc:Fallback>
                <p:oleObj name="Equation" r:id="rId15" imgW="266400" imgH="16488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95325" y="3071813"/>
                        <a:ext cx="347663" cy="214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p:cNvSpPr/>
          <p:nvPr/>
        </p:nvSpPr>
        <p:spPr>
          <a:xfrm>
            <a:off x="4757739" y="4614871"/>
            <a:ext cx="1643074" cy="142876"/>
          </a:xfrm>
          <a:prstGeom prst="rect">
            <a:avLst/>
          </a:prstGeom>
          <a:solidFill>
            <a:schemeClr val="lt2">
              <a:alpha val="47000"/>
            </a:schemeClr>
          </a:solidFill>
          <a:ln w="9525">
            <a:solidFill>
              <a:schemeClr val="bg2">
                <a:lumMod val="50000"/>
              </a:schemeClr>
            </a:solidFill>
          </a:ln>
        </p:spPr>
        <p:style>
          <a:lnRef idx="2">
            <a:schemeClr val="accent1">
              <a:shade val="50000"/>
            </a:schemeClr>
          </a:lnRef>
          <a:fillRef idx="1001">
            <a:schemeClr val="lt2"/>
          </a:fillRef>
          <a:effectRef idx="0">
            <a:schemeClr val="accent1"/>
          </a:effectRef>
          <a:fontRef idx="minor">
            <a:schemeClr val="lt1"/>
          </a:fontRef>
        </p:style>
        <p:txBody>
          <a:bodyPr rtlCol="1" anchor="ctr"/>
          <a:lstStyle/>
          <a:p>
            <a:pPr algn="ctr"/>
            <a:endParaRPr lang="fa-IR"/>
          </a:p>
        </p:txBody>
      </p:sp>
      <p:sp>
        <p:nvSpPr>
          <p:cNvPr id="19" name="Action Button: Return 18">
            <a:hlinkClick r:id="rId17" action="ppaction://hlinksldjump" highlightClick="1"/>
          </p:cNvPr>
          <p:cNvSpPr/>
          <p:nvPr/>
        </p:nvSpPr>
        <p:spPr>
          <a:xfrm>
            <a:off x="571472" y="5715016"/>
            <a:ext cx="571504" cy="357190"/>
          </a:xfrm>
          <a:prstGeom prst="actionButtonReturn">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400" dirty="0">
              <a:cs typeface="2  Bardiya" pitchFamily="2" charset="-78"/>
            </a:endParaRPr>
          </a:p>
        </p:txBody>
      </p:sp>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Content Placeholder 5" descr="jadval z2.jpg"/>
          <p:cNvPicPr>
            <a:picLocks noGrp="1" noChangeAspect="1"/>
          </p:cNvPicPr>
          <p:nvPr>
            <p:ph idx="1"/>
          </p:nvPr>
        </p:nvPicPr>
        <p:blipFill>
          <a:blip r:embed="rId2"/>
          <a:stretch>
            <a:fillRect/>
          </a:stretch>
        </p:blipFill>
        <p:spPr>
          <a:xfrm>
            <a:off x="3264316" y="319736"/>
            <a:ext cx="5451088" cy="625253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Slide Number Placeholder 3"/>
          <p:cNvSpPr>
            <a:spLocks noGrp="1"/>
          </p:cNvSpPr>
          <p:nvPr>
            <p:ph type="sldNum" sz="quarter" idx="12"/>
          </p:nvPr>
        </p:nvSpPr>
        <p:spPr/>
        <p:txBody>
          <a:bodyPr/>
          <a:lstStyle/>
          <a:p>
            <a:pPr>
              <a:defRPr/>
            </a:pPr>
            <a:fld id="{AE3F404C-B64D-4FD4-ADF7-4CA21969E8E6}" type="slidenum">
              <a:rPr lang="fa-IR" smtClean="0"/>
              <a:pPr>
                <a:defRPr/>
              </a:pPr>
              <a:t>25</a:t>
            </a:fld>
            <a:endParaRPr lang="fa-IR"/>
          </a:p>
        </p:txBody>
      </p:sp>
      <p:sp>
        <p:nvSpPr>
          <p:cNvPr id="7" name="Title 1"/>
          <p:cNvSpPr>
            <a:spLocks noGrp="1"/>
          </p:cNvSpPr>
          <p:nvPr>
            <p:ph type="title"/>
          </p:nvPr>
        </p:nvSpPr>
        <p:spPr>
          <a:xfrm>
            <a:off x="357158" y="500042"/>
            <a:ext cx="2786082" cy="754082"/>
          </a:xfrm>
        </p:spPr>
        <p:txBody>
          <a:bodyPr>
            <a:normAutofit/>
          </a:bodyPr>
          <a:lstStyle/>
          <a:p>
            <a:r>
              <a:rPr lang="fa-IR" sz="2400" dirty="0" smtClean="0"/>
              <a:t>جدول‌ نرمال استاندارد</a:t>
            </a:r>
            <a:endParaRPr lang="fa-IR" sz="2400" dirty="0"/>
          </a:p>
        </p:txBody>
      </p:sp>
      <p:sp>
        <p:nvSpPr>
          <p:cNvPr id="8" name="Action Button: Return 7">
            <a:hlinkClick r:id="rId3" action="ppaction://hlinksldjump" highlightClick="1"/>
          </p:cNvPr>
          <p:cNvSpPr/>
          <p:nvPr/>
        </p:nvSpPr>
        <p:spPr>
          <a:xfrm>
            <a:off x="571472" y="5715016"/>
            <a:ext cx="571504" cy="357190"/>
          </a:xfrm>
          <a:prstGeom prst="actionButtonReturn">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400" dirty="0">
              <a:cs typeface="2  Bardiya" pitchFamily="2" charset="-78"/>
            </a:endParaRPr>
          </a:p>
        </p:txBody>
      </p:sp>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a:defRPr/>
            </a:pPr>
            <a:fld id="{AE3F404C-B64D-4FD4-ADF7-4CA21969E8E6}" type="slidenum">
              <a:rPr lang="fa-IR" smtClean="0"/>
              <a:pPr>
                <a:defRPr/>
              </a:pPr>
              <a:t>26</a:t>
            </a:fld>
            <a:endParaRPr lang="fa-IR"/>
          </a:p>
        </p:txBody>
      </p:sp>
      <p:sp>
        <p:nvSpPr>
          <p:cNvPr id="10" name="Title 1"/>
          <p:cNvSpPr>
            <a:spLocks noGrp="1"/>
          </p:cNvSpPr>
          <p:nvPr>
            <p:ph type="title"/>
          </p:nvPr>
        </p:nvSpPr>
        <p:spPr>
          <a:xfrm>
            <a:off x="1571604" y="317464"/>
            <a:ext cx="2071702" cy="754082"/>
          </a:xfrm>
        </p:spPr>
        <p:txBody>
          <a:bodyPr>
            <a:normAutofit/>
          </a:bodyPr>
          <a:lstStyle/>
          <a:p>
            <a:r>
              <a:rPr lang="fa-IR" sz="2800" dirty="0" smtClean="0"/>
              <a:t>جدول‌ توزيع </a:t>
            </a:r>
            <a:r>
              <a:rPr lang="en-US" sz="3600" b="1" dirty="0" smtClean="0"/>
              <a:t>t</a:t>
            </a:r>
            <a:endParaRPr lang="fa-IR" sz="2800" b="1" dirty="0"/>
          </a:p>
        </p:txBody>
      </p:sp>
      <p:sp>
        <p:nvSpPr>
          <p:cNvPr id="11" name="TextBox 10"/>
          <p:cNvSpPr txBox="1"/>
          <p:nvPr/>
        </p:nvSpPr>
        <p:spPr>
          <a:xfrm>
            <a:off x="571472" y="2209752"/>
            <a:ext cx="3000396" cy="2031325"/>
          </a:xfrm>
          <a:prstGeom prst="rect">
            <a:avLst/>
          </a:prstGeom>
          <a:noFill/>
        </p:spPr>
        <p:txBody>
          <a:bodyPr wrap="square" rtlCol="1">
            <a:spAutoFit/>
          </a:bodyPr>
          <a:lstStyle/>
          <a:p>
            <a:pPr algn="just"/>
            <a:r>
              <a:rPr lang="fa-IR" dirty="0" smtClean="0">
                <a:cs typeface="+mn-cs"/>
              </a:rPr>
              <a:t>در ستون اول درجه آزادي از 1 تا 120 و بي نهايت آمده است. </a:t>
            </a:r>
          </a:p>
          <a:p>
            <a:pPr algn="just"/>
            <a:r>
              <a:rPr lang="fa-IR" dirty="0" smtClean="0">
                <a:cs typeface="+mn-cs"/>
              </a:rPr>
              <a:t>در سطر اول بالاي جدول مقادير معني داري (آلفا) از 0/4  تا 0/005 آمده است. </a:t>
            </a:r>
          </a:p>
          <a:p>
            <a:pPr algn="just"/>
            <a:r>
              <a:rPr lang="fa-IR" dirty="0" smtClean="0">
                <a:cs typeface="+mn-cs"/>
              </a:rPr>
              <a:t>به عنوان مثال :</a:t>
            </a:r>
          </a:p>
          <a:p>
            <a:pPr algn="just"/>
            <a:r>
              <a:rPr lang="fa-IR" dirty="0" smtClean="0">
                <a:cs typeface="+mn-cs"/>
              </a:rPr>
              <a:t>مقدار </a:t>
            </a:r>
            <a:r>
              <a:rPr lang="en-US" dirty="0" smtClean="0">
                <a:cs typeface="+mn-cs"/>
              </a:rPr>
              <a:t>t</a:t>
            </a:r>
            <a:r>
              <a:rPr lang="fa-IR" dirty="0" smtClean="0">
                <a:cs typeface="+mn-cs"/>
              </a:rPr>
              <a:t> با 10 درجه آزادي و سطح معني داري 0/05 برابر است با </a:t>
            </a:r>
            <a:endParaRPr lang="fa-IR" dirty="0">
              <a:cs typeface="+mn-cs"/>
            </a:endParaRPr>
          </a:p>
        </p:txBody>
      </p:sp>
      <p:sp>
        <p:nvSpPr>
          <p:cNvPr id="12" name="Rounded Rectangle 11"/>
          <p:cNvSpPr/>
          <p:nvPr/>
        </p:nvSpPr>
        <p:spPr>
          <a:xfrm>
            <a:off x="1857356" y="1643050"/>
            <a:ext cx="1857388" cy="35719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r>
              <a:rPr lang="fa-IR" dirty="0" smtClean="0"/>
              <a:t>نحوه استفاده از جدول</a:t>
            </a:r>
          </a:p>
        </p:txBody>
      </p:sp>
      <p:pic>
        <p:nvPicPr>
          <p:cNvPr id="15" name="Picture 14" descr="t table.jpg"/>
          <p:cNvPicPr>
            <a:picLocks noChangeAspect="1"/>
          </p:cNvPicPr>
          <p:nvPr/>
        </p:nvPicPr>
        <p:blipFill>
          <a:blip r:embed="rId3"/>
          <a:stretch>
            <a:fillRect/>
          </a:stretch>
        </p:blipFill>
        <p:spPr>
          <a:xfrm>
            <a:off x="3835386" y="262732"/>
            <a:ext cx="4808580" cy="6356440"/>
          </a:xfrm>
          <a:prstGeom prst="rect">
            <a:avLst/>
          </a:prstGeom>
        </p:spPr>
      </p:pic>
      <p:graphicFrame>
        <p:nvGraphicFramePr>
          <p:cNvPr id="285697" name="Object 1"/>
          <p:cNvGraphicFramePr>
            <a:graphicFrameLocks noChangeAspect="1"/>
          </p:cNvGraphicFramePr>
          <p:nvPr/>
        </p:nvGraphicFramePr>
        <p:xfrm>
          <a:off x="785786" y="4286256"/>
          <a:ext cx="1428760" cy="358648"/>
        </p:xfrm>
        <a:graphic>
          <a:graphicData uri="http://schemas.openxmlformats.org/presentationml/2006/ole">
            <mc:AlternateContent xmlns:mc="http://schemas.openxmlformats.org/markup-compatibility/2006">
              <mc:Choice xmlns:v="urn:schemas-microsoft-com:vml" Requires="v">
                <p:oleObj spid="_x0000_s329735" name="Equation" r:id="rId4" imgW="876240" imgH="241200" progId="">
                  <p:embed/>
                </p:oleObj>
              </mc:Choice>
              <mc:Fallback>
                <p:oleObj name="Equation" r:id="rId4" imgW="876240" imgH="24120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5786" y="4286256"/>
                        <a:ext cx="1428760" cy="3586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5"/>
          <p:cNvSpPr/>
          <p:nvPr/>
        </p:nvSpPr>
        <p:spPr>
          <a:xfrm>
            <a:off x="3881434" y="2143116"/>
            <a:ext cx="2214577" cy="185738"/>
          </a:xfrm>
          <a:prstGeom prst="rect">
            <a:avLst/>
          </a:prstGeom>
          <a:solidFill>
            <a:schemeClr val="lt2">
              <a:alpha val="47000"/>
            </a:schemeClr>
          </a:solidFill>
          <a:ln w="9525">
            <a:solidFill>
              <a:schemeClr val="bg2">
                <a:lumMod val="50000"/>
              </a:schemeClr>
            </a:solidFill>
          </a:ln>
        </p:spPr>
        <p:style>
          <a:lnRef idx="2">
            <a:schemeClr val="accent1">
              <a:shade val="50000"/>
            </a:schemeClr>
          </a:lnRef>
          <a:fillRef idx="1001">
            <a:schemeClr val="lt2"/>
          </a:fillRef>
          <a:effectRef idx="0">
            <a:schemeClr val="accent1"/>
          </a:effectRef>
          <a:fontRef idx="minor">
            <a:schemeClr val="lt1"/>
          </a:fontRef>
        </p:style>
        <p:txBody>
          <a:bodyPr rtlCol="1" anchor="ctr"/>
          <a:lstStyle/>
          <a:p>
            <a:pPr algn="ctr"/>
            <a:endParaRPr lang="fa-IR"/>
          </a:p>
        </p:txBody>
      </p:sp>
      <p:sp>
        <p:nvSpPr>
          <p:cNvPr id="13" name="Action Button: Return 12">
            <a:hlinkClick r:id="rId6" action="ppaction://hlinksldjump" highlightClick="1"/>
          </p:cNvPr>
          <p:cNvSpPr/>
          <p:nvPr/>
        </p:nvSpPr>
        <p:spPr>
          <a:xfrm>
            <a:off x="571472" y="5715016"/>
            <a:ext cx="571504" cy="357190"/>
          </a:xfrm>
          <a:prstGeom prst="actionButtonReturn">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400" dirty="0">
              <a:cs typeface="2  Bardiya" pitchFamily="2" charset="-78"/>
            </a:endParaRPr>
          </a:p>
        </p:txBody>
      </p:sp>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AE3F404C-B64D-4FD4-ADF7-4CA21969E8E6}" type="slidenum">
              <a:rPr lang="fa-IR" smtClean="0"/>
              <a:pPr>
                <a:defRPr/>
              </a:pPr>
              <a:t>27</a:t>
            </a:fld>
            <a:endParaRPr lang="fa-IR"/>
          </a:p>
        </p:txBody>
      </p:sp>
      <p:sp>
        <p:nvSpPr>
          <p:cNvPr id="8" name="Action Button: Return 7">
            <a:hlinkClick r:id="rId3" action="ppaction://hlinksldjump" highlightClick="1"/>
          </p:cNvPr>
          <p:cNvSpPr/>
          <p:nvPr/>
        </p:nvSpPr>
        <p:spPr>
          <a:xfrm>
            <a:off x="571472" y="5715016"/>
            <a:ext cx="571504" cy="357190"/>
          </a:xfrm>
          <a:prstGeom prst="actionButtonReturn">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400" dirty="0">
              <a:cs typeface="2  Bardiya" pitchFamily="2" charset="-78"/>
            </a:endParaRPr>
          </a:p>
        </p:txBody>
      </p:sp>
      <p:sp>
        <p:nvSpPr>
          <p:cNvPr id="9" name="Title 1"/>
          <p:cNvSpPr>
            <a:spLocks noGrp="1"/>
          </p:cNvSpPr>
          <p:nvPr>
            <p:ph type="title"/>
          </p:nvPr>
        </p:nvSpPr>
        <p:spPr>
          <a:xfrm>
            <a:off x="1571604" y="357166"/>
            <a:ext cx="2071702" cy="754082"/>
          </a:xfrm>
        </p:spPr>
        <p:txBody>
          <a:bodyPr>
            <a:normAutofit/>
          </a:bodyPr>
          <a:lstStyle/>
          <a:p>
            <a:r>
              <a:rPr lang="fa-IR" sz="2800" dirty="0" smtClean="0"/>
              <a:t>جدول‌ كي‌دو</a:t>
            </a:r>
            <a:endParaRPr lang="fa-IR" sz="2800" b="1" dirty="0"/>
          </a:p>
        </p:txBody>
      </p:sp>
      <p:sp>
        <p:nvSpPr>
          <p:cNvPr id="10" name="TextBox 9"/>
          <p:cNvSpPr txBox="1"/>
          <p:nvPr/>
        </p:nvSpPr>
        <p:spPr>
          <a:xfrm>
            <a:off x="571472" y="2209753"/>
            <a:ext cx="3714776" cy="1754326"/>
          </a:xfrm>
          <a:prstGeom prst="rect">
            <a:avLst/>
          </a:prstGeom>
          <a:noFill/>
        </p:spPr>
        <p:txBody>
          <a:bodyPr wrap="square" rtlCol="1">
            <a:spAutoFit/>
          </a:bodyPr>
          <a:lstStyle/>
          <a:p>
            <a:r>
              <a:rPr lang="fa-IR" sz="1600" dirty="0" smtClean="0">
                <a:cs typeface="+mn-cs"/>
              </a:rPr>
              <a:t>در ستون اول </a:t>
            </a:r>
            <a:r>
              <a:rPr lang="fa-IR" dirty="0" smtClean="0">
                <a:cs typeface="+mn-cs"/>
              </a:rPr>
              <a:t>درجه آزادي از 1 تا 100 آمده است. </a:t>
            </a:r>
          </a:p>
          <a:p>
            <a:r>
              <a:rPr lang="fa-IR" dirty="0" smtClean="0">
                <a:cs typeface="+mn-cs"/>
              </a:rPr>
              <a:t>در سطر اول بالاي جدول مقادير معني داري (آلفا) از 0/1 تا 0/001 آمده است. </a:t>
            </a:r>
          </a:p>
          <a:p>
            <a:r>
              <a:rPr lang="fa-IR" dirty="0" smtClean="0">
                <a:cs typeface="+mn-cs"/>
              </a:rPr>
              <a:t>به عنوان مثال :</a:t>
            </a:r>
          </a:p>
          <a:p>
            <a:r>
              <a:rPr lang="fa-IR" dirty="0" smtClean="0">
                <a:cs typeface="+mn-cs"/>
              </a:rPr>
              <a:t>مقدار        با 10 درجه آزادي و سطح معني داري 0/05 برابر </a:t>
            </a:r>
            <a:r>
              <a:rPr lang="fa-IR" sz="1600" dirty="0" smtClean="0">
                <a:cs typeface="+mn-cs"/>
              </a:rPr>
              <a:t>است با</a:t>
            </a:r>
            <a:endParaRPr lang="fa-IR" dirty="0">
              <a:cs typeface="+mn-cs"/>
            </a:endParaRPr>
          </a:p>
        </p:txBody>
      </p:sp>
      <p:sp>
        <p:nvSpPr>
          <p:cNvPr id="11" name="Rounded Rectangle 10"/>
          <p:cNvSpPr/>
          <p:nvPr/>
        </p:nvSpPr>
        <p:spPr>
          <a:xfrm>
            <a:off x="2357422" y="1643050"/>
            <a:ext cx="1857388" cy="357190"/>
          </a:xfrm>
          <a:prstGeom prst="roundRect">
            <a:avLst/>
          </a:prstGeom>
        </p:spPr>
        <p:style>
          <a:lnRef idx="1">
            <a:schemeClr val="accent5"/>
          </a:lnRef>
          <a:fillRef idx="2">
            <a:schemeClr val="accent5"/>
          </a:fillRef>
          <a:effectRef idx="1">
            <a:schemeClr val="accent5"/>
          </a:effectRef>
          <a:fontRef idx="minor">
            <a:schemeClr val="dk1"/>
          </a:fontRef>
        </p:style>
        <p:txBody>
          <a:bodyPr rtlCol="1" anchor="ctr"/>
          <a:lstStyle/>
          <a:p>
            <a:r>
              <a:rPr lang="fa-IR" dirty="0" smtClean="0"/>
              <a:t>نحوه استفاده از جدول</a:t>
            </a:r>
          </a:p>
        </p:txBody>
      </p:sp>
      <p:graphicFrame>
        <p:nvGraphicFramePr>
          <p:cNvPr id="12" name="Object 1"/>
          <p:cNvGraphicFramePr>
            <a:graphicFrameLocks noChangeAspect="1"/>
          </p:cNvGraphicFramePr>
          <p:nvPr/>
        </p:nvGraphicFramePr>
        <p:xfrm>
          <a:off x="1027099" y="3929066"/>
          <a:ext cx="1616075" cy="377825"/>
        </p:xfrm>
        <a:graphic>
          <a:graphicData uri="http://schemas.openxmlformats.org/presentationml/2006/ole">
            <mc:AlternateContent xmlns:mc="http://schemas.openxmlformats.org/markup-compatibility/2006">
              <mc:Choice xmlns:v="urn:schemas-microsoft-com:vml" Requires="v">
                <p:oleObj spid="_x0000_s330764" name="Equation" r:id="rId4" imgW="990360" imgH="253800" progId="">
                  <p:embed/>
                </p:oleObj>
              </mc:Choice>
              <mc:Fallback>
                <p:oleObj name="Equation" r:id="rId4" imgW="990360" imgH="25380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7099" y="3929066"/>
                        <a:ext cx="1616075"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4" name="Content Placeholder 13" descr="ki2 table.jpg"/>
          <p:cNvPicPr>
            <a:picLocks noGrp="1" noChangeAspect="1"/>
          </p:cNvPicPr>
          <p:nvPr>
            <p:ph idx="1"/>
          </p:nvPr>
        </p:nvPicPr>
        <p:blipFill>
          <a:blip r:embed="rId6"/>
          <a:stretch>
            <a:fillRect/>
          </a:stretch>
        </p:blipFill>
        <p:spPr>
          <a:xfrm>
            <a:off x="5000628" y="285727"/>
            <a:ext cx="3615976" cy="6318437"/>
          </a:xfrm>
        </p:spPr>
      </p:pic>
      <p:sp>
        <p:nvSpPr>
          <p:cNvPr id="15" name="TextBox 19"/>
          <p:cNvSpPr txBox="1"/>
          <p:nvPr/>
        </p:nvSpPr>
        <p:spPr>
          <a:xfrm>
            <a:off x="642910" y="1142984"/>
            <a:ext cx="3857652" cy="261610"/>
          </a:xfrm>
          <a:prstGeom prst="rect">
            <a:avLst/>
          </a:prstGeom>
          <a:noFill/>
          <a:effectLst>
            <a:outerShdw blurRad="254000" dir="9720000" sx="11000" sy="11000" algn="ctr" rotWithShape="0">
              <a:srgbClr val="000000">
                <a:alpha val="50000"/>
              </a:srgbClr>
            </a:outerShdw>
          </a:effectLst>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050" b="1" dirty="0" smtClean="0">
                <a:solidFill>
                  <a:srgbClr val="6B7B95"/>
                </a:solidFill>
              </a:rPr>
              <a:t>تهيه كننده: محمدرضا ميرزاده               </a:t>
            </a:r>
            <a:r>
              <a:rPr lang="en-US" sz="1050" dirty="0" smtClean="0">
                <a:solidFill>
                  <a:srgbClr val="6B7B95"/>
                </a:solidFill>
              </a:rPr>
              <a:t>www.M-Mirzadeh.Blogfa.Com</a:t>
            </a:r>
            <a:endParaRPr lang="fa-IR" sz="1050" dirty="0">
              <a:solidFill>
                <a:srgbClr val="6B7B95"/>
              </a:solidFill>
            </a:endParaRPr>
          </a:p>
        </p:txBody>
      </p:sp>
      <p:graphicFrame>
        <p:nvGraphicFramePr>
          <p:cNvPr id="330755" name="Object 3"/>
          <p:cNvGraphicFramePr>
            <a:graphicFrameLocks noChangeAspect="1"/>
          </p:cNvGraphicFramePr>
          <p:nvPr/>
        </p:nvGraphicFramePr>
        <p:xfrm>
          <a:off x="3500430" y="3286124"/>
          <a:ext cx="309564" cy="285751"/>
        </p:xfrm>
        <a:graphic>
          <a:graphicData uri="http://schemas.openxmlformats.org/presentationml/2006/ole">
            <mc:AlternateContent xmlns:mc="http://schemas.openxmlformats.org/markup-compatibility/2006">
              <mc:Choice xmlns:v="urn:schemas-microsoft-com:vml" Requires="v">
                <p:oleObj spid="_x0000_s330765" name="Equation" r:id="rId7" imgW="190440" imgH="228600" progId="">
                  <p:embed/>
                </p:oleObj>
              </mc:Choice>
              <mc:Fallback>
                <p:oleObj name="Equation" r:id="rId7" imgW="190440" imgH="228600" progId="">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0430" y="3286124"/>
                        <a:ext cx="309564" cy="285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 name="Rectangle 15"/>
          <p:cNvSpPr/>
          <p:nvPr/>
        </p:nvSpPr>
        <p:spPr>
          <a:xfrm>
            <a:off x="5072066" y="1662100"/>
            <a:ext cx="1428759" cy="142876"/>
          </a:xfrm>
          <a:prstGeom prst="rect">
            <a:avLst/>
          </a:prstGeom>
          <a:solidFill>
            <a:schemeClr val="lt2">
              <a:alpha val="47000"/>
            </a:schemeClr>
          </a:solidFill>
          <a:ln w="9525">
            <a:solidFill>
              <a:schemeClr val="bg2">
                <a:lumMod val="50000"/>
              </a:schemeClr>
            </a:solidFill>
          </a:ln>
        </p:spPr>
        <p:style>
          <a:lnRef idx="2">
            <a:schemeClr val="accent1">
              <a:shade val="50000"/>
            </a:schemeClr>
          </a:lnRef>
          <a:fillRef idx="1001">
            <a:schemeClr val="lt2"/>
          </a:fillRef>
          <a:effectRef idx="0">
            <a:schemeClr val="accent1"/>
          </a:effectRef>
          <a:fontRef idx="minor">
            <a:schemeClr val="lt1"/>
          </a:fontRef>
        </p:style>
        <p:txBody>
          <a:bodyPr rtlCol="1" anchor="ctr"/>
          <a:lstStyle/>
          <a:p>
            <a:pPr algn="ctr"/>
            <a:endParaRPr lang="fa-IR"/>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46238"/>
            <a:ext cx="8229600" cy="4525962"/>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buNone/>
            </a:pPr>
            <a:endParaRPr lang="fa-IR" dirty="0" smtClean="0">
              <a:cs typeface="B Titr" pitchFamily="2" charset="-78"/>
            </a:endParaRPr>
          </a:p>
          <a:p>
            <a:pPr algn="ctr">
              <a:buNone/>
            </a:pPr>
            <a:endParaRPr lang="fa-IR" sz="6000" dirty="0" smtClean="0">
              <a:solidFill>
                <a:schemeClr val="accent6">
                  <a:lumMod val="60000"/>
                  <a:lumOff val="40000"/>
                </a:schemeClr>
              </a:solidFill>
              <a:effectLst>
                <a:outerShdw blurRad="38100" dist="38100" dir="2700000" algn="tl">
                  <a:srgbClr val="000000">
                    <a:alpha val="43137"/>
                  </a:srgbClr>
                </a:outerShdw>
              </a:effectLst>
              <a:cs typeface="B Titr" pitchFamily="2" charset="-78"/>
            </a:endParaRPr>
          </a:p>
          <a:p>
            <a:pPr algn="ctr">
              <a:buNone/>
            </a:pPr>
            <a:r>
              <a:rPr lang="fa-IR" sz="9600" dirty="0" smtClean="0">
                <a:solidFill>
                  <a:schemeClr val="accent6">
                    <a:lumMod val="60000"/>
                    <a:lumOff val="40000"/>
                  </a:schemeClr>
                </a:solidFill>
                <a:effectLst>
                  <a:outerShdw blurRad="38100" dist="38100" dir="2700000" algn="tl">
                    <a:srgbClr val="000000">
                      <a:alpha val="43137"/>
                    </a:srgbClr>
                  </a:outerShdw>
                </a:effectLst>
                <a:cs typeface="B Titr" pitchFamily="2" charset="-78"/>
              </a:rPr>
              <a:t>پايان</a:t>
            </a:r>
          </a:p>
        </p:txBody>
      </p:sp>
      <p:sp>
        <p:nvSpPr>
          <p:cNvPr id="3" name="TextBox 19"/>
          <p:cNvSpPr txBox="1"/>
          <p:nvPr/>
        </p:nvSpPr>
        <p:spPr>
          <a:xfrm>
            <a:off x="642910" y="1142984"/>
            <a:ext cx="3857652" cy="261610"/>
          </a:xfrm>
          <a:prstGeom prst="rect">
            <a:avLst/>
          </a:prstGeom>
          <a:noFill/>
          <a:effectLst>
            <a:outerShdw blurRad="254000" dir="9720000" sx="11000" sy="11000" algn="ctr" rotWithShape="0">
              <a:srgbClr val="000000">
                <a:alpha val="50000"/>
              </a:srgbClr>
            </a:outerShdw>
          </a:effectLst>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050" b="1" dirty="0" smtClean="0">
                <a:solidFill>
                  <a:srgbClr val="6B7B95"/>
                </a:solidFill>
              </a:rPr>
              <a:t>تهيه كننده: محمدرضا ميرزاده               </a:t>
            </a:r>
            <a:r>
              <a:rPr lang="en-US" sz="1050" dirty="0" smtClean="0">
                <a:solidFill>
                  <a:srgbClr val="6B7B95"/>
                </a:solidFill>
              </a:rPr>
              <a:t>www.M-Mirzadeh.Blogfa.Com</a:t>
            </a:r>
            <a:endParaRPr lang="fa-IR" sz="1050" dirty="0">
              <a:solidFill>
                <a:srgbClr val="6B7B95"/>
              </a:solidFill>
            </a:endParaRPr>
          </a:p>
        </p:txBody>
      </p:sp>
      <p:sp>
        <p:nvSpPr>
          <p:cNvPr id="5" name="Slide Number Placeholder 4"/>
          <p:cNvSpPr>
            <a:spLocks noGrp="1"/>
          </p:cNvSpPr>
          <p:nvPr>
            <p:ph type="sldNum" sz="quarter" idx="12"/>
          </p:nvPr>
        </p:nvSpPr>
        <p:spPr/>
        <p:txBody>
          <a:bodyPr/>
          <a:lstStyle/>
          <a:p>
            <a:pPr>
              <a:defRPr/>
            </a:pPr>
            <a:fld id="{AE3F404C-B64D-4FD4-ADF7-4CA21969E8E6}" type="slidenum">
              <a:rPr lang="fa-IR" smtClean="0"/>
              <a:pPr>
                <a:defRPr/>
              </a:pPr>
              <a:t>28</a:t>
            </a:fld>
            <a:endParaRPr lang="fa-IR"/>
          </a:p>
        </p:txBody>
      </p:sp>
    </p:spTree>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464234" y="381001"/>
            <a:ext cx="8229600" cy="2209800"/>
          </a:xfrm>
        </p:spPr>
        <p:txBody>
          <a:bodyPr lIns="45720" rIns="228600">
            <a:normAutofit fontScale="90000"/>
          </a:bodyPr>
          <a:lstStyle>
            <a:lvl1pPr marL="0" algn="r">
              <a:defRPr sz="4800"/>
            </a:lvl1pPr>
            <a:extLst/>
          </a:lstStyle>
          <a:p>
            <a:r>
              <a:rPr lang="en-US">
                <a:hlinkClick r:id=""/>
              </a:rPr>
              <a:t>
 پایگاه پاورپوینت فارسی
www.txtzoom.com
بانک اطلاعات هوشمند اسلاید</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646238"/>
            <a:ext cx="8229600" cy="4525962"/>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lgn="ctr">
              <a:buNone/>
            </a:pPr>
            <a:endParaRPr lang="fa-IR" dirty="0" smtClean="0">
              <a:cs typeface="B Titr" pitchFamily="2" charset="-78"/>
            </a:endParaRPr>
          </a:p>
          <a:p>
            <a:pPr algn="ctr">
              <a:buNone/>
            </a:pPr>
            <a:r>
              <a:rPr lang="fa-IR" sz="9600" dirty="0" smtClean="0">
                <a:solidFill>
                  <a:schemeClr val="accent6">
                    <a:lumMod val="60000"/>
                    <a:lumOff val="40000"/>
                  </a:schemeClr>
                </a:solidFill>
                <a:effectLst>
                  <a:outerShdw blurRad="38100" dist="38100" dir="2700000" algn="tl">
                    <a:srgbClr val="000000">
                      <a:alpha val="43137"/>
                    </a:srgbClr>
                  </a:outerShdw>
                </a:effectLst>
                <a:cs typeface="B Titr" pitchFamily="2" charset="-78"/>
              </a:rPr>
              <a:t>آزمون هاي ناپارامتري</a:t>
            </a:r>
            <a:endParaRPr lang="fa-IR" sz="9600" dirty="0">
              <a:solidFill>
                <a:schemeClr val="accent6">
                  <a:lumMod val="60000"/>
                  <a:lumOff val="40000"/>
                </a:schemeClr>
              </a:solidFill>
              <a:effectLst>
                <a:outerShdw blurRad="38100" dist="38100" dir="2700000" algn="tl">
                  <a:srgbClr val="000000">
                    <a:alpha val="43137"/>
                  </a:srgbClr>
                </a:outerShdw>
              </a:effectLst>
              <a:cs typeface="B Titr" pitchFamily="2" charset="-78"/>
            </a:endParaRPr>
          </a:p>
        </p:txBody>
      </p:sp>
      <p:sp>
        <p:nvSpPr>
          <p:cNvPr id="5" name="Slide Number Placeholder 4"/>
          <p:cNvSpPr>
            <a:spLocks noGrp="1"/>
          </p:cNvSpPr>
          <p:nvPr>
            <p:ph type="sldNum" sz="quarter" idx="12"/>
          </p:nvPr>
        </p:nvSpPr>
        <p:spPr/>
        <p:txBody>
          <a:bodyPr/>
          <a:lstStyle/>
          <a:p>
            <a:pPr>
              <a:defRPr/>
            </a:pPr>
            <a:fld id="{AE3F404C-B64D-4FD4-ADF7-4CA21969E8E6}" type="slidenum">
              <a:rPr lang="fa-IR" smtClean="0"/>
              <a:pPr>
                <a:defRPr/>
              </a:pPr>
              <a:t>3</a:t>
            </a:fld>
            <a:endParaRPr lang="fa-IR"/>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3" name="Content Placeholder 2"/>
          <p:cNvSpPr>
            <a:spLocks noGrp="1"/>
          </p:cNvSpPr>
          <p:nvPr>
            <p:ph idx="1"/>
          </p:nvPr>
        </p:nvSpPr>
        <p:spPr>
          <a:xfrm>
            <a:off x="714348" y="2428868"/>
            <a:ext cx="7715304" cy="1857388"/>
          </a:xfrm>
        </p:spPr>
        <p:txBody>
          <a:bodyPr/>
          <a:lstStyle/>
          <a:p>
            <a:pPr marL="0" indent="0" algn="just">
              <a:buNone/>
            </a:pPr>
            <a:r>
              <a:rPr lang="fa-IR" sz="1800" dirty="0" smtClean="0"/>
              <a:t>در بسیاری از تحقیقات، محقق علاقه‌مند به شمارش افراد، اشیا و یا پاسخ‌هایی است که در طبقه‌‌های خاصي قرار می‌گیرند. مثلا تعدادي از بیماران را می‌توان بر حسب گروه خونی به 4 دسته </a:t>
            </a:r>
            <a:r>
              <a:rPr lang="en-US" sz="1400" dirty="0" smtClean="0"/>
              <a:t>A</a:t>
            </a:r>
            <a:r>
              <a:rPr lang="fa-IR" sz="1800" dirty="0" smtClean="0"/>
              <a:t> ، </a:t>
            </a:r>
            <a:r>
              <a:rPr lang="en-US" sz="1400" dirty="0" smtClean="0"/>
              <a:t>O</a:t>
            </a:r>
            <a:r>
              <a:rPr lang="fa-IR" sz="1800" dirty="0" smtClean="0"/>
              <a:t> ، </a:t>
            </a:r>
            <a:r>
              <a:rPr lang="en-US" sz="1400" dirty="0" smtClean="0"/>
              <a:t>B</a:t>
            </a:r>
            <a:r>
              <a:rPr lang="fa-IR" sz="1800" dirty="0" smtClean="0"/>
              <a:t> و </a:t>
            </a:r>
            <a:r>
              <a:rPr lang="en-US" sz="1400" dirty="0" smtClean="0"/>
              <a:t>AB</a:t>
            </a:r>
            <a:r>
              <a:rPr lang="fa-IR" sz="1800" dirty="0" smtClean="0"/>
              <a:t> طبقه بندی کرد. یا مثلا ممکن است افراد مختلف را بر حسب این که آیا "موافق" ، "بی تفاوت" و یا "مخالف" كار بيرون از منزل زنان هستند، دسته بندی کرد. در اين حال محقق می تواند این فرضیه را که پاسخ های ذکر شده از نظر فراوانی با یکدیگر تفاوت معنی داری خواهند داشت، آزمون کند. </a:t>
            </a:r>
            <a:endParaRPr lang="en-US" sz="1800" dirty="0" smtClean="0"/>
          </a:p>
          <a:p>
            <a:pPr marL="0" indent="0" algn="just">
              <a:buNone/>
            </a:pPr>
            <a:r>
              <a:rPr lang="fa-IR" sz="1800" dirty="0" smtClean="0"/>
              <a:t>در این آزمون بايد تعداد طبقه‌ها 3 یا بیشتر باشد. این آزمون از جمله آمون‌های تطابق توزیع است.</a:t>
            </a:r>
            <a:endParaRPr lang="fa-IR" sz="1800" dirty="0"/>
          </a:p>
        </p:txBody>
      </p:sp>
      <p:sp>
        <p:nvSpPr>
          <p:cNvPr id="12" name="Oval 11"/>
          <p:cNvSpPr/>
          <p:nvPr/>
        </p:nvSpPr>
        <p:spPr>
          <a:xfrm>
            <a:off x="6143636" y="1571612"/>
            <a:ext cx="2286016" cy="714380"/>
          </a:xfrm>
          <a:prstGeom prst="ellipse">
            <a:avLst/>
          </a:prstGeom>
        </p:spPr>
        <p:style>
          <a:lnRef idx="3">
            <a:schemeClr val="lt1"/>
          </a:lnRef>
          <a:fillRef idx="1">
            <a:schemeClr val="accent5"/>
          </a:fillRef>
          <a:effectRef idx="1">
            <a:schemeClr val="accent5"/>
          </a:effectRef>
          <a:fontRef idx="minor">
            <a:schemeClr val="lt1"/>
          </a:fontRef>
        </p:style>
        <p:txBody>
          <a:bodyPr rtlCol="1" anchor="ctr"/>
          <a:lstStyle/>
          <a:p>
            <a:pPr algn="ctr"/>
            <a:r>
              <a:rPr lang="fa-IR" sz="1600" dirty="0" smtClean="0">
                <a:cs typeface="+mj-cs"/>
              </a:rPr>
              <a:t>آزمون  همتوزيعي كي‌دو</a:t>
            </a:r>
            <a:endParaRPr lang="fa-IR" sz="1600" dirty="0">
              <a:cs typeface="+mj-cs"/>
            </a:endParaRPr>
          </a:p>
        </p:txBody>
      </p:sp>
      <p:sp>
        <p:nvSpPr>
          <p:cNvPr id="9" name="Rectangle 8"/>
          <p:cNvSpPr/>
          <p:nvPr/>
        </p:nvSpPr>
        <p:spPr>
          <a:xfrm>
            <a:off x="642910" y="4572008"/>
            <a:ext cx="7858180" cy="571504"/>
          </a:xfrm>
          <a:prstGeom prst="rect">
            <a:avLst/>
          </a:prstGeom>
          <a:solidFill>
            <a:schemeClr val="accent1">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fa-IR" sz="2000" dirty="0" smtClean="0">
                <a:solidFill>
                  <a:schemeClr val="tx1"/>
                </a:solidFill>
              </a:rPr>
              <a:t>در حالتی که تنها دو طبقه وجود دارد، آزمون دو جمله‌ای (مقايسه نسبت‌ها) معادل این آزمون است. </a:t>
            </a:r>
            <a:endParaRPr lang="fa-IR" sz="2000" dirty="0">
              <a:solidFill>
                <a:schemeClr val="tx1"/>
              </a:solidFill>
            </a:endParaRPr>
          </a:p>
        </p:txBody>
      </p:sp>
      <p:sp>
        <p:nvSpPr>
          <p:cNvPr id="11" name="Rounded Rectangle 10"/>
          <p:cNvSpPr/>
          <p:nvPr/>
        </p:nvSpPr>
        <p:spPr>
          <a:xfrm>
            <a:off x="1000100" y="5500702"/>
            <a:ext cx="7143800" cy="785818"/>
          </a:xfrm>
          <a:prstGeom prst="roundRect">
            <a:avLst/>
          </a:prstGeom>
          <a:solidFill>
            <a:schemeClr val="accent6">
              <a:lumMod val="20000"/>
              <a:lumOff val="80000"/>
            </a:schemeClr>
          </a:solidFill>
          <a:ln>
            <a:solidFill>
              <a:schemeClr val="bg2">
                <a:lumMod val="25000"/>
              </a:schemeClr>
            </a:solidFill>
          </a:ln>
        </p:spPr>
        <p:style>
          <a:lnRef idx="3">
            <a:schemeClr val="lt1"/>
          </a:lnRef>
          <a:fillRef idx="1">
            <a:schemeClr val="accent2"/>
          </a:fillRef>
          <a:effectRef idx="1">
            <a:schemeClr val="accent2"/>
          </a:effectRef>
          <a:fontRef idx="minor">
            <a:schemeClr val="lt1"/>
          </a:fontRef>
        </p:style>
        <p:txBody>
          <a:bodyPr rtlCol="1" anchor="ctr"/>
          <a:lstStyle/>
          <a:p>
            <a:pPr lvl="0" algn="ctr"/>
            <a:r>
              <a:rPr lang="fa-IR" sz="2000" dirty="0" smtClean="0">
                <a:solidFill>
                  <a:schemeClr val="tx1"/>
                </a:solidFill>
              </a:rPr>
              <a:t>این آزمون نسبت به حجم نمونه حساس است و هر چه حجم نمونه بیشتر باشد،  توان آزمون بیشتر است. بنابراين حجم نمونه بايد از 50 بيشتر باشد. </a:t>
            </a:r>
            <a:endParaRPr lang="fa-IR" sz="2000" dirty="0"/>
          </a:p>
        </p:txBody>
      </p:sp>
      <p:grpSp>
        <p:nvGrpSpPr>
          <p:cNvPr id="4" name="Group 9"/>
          <p:cNvGrpSpPr/>
          <p:nvPr/>
        </p:nvGrpSpPr>
        <p:grpSpPr>
          <a:xfrm>
            <a:off x="4143370" y="1714488"/>
            <a:ext cx="1857388" cy="428073"/>
            <a:chOff x="4491035" y="1798623"/>
            <a:chExt cx="1795475" cy="428073"/>
          </a:xfrm>
        </p:grpSpPr>
        <p:sp>
          <p:nvSpPr>
            <p:cNvPr id="7" name="TextBox 6"/>
            <p:cNvSpPr txBox="1"/>
            <p:nvPr/>
          </p:nvSpPr>
          <p:spPr>
            <a:xfrm>
              <a:off x="4491035" y="1857364"/>
              <a:ext cx="1795475"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r>
                <a:rPr lang="en-US" dirty="0" smtClean="0"/>
                <a:t>Chi-Square </a:t>
              </a:r>
              <a:r>
                <a:rPr lang="fa-IR" dirty="0" smtClean="0"/>
                <a:t> (      )</a:t>
              </a:r>
              <a:r>
                <a:rPr lang="en-US" dirty="0" smtClean="0"/>
                <a:t> </a:t>
              </a:r>
              <a:endParaRPr lang="fa-IR" dirty="0"/>
            </a:p>
          </p:txBody>
        </p:sp>
        <p:graphicFrame>
          <p:nvGraphicFramePr>
            <p:cNvPr id="8" name="Object 9"/>
            <p:cNvGraphicFramePr>
              <a:graphicFrameLocks noChangeAspect="1"/>
            </p:cNvGraphicFramePr>
            <p:nvPr/>
          </p:nvGraphicFramePr>
          <p:xfrm>
            <a:off x="4698207" y="1798623"/>
            <a:ext cx="361950" cy="369887"/>
          </p:xfrm>
          <a:graphic>
            <a:graphicData uri="http://schemas.openxmlformats.org/presentationml/2006/ole">
              <mc:AlternateContent xmlns:mc="http://schemas.openxmlformats.org/markup-compatibility/2006">
                <mc:Choice xmlns:v="urn:schemas-microsoft-com:vml" Requires="v">
                  <p:oleObj spid="_x0000_s291847" name="Equation" r:id="rId3" imgW="215640" imgH="241200" progId="">
                    <p:embed/>
                  </p:oleObj>
                </mc:Choice>
                <mc:Fallback>
                  <p:oleObj name="Equation" r:id="rId3" imgW="215640" imgH="2412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8207" y="1798623"/>
                          <a:ext cx="361950" cy="369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3" name="Slide Number Placeholder 12"/>
          <p:cNvSpPr>
            <a:spLocks noGrp="1"/>
          </p:cNvSpPr>
          <p:nvPr>
            <p:ph type="sldNum" sz="quarter" idx="12"/>
          </p:nvPr>
        </p:nvSpPr>
        <p:spPr/>
        <p:txBody>
          <a:bodyPr/>
          <a:lstStyle/>
          <a:p>
            <a:pPr>
              <a:defRPr/>
            </a:pPr>
            <a:fld id="{AE3F404C-B64D-4FD4-ADF7-4CA21969E8E6}" type="slidenum">
              <a:rPr lang="fa-IR" smtClean="0"/>
              <a:pPr>
                <a:defRPr/>
              </a:pPr>
              <a:t>4</a:t>
            </a:fld>
            <a:endParaRPr lang="fa-IR"/>
          </a:p>
        </p:txBody>
      </p:sp>
      <p:grpSp>
        <p:nvGrpSpPr>
          <p:cNvPr id="14" name="Group 13"/>
          <p:cNvGrpSpPr/>
          <p:nvPr/>
        </p:nvGrpSpPr>
        <p:grpSpPr>
          <a:xfrm>
            <a:off x="9493" y="6276995"/>
            <a:ext cx="662099" cy="552454"/>
            <a:chOff x="9386" y="6276995"/>
            <a:chExt cx="662099" cy="552454"/>
          </a:xfrm>
        </p:grpSpPr>
        <p:sp>
          <p:nvSpPr>
            <p:cNvPr id="15" name="Isosceles Triangle 14">
              <a:hlinkClick r:id="rId5"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6" name="TextBox 15">
              <a:hlinkClick r:id="rId5"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7" name="Straight Connector 16"/>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4711720"/>
          </a:xfrm>
        </p:spPr>
        <p:txBody>
          <a:bodyPr/>
          <a:lstStyle/>
          <a:p>
            <a:pPr marL="0" indent="0" algn="just">
              <a:buNone/>
            </a:pPr>
            <a:endParaRPr lang="fa-IR" sz="1800" dirty="0" smtClean="0"/>
          </a:p>
          <a:p>
            <a:pPr marL="0" indent="0" algn="just">
              <a:buNone/>
            </a:pPr>
            <a:r>
              <a:rPr lang="fa-IR" sz="1800" b="1" dirty="0" smtClean="0">
                <a:solidFill>
                  <a:schemeClr val="bg1"/>
                </a:solidFill>
              </a:rPr>
              <a:t>فرضيه ها:</a:t>
            </a:r>
          </a:p>
          <a:p>
            <a:pPr marL="0" indent="0" algn="just">
              <a:buNone/>
            </a:pPr>
            <a:r>
              <a:rPr lang="fa-IR" sz="1800" dirty="0" smtClean="0"/>
              <a:t>در این آزمون فرضیه‌ها به صورت زیر مطرح هستند:</a:t>
            </a:r>
          </a:p>
          <a:p>
            <a:pPr marL="0" indent="0">
              <a:buNone/>
            </a:pPr>
            <a:endParaRPr lang="fa-IR" sz="1800" dirty="0" smtClean="0"/>
          </a:p>
          <a:p>
            <a:pPr marL="0" indent="0">
              <a:buNone/>
            </a:pPr>
            <a:endParaRPr lang="fa-IR" sz="1800" dirty="0" smtClean="0"/>
          </a:p>
          <a:p>
            <a:pPr marL="0" indent="0">
              <a:buNone/>
            </a:pPr>
            <a:endParaRPr lang="fa-IR" sz="1800" dirty="0" smtClean="0"/>
          </a:p>
          <a:p>
            <a:pPr marL="0" indent="0">
              <a:buNone/>
            </a:pPr>
            <a:endParaRPr lang="fa-IR" sz="1400" dirty="0" smtClean="0"/>
          </a:p>
          <a:p>
            <a:pPr marL="0" indent="0">
              <a:buNone/>
            </a:pPr>
            <a:r>
              <a:rPr lang="fa-IR" sz="1800" b="1" dirty="0" smtClean="0">
                <a:solidFill>
                  <a:schemeClr val="bg1"/>
                </a:solidFill>
              </a:rPr>
              <a:t>آماره آزمون: </a:t>
            </a:r>
          </a:p>
          <a:p>
            <a:pPr marL="0" indent="0">
              <a:buNone/>
            </a:pPr>
            <a:endParaRPr lang="fa-IR" sz="1800" dirty="0" smtClean="0"/>
          </a:p>
          <a:p>
            <a:pPr marL="0" indent="0">
              <a:buNone/>
            </a:pPr>
            <a:endParaRPr lang="fa-IR" sz="1800" dirty="0" smtClean="0"/>
          </a:p>
          <a:p>
            <a:pPr marL="0" indent="0">
              <a:buNone/>
            </a:pPr>
            <a:endParaRPr lang="fa-IR" sz="1800" dirty="0" smtClean="0"/>
          </a:p>
          <a:p>
            <a:pPr marL="0" indent="0">
              <a:buNone/>
            </a:pPr>
            <a:endParaRPr lang="fa-IR" sz="1800" dirty="0" smtClean="0"/>
          </a:p>
          <a:p>
            <a:pPr marL="0" indent="0">
              <a:buNone/>
            </a:pPr>
            <a:endParaRPr lang="fa-IR" sz="1400" dirty="0" smtClean="0"/>
          </a:p>
          <a:p>
            <a:pPr marL="0" indent="0">
              <a:buNone/>
            </a:pPr>
            <a:r>
              <a:rPr lang="fa-IR" sz="1800" dirty="0" smtClean="0"/>
              <a:t>كه در آن دو نوع فراوانی مد نظر قرار گرفته و با یکدیگر مقایسه می شود. </a:t>
            </a:r>
          </a:p>
          <a:p>
            <a:pPr marL="0" indent="0">
              <a:buNone/>
            </a:pPr>
            <a:endParaRPr lang="fa-IR" sz="1800" dirty="0" smtClean="0"/>
          </a:p>
        </p:txBody>
      </p:sp>
      <p:sp>
        <p:nvSpPr>
          <p:cNvPr id="2652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grpSp>
        <p:nvGrpSpPr>
          <p:cNvPr id="2" name="Group 8"/>
          <p:cNvGrpSpPr/>
          <p:nvPr/>
        </p:nvGrpSpPr>
        <p:grpSpPr>
          <a:xfrm>
            <a:off x="642910" y="2500306"/>
            <a:ext cx="4286280" cy="785818"/>
            <a:chOff x="785786" y="4000504"/>
            <a:chExt cx="3857652" cy="857256"/>
          </a:xfrm>
        </p:grpSpPr>
        <p:sp>
          <p:nvSpPr>
            <p:cNvPr id="8" name="Rectangle 7"/>
            <p:cNvSpPr/>
            <p:nvPr/>
          </p:nvSpPr>
          <p:spPr>
            <a:xfrm>
              <a:off x="785786" y="4000504"/>
              <a:ext cx="3857652" cy="857256"/>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r>
                <a:rPr lang="fa-IR" dirty="0" smtClean="0"/>
                <a:t>     تفاوتي بين فراواني طبقه ها وجود ندارد.</a:t>
              </a:r>
            </a:p>
            <a:p>
              <a:r>
                <a:rPr lang="fa-IR" dirty="0" smtClean="0"/>
                <a:t>    حداقل دو طبقه از نظر فراواني متفاوت‌اند.</a:t>
              </a:r>
              <a:endParaRPr lang="fa-IR" dirty="0"/>
            </a:p>
          </p:txBody>
        </p:sp>
        <p:graphicFrame>
          <p:nvGraphicFramePr>
            <p:cNvPr id="265221" name="Object 5"/>
            <p:cNvGraphicFramePr>
              <a:graphicFrameLocks noChangeAspect="1"/>
            </p:cNvGraphicFramePr>
            <p:nvPr/>
          </p:nvGraphicFramePr>
          <p:xfrm>
            <a:off x="1000100" y="4047265"/>
            <a:ext cx="476250" cy="779323"/>
          </p:xfrm>
          <a:graphic>
            <a:graphicData uri="http://schemas.openxmlformats.org/presentationml/2006/ole">
              <mc:AlternateContent xmlns:mc="http://schemas.openxmlformats.org/markup-compatibility/2006">
                <mc:Choice xmlns:v="urn:schemas-microsoft-com:vml" Requires="v">
                  <p:oleObj spid="_x0000_s292886" name="Equation" r:id="rId3" imgW="393480" imgH="482400" progId="">
                    <p:embed/>
                  </p:oleObj>
                </mc:Choice>
                <mc:Fallback>
                  <p:oleObj name="Equation" r:id="rId3" imgW="393480" imgH="4824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0100" y="4047265"/>
                          <a:ext cx="476250" cy="7793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4" name="Group 22"/>
          <p:cNvGrpSpPr/>
          <p:nvPr/>
        </p:nvGrpSpPr>
        <p:grpSpPr>
          <a:xfrm>
            <a:off x="714348" y="5572140"/>
            <a:ext cx="5786478" cy="500066"/>
            <a:chOff x="1357290" y="6072206"/>
            <a:chExt cx="5786478" cy="500066"/>
          </a:xfrm>
        </p:grpSpPr>
        <p:grpSp>
          <p:nvGrpSpPr>
            <p:cNvPr id="5" name="Group 14"/>
            <p:cNvGrpSpPr/>
            <p:nvPr/>
          </p:nvGrpSpPr>
          <p:grpSpPr>
            <a:xfrm>
              <a:off x="4643438" y="6072206"/>
              <a:ext cx="2500330" cy="500066"/>
              <a:chOff x="4643438" y="6072206"/>
              <a:chExt cx="2500330" cy="500066"/>
            </a:xfrm>
          </p:grpSpPr>
          <p:sp>
            <p:nvSpPr>
              <p:cNvPr id="14" name="Oval 13"/>
              <p:cNvSpPr/>
              <p:nvPr/>
            </p:nvSpPr>
            <p:spPr>
              <a:xfrm>
                <a:off x="4643438" y="6072206"/>
                <a:ext cx="2500330" cy="500066"/>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fa-IR" dirty="0" smtClean="0"/>
                  <a:t>فراوانی مشاهده شده      </a:t>
                </a:r>
                <a:endParaRPr lang="fa-IR" dirty="0"/>
              </a:p>
            </p:txBody>
          </p:sp>
          <p:graphicFrame>
            <p:nvGraphicFramePr>
              <p:cNvPr id="265222" name="Object 6"/>
              <p:cNvGraphicFramePr>
                <a:graphicFrameLocks noChangeAspect="1"/>
              </p:cNvGraphicFramePr>
              <p:nvPr/>
            </p:nvGraphicFramePr>
            <p:xfrm>
              <a:off x="4929190" y="6143644"/>
              <a:ext cx="230187" cy="303212"/>
            </p:xfrm>
            <a:graphic>
              <a:graphicData uri="http://schemas.openxmlformats.org/presentationml/2006/ole">
                <mc:AlternateContent xmlns:mc="http://schemas.openxmlformats.org/markup-compatibility/2006">
                  <mc:Choice xmlns:v="urn:schemas-microsoft-com:vml" Requires="v">
                    <p:oleObj spid="_x0000_s292887" name="Equation" r:id="rId5" imgW="190440" imgH="228600" progId="">
                      <p:embed/>
                    </p:oleObj>
                  </mc:Choice>
                  <mc:Fallback>
                    <p:oleObj name="Equation" r:id="rId5" imgW="190440" imgH="2286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29190" y="6143644"/>
                            <a:ext cx="230187" cy="303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 name="Group 21"/>
            <p:cNvGrpSpPr/>
            <p:nvPr/>
          </p:nvGrpSpPr>
          <p:grpSpPr>
            <a:xfrm>
              <a:off x="1357290" y="6072206"/>
              <a:ext cx="2500330" cy="500066"/>
              <a:chOff x="1357290" y="6072206"/>
              <a:chExt cx="2500330" cy="500066"/>
            </a:xfrm>
          </p:grpSpPr>
          <p:sp>
            <p:nvSpPr>
              <p:cNvPr id="17" name="Oval 16"/>
              <p:cNvSpPr/>
              <p:nvPr/>
            </p:nvSpPr>
            <p:spPr>
              <a:xfrm>
                <a:off x="1357290" y="6072206"/>
                <a:ext cx="2500330" cy="500066"/>
              </a:xfrm>
              <a:prstGeom prst="ellipse">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fa-IR" dirty="0" smtClean="0"/>
                  <a:t>فراوانی مورد انتظار</a:t>
                </a:r>
                <a:endParaRPr lang="fa-IR" dirty="0"/>
              </a:p>
            </p:txBody>
          </p:sp>
          <p:graphicFrame>
            <p:nvGraphicFramePr>
              <p:cNvPr id="265223" name="Object 7"/>
              <p:cNvGraphicFramePr>
                <a:graphicFrameLocks noChangeAspect="1"/>
              </p:cNvGraphicFramePr>
              <p:nvPr/>
            </p:nvGraphicFramePr>
            <p:xfrm>
              <a:off x="1682731" y="6143644"/>
              <a:ext cx="246063" cy="303212"/>
            </p:xfrm>
            <a:graphic>
              <a:graphicData uri="http://schemas.openxmlformats.org/presentationml/2006/ole">
                <mc:AlternateContent xmlns:mc="http://schemas.openxmlformats.org/markup-compatibility/2006">
                  <mc:Choice xmlns:v="urn:schemas-microsoft-com:vml" Requires="v">
                    <p:oleObj spid="_x0000_s292888" name="Equation" r:id="rId7" imgW="203040" imgH="228600" progId="">
                      <p:embed/>
                    </p:oleObj>
                  </mc:Choice>
                  <mc:Fallback>
                    <p:oleObj name="Equation" r:id="rId7" imgW="203040" imgH="2286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2731" y="6143644"/>
                            <a:ext cx="246063" cy="303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sp>
        <p:nvSpPr>
          <p:cNvPr id="26" name="Rounded Rectangle 25"/>
          <p:cNvSpPr/>
          <p:nvPr/>
        </p:nvSpPr>
        <p:spPr>
          <a:xfrm>
            <a:off x="642910" y="3714752"/>
            <a:ext cx="6072230" cy="857256"/>
          </a:xfrm>
          <a:prstGeom prst="roundRect">
            <a:avLst/>
          </a:prstGeom>
          <a:solidFill>
            <a:srgbClr val="FFFFCC"/>
          </a:solidFill>
        </p:spPr>
        <p:style>
          <a:lnRef idx="2">
            <a:schemeClr val="accent3"/>
          </a:lnRef>
          <a:fillRef idx="1">
            <a:schemeClr val="lt1"/>
          </a:fillRef>
          <a:effectRef idx="0">
            <a:schemeClr val="accent3"/>
          </a:effectRef>
          <a:fontRef idx="minor">
            <a:schemeClr val="dk1"/>
          </a:fontRef>
        </p:style>
        <p:txBody>
          <a:bodyPr rtlCol="1" anchor="ctr"/>
          <a:lstStyle/>
          <a:p>
            <a:r>
              <a:rPr lang="fa-IR" dirty="0" smtClean="0"/>
              <a:t>آماره آزمون كي دو به اين صورت است:</a:t>
            </a:r>
            <a:endParaRPr lang="fa-IR" dirty="0"/>
          </a:p>
        </p:txBody>
      </p:sp>
      <p:graphicFrame>
        <p:nvGraphicFramePr>
          <p:cNvPr id="265228" name="Object 12"/>
          <p:cNvGraphicFramePr>
            <a:graphicFrameLocks noChangeAspect="1"/>
          </p:cNvGraphicFramePr>
          <p:nvPr/>
        </p:nvGraphicFramePr>
        <p:xfrm>
          <a:off x="928662" y="3857628"/>
          <a:ext cx="1914525" cy="571500"/>
        </p:xfrm>
        <a:graphic>
          <a:graphicData uri="http://schemas.openxmlformats.org/presentationml/2006/ole">
            <mc:AlternateContent xmlns:mc="http://schemas.openxmlformats.org/markup-compatibility/2006">
              <mc:Choice xmlns:v="urn:schemas-microsoft-com:vml" Requires="v">
                <p:oleObj spid="_x0000_s292889" name="Equation" r:id="rId9" imgW="1396800" imgH="457200" progId="">
                  <p:embed/>
                </p:oleObj>
              </mc:Choice>
              <mc:Fallback>
                <p:oleObj name="Equation" r:id="rId9" imgW="1396800" imgH="457200" progId="">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8662" y="3857628"/>
                        <a:ext cx="1914525"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19" name="Slide Number Placeholder 18"/>
          <p:cNvSpPr>
            <a:spLocks noGrp="1"/>
          </p:cNvSpPr>
          <p:nvPr>
            <p:ph type="sldNum" sz="quarter" idx="12"/>
          </p:nvPr>
        </p:nvSpPr>
        <p:spPr/>
        <p:txBody>
          <a:bodyPr/>
          <a:lstStyle/>
          <a:p>
            <a:pPr>
              <a:defRPr/>
            </a:pPr>
            <a:fld id="{AE3F404C-B64D-4FD4-ADF7-4CA21969E8E6}" type="slidenum">
              <a:rPr lang="fa-IR" smtClean="0"/>
              <a:pPr>
                <a:defRPr/>
              </a:pPr>
              <a:t>5</a:t>
            </a:fld>
            <a:endParaRPr lang="fa-IR"/>
          </a:p>
        </p:txBody>
      </p:sp>
      <p:grpSp>
        <p:nvGrpSpPr>
          <p:cNvPr id="20" name="Group 19"/>
          <p:cNvGrpSpPr/>
          <p:nvPr/>
        </p:nvGrpSpPr>
        <p:grpSpPr>
          <a:xfrm>
            <a:off x="9493" y="6276995"/>
            <a:ext cx="662099" cy="552454"/>
            <a:chOff x="9386" y="6276995"/>
            <a:chExt cx="662099" cy="552454"/>
          </a:xfrm>
        </p:grpSpPr>
        <p:sp>
          <p:nvSpPr>
            <p:cNvPr id="21" name="Isosceles Triangle 20">
              <a:hlinkClick r:id="rId11"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2" name="TextBox 21">
              <a:hlinkClick r:id="rId11"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3" name="Straight Connector 22"/>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496"/>
            <a:ext cx="8229600" cy="1354134"/>
          </a:xfrm>
        </p:spPr>
        <p:txBody>
          <a:bodyPr/>
          <a:lstStyle/>
          <a:p>
            <a:pPr marL="0" indent="0">
              <a:buNone/>
            </a:pPr>
            <a:r>
              <a:rPr lang="fa-IR" sz="2000" dirty="0" smtClean="0">
                <a:solidFill>
                  <a:schemeClr val="bg1"/>
                </a:solidFill>
              </a:rPr>
              <a:t>استراتژي رد فرض صفر:</a:t>
            </a:r>
          </a:p>
          <a:p>
            <a:pPr marL="0" indent="0">
              <a:buNone/>
            </a:pPr>
            <a:r>
              <a:rPr lang="fa-IR" sz="2000" dirty="0" smtClean="0"/>
              <a:t>هرچه مقادیر مشاهده شده دور از انتظار باشند، مقدار این آماره بزرگ و در نتیجه فرض صفر به مخاطره می‌افتد و بر عکس تفاوت کمتر بین مقادیر مشاهده شده و مقادیر مورد انتظار، آماره این آزمون را کوچک کرده و فرض صفر را نمی‌توان رد کرد.</a:t>
            </a:r>
            <a:endParaRPr lang="fa-IR" sz="2800" dirty="0"/>
          </a:p>
        </p:txBody>
      </p:sp>
      <p:grpSp>
        <p:nvGrpSpPr>
          <p:cNvPr id="2" name="Group 7"/>
          <p:cNvGrpSpPr/>
          <p:nvPr/>
        </p:nvGrpSpPr>
        <p:grpSpPr>
          <a:xfrm>
            <a:off x="1071538" y="4429132"/>
            <a:ext cx="7215238" cy="571504"/>
            <a:chOff x="1071538" y="4572008"/>
            <a:chExt cx="7215238" cy="571504"/>
          </a:xfrm>
        </p:grpSpPr>
        <p:sp>
          <p:nvSpPr>
            <p:cNvPr id="7" name="Rectangle 6"/>
            <p:cNvSpPr/>
            <p:nvPr/>
          </p:nvSpPr>
          <p:spPr>
            <a:xfrm>
              <a:off x="1071538" y="4572008"/>
              <a:ext cx="7215238" cy="571504"/>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r>
                <a:rPr lang="fa-IR" dirty="0" smtClean="0"/>
                <a:t>استراتژي رد فرض صفر به اين صورت است.</a:t>
              </a:r>
              <a:endParaRPr lang="fa-IR" dirty="0"/>
            </a:p>
          </p:txBody>
        </p:sp>
        <p:graphicFrame>
          <p:nvGraphicFramePr>
            <p:cNvPr id="4" name="Object 9"/>
            <p:cNvGraphicFramePr>
              <a:graphicFrameLocks noChangeAspect="1"/>
            </p:cNvGraphicFramePr>
            <p:nvPr/>
          </p:nvGraphicFramePr>
          <p:xfrm>
            <a:off x="1222375" y="4643437"/>
            <a:ext cx="2346325" cy="428625"/>
          </p:xfrm>
          <a:graphic>
            <a:graphicData uri="http://schemas.openxmlformats.org/presentationml/2006/ole">
              <mc:AlternateContent xmlns:mc="http://schemas.openxmlformats.org/markup-compatibility/2006">
                <mc:Choice xmlns:v="urn:schemas-microsoft-com:vml" Requires="v">
                  <p:oleObj spid="_x0000_s293905" name="Equation" r:id="rId3" imgW="1396800" imgH="279360" progId="">
                    <p:embed/>
                  </p:oleObj>
                </mc:Choice>
                <mc:Fallback>
                  <p:oleObj name="Equation" r:id="rId3" imgW="1396800" imgH="2793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2375" y="4643437"/>
                          <a:ext cx="2346325"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 name="TextBox 4"/>
          <p:cNvSpPr txBox="1"/>
          <p:nvPr/>
        </p:nvSpPr>
        <p:spPr>
          <a:xfrm>
            <a:off x="642910" y="1643050"/>
            <a:ext cx="8001056" cy="1015663"/>
          </a:xfrm>
          <a:prstGeom prst="rect">
            <a:avLst/>
          </a:prstGeom>
          <a:noFill/>
        </p:spPr>
        <p:txBody>
          <a:bodyPr wrap="square" rtlCol="1">
            <a:spAutoFit/>
          </a:bodyPr>
          <a:lstStyle/>
          <a:p>
            <a:r>
              <a:rPr lang="fa-IR" sz="2000" dirty="0" smtClean="0">
                <a:solidFill>
                  <a:schemeClr val="bg1"/>
                </a:solidFill>
                <a:latin typeface="+mn-lt"/>
                <a:cs typeface="+mn-cs"/>
              </a:rPr>
              <a:t>توزيع آماره آزمون:</a:t>
            </a:r>
          </a:p>
          <a:p>
            <a:r>
              <a:rPr lang="fa-IR" sz="2000" dirty="0" smtClean="0">
                <a:latin typeface="+mn-lt"/>
                <a:cs typeface="+mn-cs"/>
              </a:rPr>
              <a:t>آماره اين آزمون داراي توزيع كي‌دو با </a:t>
            </a:r>
            <a:r>
              <a:rPr lang="en-US" sz="2000" dirty="0" smtClean="0">
                <a:latin typeface="+mn-lt"/>
                <a:cs typeface="+mn-cs"/>
              </a:rPr>
              <a:t>    </a:t>
            </a:r>
            <a:r>
              <a:rPr lang="fa-IR" sz="2000" dirty="0" smtClean="0">
                <a:latin typeface="+mn-lt"/>
                <a:cs typeface="+mn-cs"/>
              </a:rPr>
              <a:t>       درجه آزادي است كه مقادير آن در سطح معني‌داري        در جدولي به نام جدول توزيع كي‌دو آمده است. (</a:t>
            </a:r>
            <a:r>
              <a:rPr lang="en-US" sz="2000" dirty="0" smtClean="0">
                <a:latin typeface="+mn-lt"/>
                <a:cs typeface="+mn-cs"/>
              </a:rPr>
              <a:t>n</a:t>
            </a:r>
            <a:r>
              <a:rPr lang="fa-IR" sz="2000" dirty="0" smtClean="0">
                <a:latin typeface="+mn-lt"/>
                <a:cs typeface="+mn-cs"/>
              </a:rPr>
              <a:t> تعداد طبقات است.)</a:t>
            </a:r>
          </a:p>
        </p:txBody>
      </p:sp>
      <p:graphicFrame>
        <p:nvGraphicFramePr>
          <p:cNvPr id="267267" name="Object 3"/>
          <p:cNvGraphicFramePr>
            <a:graphicFrameLocks noChangeAspect="1"/>
          </p:cNvGraphicFramePr>
          <p:nvPr/>
        </p:nvGraphicFramePr>
        <p:xfrm>
          <a:off x="671487" y="2071678"/>
          <a:ext cx="257175" cy="214313"/>
        </p:xfrm>
        <a:graphic>
          <a:graphicData uri="http://schemas.openxmlformats.org/presentationml/2006/ole">
            <mc:AlternateContent xmlns:mc="http://schemas.openxmlformats.org/markup-compatibility/2006">
              <mc:Choice xmlns:v="urn:schemas-microsoft-com:vml" Requires="v">
                <p:oleObj spid="_x0000_s293906" name="Equation" r:id="rId5" imgW="152280" imgH="139680" progId="">
                  <p:embed/>
                </p:oleObj>
              </mc:Choice>
              <mc:Fallback>
                <p:oleObj name="Equation" r:id="rId5" imgW="152280" imgH="13968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1487" y="2071678"/>
                        <a:ext cx="257175"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Content Placeholder 2"/>
          <p:cNvSpPr txBox="1">
            <a:spLocks/>
          </p:cNvSpPr>
          <p:nvPr/>
        </p:nvSpPr>
        <p:spPr bwMode="auto">
          <a:xfrm>
            <a:off x="571472" y="5361014"/>
            <a:ext cx="8015286" cy="782630"/>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r" defTabSz="914400" rtl="1" eaLnBrk="0" fontAlgn="base" latinLnBrk="0" hangingPunct="0">
              <a:lnSpc>
                <a:spcPct val="100000"/>
              </a:lnSpc>
              <a:spcBef>
                <a:spcPct val="0"/>
              </a:spcBef>
              <a:spcAft>
                <a:spcPct val="0"/>
              </a:spcAft>
              <a:buClr>
                <a:schemeClr val="accent1"/>
              </a:buClr>
              <a:buSzPct val="70000"/>
              <a:buFont typeface="Wingdings 2" pitchFamily="18" charset="2"/>
              <a:buNone/>
              <a:tabLst/>
              <a:defRPr/>
            </a:pPr>
            <a:r>
              <a:rPr kumimoji="0" lang="fa-IR" sz="2000" b="0" i="0" u="none" strike="noStrike" kern="1200" cap="none" spc="0" normalizeH="0" baseline="0" noProof="0" dirty="0" smtClean="0">
                <a:ln>
                  <a:noFill/>
                </a:ln>
                <a:solidFill>
                  <a:schemeClr val="tx1"/>
                </a:solidFill>
                <a:effectLst/>
                <a:uLnTx/>
                <a:uFillTx/>
                <a:latin typeface="+mn-lt"/>
                <a:ea typeface="+mn-ea"/>
                <a:cs typeface="+mn-cs"/>
              </a:rPr>
              <a:t>مقدار آماره آزمون را محاسبه كرده و در صورتي كه مقدار آن از مقدار جدول كي‌دو بيشتر باشد فرض صفر را رد مي‌كنيم.</a:t>
            </a:r>
            <a:r>
              <a:rPr kumimoji="0" lang="fa-IR" sz="2000" b="0" i="0" u="none" strike="noStrike" kern="1200" cap="none" spc="0" normalizeH="0" noProof="0" dirty="0" smtClean="0">
                <a:ln>
                  <a:noFill/>
                </a:ln>
                <a:solidFill>
                  <a:schemeClr val="tx1"/>
                </a:solidFill>
                <a:effectLst/>
                <a:uLnTx/>
                <a:uFillTx/>
                <a:latin typeface="+mn-lt"/>
                <a:ea typeface="+mn-ea"/>
                <a:cs typeface="+mn-cs"/>
              </a:rPr>
              <a:t> در غير اين صورت</a:t>
            </a:r>
            <a:r>
              <a:rPr kumimoji="0" lang="fa-IR" sz="2000" b="0" i="0" u="none" strike="noStrike" kern="1200" cap="none" spc="0" normalizeH="0" baseline="0" noProof="0" dirty="0" smtClean="0">
                <a:ln>
                  <a:noFill/>
                </a:ln>
                <a:solidFill>
                  <a:schemeClr val="tx1"/>
                </a:solidFill>
                <a:effectLst/>
                <a:uLnTx/>
                <a:uFillTx/>
                <a:latin typeface="+mn-lt"/>
                <a:ea typeface="+mn-ea"/>
                <a:cs typeface="+mn-cs"/>
              </a:rPr>
              <a:t> فرض صفر را نمی‌توان رد کرد.</a:t>
            </a:r>
            <a:endParaRPr kumimoji="0" lang="fa-IR" sz="28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0" name="Object 9"/>
          <p:cNvGraphicFramePr>
            <a:graphicFrameLocks noChangeAspect="1"/>
          </p:cNvGraphicFramePr>
          <p:nvPr/>
        </p:nvGraphicFramePr>
        <p:xfrm>
          <a:off x="5024445" y="2000240"/>
          <a:ext cx="619125" cy="214313"/>
        </p:xfrm>
        <a:graphic>
          <a:graphicData uri="http://schemas.openxmlformats.org/presentationml/2006/ole">
            <mc:AlternateContent xmlns:mc="http://schemas.openxmlformats.org/markup-compatibility/2006">
              <mc:Choice xmlns:v="urn:schemas-microsoft-com:vml" Requires="v">
                <p:oleObj spid="_x0000_s293907" name="Equation" r:id="rId7" imgW="368280" imgH="139680" progId="">
                  <p:embed/>
                </p:oleObj>
              </mc:Choice>
              <mc:Fallback>
                <p:oleObj name="Equation" r:id="rId7" imgW="368280" imgH="13968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24445" y="2000240"/>
                        <a:ext cx="619125"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13" name="Slide Number Placeholder 12"/>
          <p:cNvSpPr>
            <a:spLocks noGrp="1"/>
          </p:cNvSpPr>
          <p:nvPr>
            <p:ph type="sldNum" sz="quarter" idx="12"/>
          </p:nvPr>
        </p:nvSpPr>
        <p:spPr/>
        <p:txBody>
          <a:bodyPr/>
          <a:lstStyle/>
          <a:p>
            <a:pPr>
              <a:defRPr/>
            </a:pPr>
            <a:fld id="{AE3F404C-B64D-4FD4-ADF7-4CA21969E8E6}" type="slidenum">
              <a:rPr lang="fa-IR" smtClean="0"/>
              <a:pPr>
                <a:defRPr/>
              </a:pPr>
              <a:t>6</a:t>
            </a:fld>
            <a:endParaRPr lang="fa-IR"/>
          </a:p>
        </p:txBody>
      </p:sp>
      <p:grpSp>
        <p:nvGrpSpPr>
          <p:cNvPr id="14" name="Group 13"/>
          <p:cNvGrpSpPr/>
          <p:nvPr/>
        </p:nvGrpSpPr>
        <p:grpSpPr>
          <a:xfrm>
            <a:off x="9493" y="6276995"/>
            <a:ext cx="662099" cy="552454"/>
            <a:chOff x="9386" y="6276995"/>
            <a:chExt cx="662099" cy="552454"/>
          </a:xfrm>
        </p:grpSpPr>
        <p:sp>
          <p:nvSpPr>
            <p:cNvPr id="15" name="Isosceles Triangle 14">
              <a:hlinkClick r:id="rId9"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6" name="TextBox 15">
              <a:hlinkClick r:id="rId9"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7" name="Straight Connector 16"/>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3050"/>
            <a:ext cx="8229600" cy="4500594"/>
          </a:xfrm>
        </p:spPr>
        <p:txBody>
          <a:bodyPr/>
          <a:lstStyle/>
          <a:p>
            <a:pPr marL="0" indent="0">
              <a:buNone/>
            </a:pPr>
            <a:r>
              <a:rPr lang="fa-IR" sz="2400" dirty="0" smtClean="0">
                <a:solidFill>
                  <a:schemeClr val="bg1"/>
                </a:solidFill>
              </a:rPr>
              <a:t>مثال </a:t>
            </a:r>
          </a:p>
          <a:p>
            <a:pPr marL="0" indent="0">
              <a:buNone/>
            </a:pPr>
            <a:r>
              <a:rPr lang="fa-IR" sz="2000" dirty="0" smtClean="0"/>
              <a:t>يكسان بودن افراد در چهار گروه خوني مختلف موضوع مورد بررسي يك محقق است. او 100 نفر را انتخاب و گروههاي خوني آنان را به صورت جدول زير ثبت كرده است.</a:t>
            </a:r>
          </a:p>
          <a:p>
            <a:pPr marL="0" indent="0">
              <a:buNone/>
            </a:pPr>
            <a:endParaRPr lang="fa-IR" sz="2000" dirty="0" smtClean="0"/>
          </a:p>
          <a:p>
            <a:pPr marL="0" indent="0">
              <a:buNone/>
            </a:pPr>
            <a:endParaRPr lang="fa-IR" sz="2000" dirty="0" smtClean="0"/>
          </a:p>
          <a:p>
            <a:pPr marL="0" indent="0">
              <a:buNone/>
            </a:pPr>
            <a:endParaRPr lang="fa-IR" sz="2000" dirty="0" smtClean="0"/>
          </a:p>
          <a:p>
            <a:pPr marL="0" indent="0">
              <a:buNone/>
            </a:pPr>
            <a:endParaRPr lang="fa-IR" sz="2000" dirty="0" smtClean="0"/>
          </a:p>
          <a:p>
            <a:pPr marL="0" indent="0">
              <a:buNone/>
            </a:pPr>
            <a:r>
              <a:rPr lang="fa-IR" sz="2000" dirty="0" smtClean="0"/>
              <a:t>سوال اين است كه آيا تعداد گروه خوني در اين جمعيت مساوي است؟</a:t>
            </a:r>
          </a:p>
          <a:p>
            <a:pPr marL="0" indent="0">
              <a:buNone/>
            </a:pPr>
            <a:endParaRPr lang="fa-IR" sz="2400" dirty="0" smtClean="0">
              <a:solidFill>
                <a:schemeClr val="bg1"/>
              </a:solidFill>
            </a:endParaRPr>
          </a:p>
          <a:p>
            <a:pPr marL="0" indent="0">
              <a:buNone/>
            </a:pPr>
            <a:r>
              <a:rPr lang="fa-IR" sz="2400" dirty="0" smtClean="0">
                <a:solidFill>
                  <a:schemeClr val="bg1"/>
                </a:solidFill>
              </a:rPr>
              <a:t>حل: </a:t>
            </a:r>
            <a:r>
              <a:rPr lang="fa-IR" sz="2400" dirty="0" smtClean="0"/>
              <a:t>فرضيه هاي آزمون به صورت زير است:</a:t>
            </a:r>
          </a:p>
          <a:p>
            <a:pPr marL="0" indent="0">
              <a:buNone/>
            </a:pPr>
            <a:r>
              <a:rPr lang="fa-IR" sz="2000" dirty="0" smtClean="0"/>
              <a:t>  </a:t>
            </a:r>
            <a:endParaRPr lang="fa-IR" sz="2000" dirty="0"/>
          </a:p>
        </p:txBody>
      </p:sp>
      <p:graphicFrame>
        <p:nvGraphicFramePr>
          <p:cNvPr id="4" name="Object 3"/>
          <p:cNvGraphicFramePr>
            <a:graphicFrameLocks noChangeAspect="1"/>
          </p:cNvGraphicFramePr>
          <p:nvPr/>
        </p:nvGraphicFramePr>
        <p:xfrm>
          <a:off x="4114800" y="2717800"/>
          <a:ext cx="914400" cy="198438"/>
        </p:xfrm>
        <a:graphic>
          <a:graphicData uri="http://schemas.openxmlformats.org/presentationml/2006/ole">
            <mc:AlternateContent xmlns:mc="http://schemas.openxmlformats.org/markup-compatibility/2006">
              <mc:Choice xmlns:v="urn:schemas-microsoft-com:vml" Requires="v">
                <p:oleObj spid="_x0000_s294924" name="Equation" r:id="rId3" imgW="914400" imgH="198720" progId="">
                  <p:embed/>
                </p:oleObj>
              </mc:Choice>
              <mc:Fallback>
                <p:oleObj name="Equation" r:id="rId3" imgW="914400" imgH="19872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271780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Table 4"/>
          <p:cNvGraphicFramePr>
            <a:graphicFrameLocks noGrp="1"/>
          </p:cNvGraphicFramePr>
          <p:nvPr/>
        </p:nvGraphicFramePr>
        <p:xfrm>
          <a:off x="1357288" y="2901634"/>
          <a:ext cx="6858050" cy="741680"/>
        </p:xfrm>
        <a:graphic>
          <a:graphicData uri="http://schemas.openxmlformats.org/drawingml/2006/table">
            <a:tbl>
              <a:tblPr rtl="1" firstRow="1" bandRow="1">
                <a:tableStyleId>{5940675A-B579-460E-94D1-54222C63F5DA}</a:tableStyleId>
              </a:tblPr>
              <a:tblGrid>
                <a:gridCol w="2209836"/>
                <a:gridCol w="1104892"/>
                <a:gridCol w="1162042"/>
                <a:gridCol w="1185854"/>
                <a:gridCol w="1195426"/>
              </a:tblGrid>
              <a:tr h="370840">
                <a:tc>
                  <a:txBody>
                    <a:bodyPr/>
                    <a:lstStyle/>
                    <a:p>
                      <a:pPr algn="ctr" rtl="1"/>
                      <a:r>
                        <a:rPr lang="fa-IR" dirty="0" smtClean="0"/>
                        <a:t>گروه خوني</a:t>
                      </a:r>
                      <a:endParaRPr lang="fa-IR" dirty="0"/>
                    </a:p>
                  </a:txBody>
                  <a:tcPr/>
                </a:tc>
                <a:tc>
                  <a:txBody>
                    <a:bodyPr/>
                    <a:lstStyle/>
                    <a:p>
                      <a:pPr algn="ctr" rtl="1"/>
                      <a:r>
                        <a:rPr lang="en-US" dirty="0" smtClean="0"/>
                        <a:t>A</a:t>
                      </a:r>
                      <a:endParaRPr lang="fa-IR" dirty="0"/>
                    </a:p>
                  </a:txBody>
                  <a:tcPr/>
                </a:tc>
                <a:tc>
                  <a:txBody>
                    <a:bodyPr/>
                    <a:lstStyle/>
                    <a:p>
                      <a:pPr algn="ctr" rtl="1"/>
                      <a:r>
                        <a:rPr lang="en-US" dirty="0" smtClean="0"/>
                        <a:t>O</a:t>
                      </a:r>
                      <a:endParaRPr lang="fa-IR" dirty="0"/>
                    </a:p>
                  </a:txBody>
                  <a:tcPr/>
                </a:tc>
                <a:tc>
                  <a:txBody>
                    <a:bodyPr/>
                    <a:lstStyle/>
                    <a:p>
                      <a:pPr algn="ctr" rtl="1"/>
                      <a:r>
                        <a:rPr lang="en-US" dirty="0" smtClean="0"/>
                        <a:t>B</a:t>
                      </a:r>
                      <a:endParaRPr lang="fa-IR" dirty="0"/>
                    </a:p>
                  </a:txBody>
                  <a:tcPr/>
                </a:tc>
                <a:tc>
                  <a:txBody>
                    <a:bodyPr/>
                    <a:lstStyle/>
                    <a:p>
                      <a:pPr algn="ctr" rtl="1"/>
                      <a:r>
                        <a:rPr lang="en-US" dirty="0" smtClean="0"/>
                        <a:t>AB</a:t>
                      </a:r>
                      <a:endParaRPr lang="fa-IR" dirty="0"/>
                    </a:p>
                  </a:txBody>
                  <a:tcPr/>
                </a:tc>
              </a:tr>
              <a:tr h="370840">
                <a:tc>
                  <a:txBody>
                    <a:bodyPr/>
                    <a:lstStyle/>
                    <a:p>
                      <a:pPr algn="ctr" rtl="1"/>
                      <a:r>
                        <a:rPr lang="fa-IR" dirty="0" smtClean="0"/>
                        <a:t>مقادير مشاهده شده</a:t>
                      </a:r>
                      <a:endParaRPr lang="fa-IR" dirty="0"/>
                    </a:p>
                  </a:txBody>
                  <a:tcPr/>
                </a:tc>
                <a:tc>
                  <a:txBody>
                    <a:bodyPr/>
                    <a:lstStyle/>
                    <a:p>
                      <a:pPr algn="ctr" rtl="1"/>
                      <a:r>
                        <a:rPr lang="fa-IR" dirty="0" smtClean="0"/>
                        <a:t>23</a:t>
                      </a:r>
                      <a:endParaRPr lang="fa-IR" dirty="0"/>
                    </a:p>
                  </a:txBody>
                  <a:tcPr/>
                </a:tc>
                <a:tc>
                  <a:txBody>
                    <a:bodyPr/>
                    <a:lstStyle/>
                    <a:p>
                      <a:pPr algn="ctr" rtl="1"/>
                      <a:r>
                        <a:rPr lang="fa-IR" dirty="0" smtClean="0"/>
                        <a:t>38</a:t>
                      </a:r>
                      <a:endParaRPr lang="fa-IR" dirty="0"/>
                    </a:p>
                  </a:txBody>
                  <a:tcPr/>
                </a:tc>
                <a:tc>
                  <a:txBody>
                    <a:bodyPr/>
                    <a:lstStyle/>
                    <a:p>
                      <a:pPr algn="ctr" rtl="1"/>
                      <a:r>
                        <a:rPr lang="fa-IR" dirty="0" smtClean="0"/>
                        <a:t>21</a:t>
                      </a:r>
                      <a:endParaRPr lang="fa-IR" dirty="0"/>
                    </a:p>
                  </a:txBody>
                  <a:tcPr/>
                </a:tc>
                <a:tc>
                  <a:txBody>
                    <a:bodyPr/>
                    <a:lstStyle/>
                    <a:p>
                      <a:pPr algn="ctr" rtl="1"/>
                      <a:r>
                        <a:rPr lang="fa-IR" dirty="0" smtClean="0"/>
                        <a:t>18</a:t>
                      </a:r>
                      <a:endParaRPr lang="fa-IR" dirty="0"/>
                    </a:p>
                  </a:txBody>
                  <a:tcPr/>
                </a:tc>
              </a:tr>
            </a:tbl>
          </a:graphicData>
        </a:graphic>
      </p:graphicFrame>
      <p:grpSp>
        <p:nvGrpSpPr>
          <p:cNvPr id="2" name="Group 5"/>
          <p:cNvGrpSpPr/>
          <p:nvPr/>
        </p:nvGrpSpPr>
        <p:grpSpPr>
          <a:xfrm>
            <a:off x="571472" y="5143512"/>
            <a:ext cx="4286280" cy="785818"/>
            <a:chOff x="785786" y="4000504"/>
            <a:chExt cx="3857652" cy="857256"/>
          </a:xfrm>
        </p:grpSpPr>
        <p:sp>
          <p:nvSpPr>
            <p:cNvPr id="7" name="Rectangle 6"/>
            <p:cNvSpPr/>
            <p:nvPr/>
          </p:nvSpPr>
          <p:spPr>
            <a:xfrm>
              <a:off x="785786" y="4000504"/>
              <a:ext cx="3857652" cy="857256"/>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r>
                <a:rPr lang="fa-IR" dirty="0" smtClean="0"/>
                <a:t>تفاوتي بين فراواني گروههاي خوني وجود ندارد.</a:t>
              </a:r>
            </a:p>
            <a:p>
              <a:r>
                <a:rPr lang="fa-IR" dirty="0" smtClean="0"/>
                <a:t>حداقل دو گروه خوني از نظر فراواني متفاوت‌اند.</a:t>
              </a:r>
              <a:endParaRPr lang="fa-IR" dirty="0"/>
            </a:p>
          </p:txBody>
        </p:sp>
        <p:graphicFrame>
          <p:nvGraphicFramePr>
            <p:cNvPr id="8" name="Object 5"/>
            <p:cNvGraphicFramePr>
              <a:graphicFrameLocks noChangeAspect="1"/>
            </p:cNvGraphicFramePr>
            <p:nvPr/>
          </p:nvGraphicFramePr>
          <p:xfrm>
            <a:off x="914374" y="4047265"/>
            <a:ext cx="476250" cy="779323"/>
          </p:xfrm>
          <a:graphic>
            <a:graphicData uri="http://schemas.openxmlformats.org/presentationml/2006/ole">
              <mc:AlternateContent xmlns:mc="http://schemas.openxmlformats.org/markup-compatibility/2006">
                <mc:Choice xmlns:v="urn:schemas-microsoft-com:vml" Requires="v">
                  <p:oleObj spid="_x0000_s294925" name="Equation" r:id="rId5" imgW="393480" imgH="482400" progId="">
                    <p:embed/>
                  </p:oleObj>
                </mc:Choice>
                <mc:Fallback>
                  <p:oleObj name="Equation" r:id="rId5" imgW="393480" imgH="482400" progId="">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374" y="4047265"/>
                          <a:ext cx="476250" cy="77932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cxnSp>
        <p:nvCxnSpPr>
          <p:cNvPr id="10" name="Straight Connector 9"/>
          <p:cNvCxnSpPr/>
          <p:nvPr/>
        </p:nvCxnSpPr>
        <p:spPr>
          <a:xfrm>
            <a:off x="2214546" y="4429132"/>
            <a:ext cx="5143536" cy="1588"/>
          </a:xfrm>
          <a:prstGeom prst="line">
            <a:avLst/>
          </a:prstGeom>
          <a:ln w="19050">
            <a:solidFill>
              <a:schemeClr val="bg2">
                <a:lumMod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13" name="Slide Number Placeholder 12"/>
          <p:cNvSpPr>
            <a:spLocks noGrp="1"/>
          </p:cNvSpPr>
          <p:nvPr>
            <p:ph type="sldNum" sz="quarter" idx="12"/>
          </p:nvPr>
        </p:nvSpPr>
        <p:spPr/>
        <p:txBody>
          <a:bodyPr/>
          <a:lstStyle/>
          <a:p>
            <a:pPr>
              <a:defRPr/>
            </a:pPr>
            <a:fld id="{AE3F404C-B64D-4FD4-ADF7-4CA21969E8E6}" type="slidenum">
              <a:rPr lang="fa-IR" smtClean="0"/>
              <a:pPr>
                <a:defRPr/>
              </a:pPr>
              <a:t>7</a:t>
            </a:fld>
            <a:endParaRPr lang="fa-IR"/>
          </a:p>
        </p:txBody>
      </p:sp>
      <p:grpSp>
        <p:nvGrpSpPr>
          <p:cNvPr id="14" name="Group 13"/>
          <p:cNvGrpSpPr/>
          <p:nvPr/>
        </p:nvGrpSpPr>
        <p:grpSpPr>
          <a:xfrm>
            <a:off x="9493" y="6276995"/>
            <a:ext cx="662099" cy="552454"/>
            <a:chOff x="9386" y="6276995"/>
            <a:chExt cx="662099" cy="552454"/>
          </a:xfrm>
        </p:grpSpPr>
        <p:sp>
          <p:nvSpPr>
            <p:cNvPr id="15" name="Isosceles Triangle 14">
              <a:hlinkClick r:id="rId7"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6" name="TextBox 15">
              <a:hlinkClick r:id="rId7"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17" name="Straight Connector 16"/>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62050" y="2428868"/>
          <a:ext cx="7253288" cy="1741812"/>
        </p:xfrm>
        <a:graphic>
          <a:graphicData uri="http://schemas.openxmlformats.org/drawingml/2006/table">
            <a:tbl>
              <a:tblPr rtl="1" firstRow="1" bandRow="1">
                <a:tableStyleId>{5940675A-B579-460E-94D1-54222C63F5DA}</a:tableStyleId>
              </a:tblPr>
              <a:tblGrid>
                <a:gridCol w="2028862"/>
                <a:gridCol w="1328728"/>
                <a:gridCol w="1328728"/>
                <a:gridCol w="1300154"/>
                <a:gridCol w="1266816"/>
              </a:tblGrid>
              <a:tr h="370840">
                <a:tc>
                  <a:txBody>
                    <a:bodyPr/>
                    <a:lstStyle/>
                    <a:p>
                      <a:pPr algn="ctr" rtl="1"/>
                      <a:r>
                        <a:rPr lang="fa-IR" dirty="0" smtClean="0"/>
                        <a:t>گروه خوني</a:t>
                      </a:r>
                      <a:endParaRPr lang="fa-IR" dirty="0"/>
                    </a:p>
                  </a:txBody>
                  <a:tcPr>
                    <a:solidFill>
                      <a:srgbClr val="EBF1CB"/>
                    </a:solidFill>
                  </a:tcPr>
                </a:tc>
                <a:tc>
                  <a:txBody>
                    <a:bodyPr/>
                    <a:lstStyle/>
                    <a:p>
                      <a:pPr algn="ctr" rtl="1"/>
                      <a:r>
                        <a:rPr lang="en-US" dirty="0" smtClean="0"/>
                        <a:t>A</a:t>
                      </a:r>
                      <a:endParaRPr lang="fa-IR" dirty="0"/>
                    </a:p>
                  </a:txBody>
                  <a:tcPr>
                    <a:solidFill>
                      <a:srgbClr val="EBF1CB"/>
                    </a:solidFill>
                  </a:tcPr>
                </a:tc>
                <a:tc>
                  <a:txBody>
                    <a:bodyPr/>
                    <a:lstStyle/>
                    <a:p>
                      <a:pPr algn="ctr" rtl="1"/>
                      <a:r>
                        <a:rPr lang="en-US" dirty="0" smtClean="0"/>
                        <a:t>O</a:t>
                      </a:r>
                      <a:endParaRPr lang="fa-IR" dirty="0"/>
                    </a:p>
                  </a:txBody>
                  <a:tcPr>
                    <a:solidFill>
                      <a:srgbClr val="EBF1CB"/>
                    </a:solidFill>
                  </a:tcPr>
                </a:tc>
                <a:tc>
                  <a:txBody>
                    <a:bodyPr/>
                    <a:lstStyle/>
                    <a:p>
                      <a:pPr algn="ctr" rtl="1"/>
                      <a:r>
                        <a:rPr lang="en-US" dirty="0" smtClean="0"/>
                        <a:t>B</a:t>
                      </a:r>
                      <a:endParaRPr lang="fa-IR" dirty="0"/>
                    </a:p>
                  </a:txBody>
                  <a:tcPr>
                    <a:solidFill>
                      <a:srgbClr val="EBF1CB"/>
                    </a:solidFill>
                  </a:tcPr>
                </a:tc>
                <a:tc>
                  <a:txBody>
                    <a:bodyPr/>
                    <a:lstStyle/>
                    <a:p>
                      <a:pPr algn="ctr" rtl="1"/>
                      <a:r>
                        <a:rPr lang="en-US" dirty="0" smtClean="0"/>
                        <a:t>AB</a:t>
                      </a:r>
                      <a:endParaRPr lang="fa-IR" dirty="0"/>
                    </a:p>
                  </a:txBody>
                  <a:tcPr>
                    <a:solidFill>
                      <a:srgbClr val="EBF1CB"/>
                    </a:solidFill>
                  </a:tcPr>
                </a:tc>
              </a:tr>
              <a:tr h="370840">
                <a:tc>
                  <a:txBody>
                    <a:bodyPr/>
                    <a:lstStyle/>
                    <a:p>
                      <a:pPr algn="r" rtl="1"/>
                      <a:r>
                        <a:rPr lang="fa-IR" dirty="0" smtClean="0"/>
                        <a:t>مقادير مشاهده شده</a:t>
                      </a:r>
                      <a:endParaRPr lang="fa-IR" dirty="0"/>
                    </a:p>
                  </a:txBody>
                  <a:tcPr>
                    <a:solidFill>
                      <a:srgbClr val="EBF1CB"/>
                    </a:solidFill>
                  </a:tcPr>
                </a:tc>
                <a:tc>
                  <a:txBody>
                    <a:bodyPr/>
                    <a:lstStyle/>
                    <a:p>
                      <a:pPr algn="ctr" rtl="1"/>
                      <a:r>
                        <a:rPr lang="fa-IR" dirty="0" smtClean="0"/>
                        <a:t>23</a:t>
                      </a:r>
                      <a:endParaRPr lang="fa-IR" dirty="0"/>
                    </a:p>
                  </a:txBody>
                  <a:tcPr/>
                </a:tc>
                <a:tc>
                  <a:txBody>
                    <a:bodyPr/>
                    <a:lstStyle/>
                    <a:p>
                      <a:pPr algn="ctr" rtl="1"/>
                      <a:r>
                        <a:rPr lang="fa-IR" dirty="0" smtClean="0"/>
                        <a:t>38</a:t>
                      </a:r>
                      <a:endParaRPr lang="fa-IR" dirty="0"/>
                    </a:p>
                  </a:txBody>
                  <a:tcPr/>
                </a:tc>
                <a:tc>
                  <a:txBody>
                    <a:bodyPr/>
                    <a:lstStyle/>
                    <a:p>
                      <a:pPr algn="ctr" rtl="1"/>
                      <a:r>
                        <a:rPr lang="fa-IR" dirty="0" smtClean="0"/>
                        <a:t>21</a:t>
                      </a:r>
                      <a:endParaRPr lang="fa-IR" dirty="0"/>
                    </a:p>
                  </a:txBody>
                  <a:tcPr/>
                </a:tc>
                <a:tc>
                  <a:txBody>
                    <a:bodyPr/>
                    <a:lstStyle/>
                    <a:p>
                      <a:pPr algn="ctr" rtl="1"/>
                      <a:r>
                        <a:rPr lang="fa-IR" dirty="0" smtClean="0"/>
                        <a:t>18</a:t>
                      </a:r>
                      <a:endParaRPr lang="fa-IR" dirty="0"/>
                    </a:p>
                  </a:txBody>
                  <a:tcPr/>
                </a:tc>
              </a:tr>
              <a:tr h="370840">
                <a:tc>
                  <a:txBody>
                    <a:bodyPr/>
                    <a:lstStyle/>
                    <a:p>
                      <a:pPr algn="r" rtl="1"/>
                      <a:r>
                        <a:rPr lang="fa-IR" dirty="0" smtClean="0"/>
                        <a:t>مقادير مورد انتظار</a:t>
                      </a:r>
                      <a:endParaRPr lang="fa-IR" dirty="0"/>
                    </a:p>
                  </a:txBody>
                  <a:tcPr>
                    <a:solidFill>
                      <a:srgbClr val="EBF1CB"/>
                    </a:solidFill>
                  </a:tcPr>
                </a:tc>
                <a:tc>
                  <a:txBody>
                    <a:bodyPr/>
                    <a:lstStyle/>
                    <a:p>
                      <a:pPr algn="ctr" rtl="1"/>
                      <a:r>
                        <a:rPr lang="fa-IR" dirty="0" smtClean="0"/>
                        <a:t>25</a:t>
                      </a:r>
                      <a:endParaRPr lang="fa-IR" dirty="0"/>
                    </a:p>
                  </a:txBody>
                  <a:tcPr/>
                </a:tc>
                <a:tc>
                  <a:txBody>
                    <a:bodyPr/>
                    <a:lstStyle/>
                    <a:p>
                      <a:pPr algn="ctr" rtl="1"/>
                      <a:r>
                        <a:rPr lang="fa-IR" dirty="0" smtClean="0"/>
                        <a:t>25</a:t>
                      </a:r>
                      <a:endParaRPr lang="fa-IR" dirty="0"/>
                    </a:p>
                  </a:txBody>
                  <a:tcPr/>
                </a:tc>
                <a:tc>
                  <a:txBody>
                    <a:bodyPr/>
                    <a:lstStyle/>
                    <a:p>
                      <a:pPr algn="ctr" rtl="1"/>
                      <a:r>
                        <a:rPr lang="fa-IR" dirty="0" smtClean="0"/>
                        <a:t>25</a:t>
                      </a:r>
                      <a:endParaRPr lang="fa-IR" dirty="0"/>
                    </a:p>
                  </a:txBody>
                  <a:tcPr/>
                </a:tc>
                <a:tc>
                  <a:txBody>
                    <a:bodyPr/>
                    <a:lstStyle/>
                    <a:p>
                      <a:pPr algn="ctr" rtl="1"/>
                      <a:r>
                        <a:rPr lang="fa-IR" dirty="0" smtClean="0"/>
                        <a:t>25</a:t>
                      </a:r>
                      <a:endParaRPr lang="fa-IR" dirty="0"/>
                    </a:p>
                  </a:txBody>
                  <a:tcPr/>
                </a:tc>
              </a:tr>
              <a:tr h="629292">
                <a:tc>
                  <a:txBody>
                    <a:bodyPr/>
                    <a:lstStyle/>
                    <a:p>
                      <a:pPr algn="r" rtl="1"/>
                      <a:r>
                        <a:rPr lang="fa-IR" dirty="0" smtClean="0"/>
                        <a:t>مقادير آماره </a:t>
                      </a:r>
                      <a:endParaRPr lang="fa-IR" dirty="0"/>
                    </a:p>
                  </a:txBody>
                  <a:tcPr>
                    <a:solidFill>
                      <a:srgbClr val="EBF1CB"/>
                    </a:solidFill>
                  </a:tcPr>
                </a:tc>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r>
            </a:tbl>
          </a:graphicData>
        </a:graphic>
      </p:graphicFrame>
      <p:sp>
        <p:nvSpPr>
          <p:cNvPr id="5" name="TextBox 4"/>
          <p:cNvSpPr txBox="1"/>
          <p:nvPr/>
        </p:nvSpPr>
        <p:spPr>
          <a:xfrm>
            <a:off x="857224" y="1571612"/>
            <a:ext cx="7429552" cy="707886"/>
          </a:xfrm>
          <a:prstGeom prst="rect">
            <a:avLst/>
          </a:prstGeom>
          <a:noFill/>
        </p:spPr>
        <p:txBody>
          <a:bodyPr wrap="square" rtlCol="1">
            <a:spAutoFit/>
          </a:bodyPr>
          <a:lstStyle/>
          <a:p>
            <a:r>
              <a:rPr lang="fa-IR" sz="2000" dirty="0" smtClean="0">
                <a:cs typeface="+mn-cs"/>
              </a:rPr>
              <a:t>اگر قرار باشد گروههاي خوني در اين جمعيت به به طور يكسان توزيع شده باشند بايد در بين 100 نفر در هر گروه خوني 25 نفر قرار گيرند كه مقدار مورد انتظار در هر گروه خوني است.</a:t>
            </a:r>
            <a:endParaRPr lang="fa-IR" sz="2000" dirty="0">
              <a:cs typeface="+mn-cs"/>
            </a:endParaRPr>
          </a:p>
        </p:txBody>
      </p:sp>
      <p:grpSp>
        <p:nvGrpSpPr>
          <p:cNvPr id="2" name="Group 17"/>
          <p:cNvGrpSpPr/>
          <p:nvPr/>
        </p:nvGrpSpPr>
        <p:grpSpPr>
          <a:xfrm>
            <a:off x="1000100" y="2857496"/>
            <a:ext cx="6143668" cy="1214446"/>
            <a:chOff x="1000100" y="3357562"/>
            <a:chExt cx="6143668" cy="1214446"/>
          </a:xfrm>
        </p:grpSpPr>
        <p:graphicFrame>
          <p:nvGraphicFramePr>
            <p:cNvPr id="270341" name="Object 5"/>
            <p:cNvGraphicFramePr>
              <a:graphicFrameLocks noChangeAspect="1"/>
            </p:cNvGraphicFramePr>
            <p:nvPr/>
          </p:nvGraphicFramePr>
          <p:xfrm>
            <a:off x="6524640" y="3357562"/>
            <a:ext cx="190500" cy="228600"/>
          </p:xfrm>
          <a:graphic>
            <a:graphicData uri="http://schemas.openxmlformats.org/presentationml/2006/ole">
              <mc:AlternateContent xmlns:mc="http://schemas.openxmlformats.org/markup-compatibility/2006">
                <mc:Choice xmlns:v="urn:schemas-microsoft-com:vml" Requires="v">
                  <p:oleObj spid="_x0000_s295983" name="Equation" r:id="rId3" imgW="190440" imgH="228600" progId="">
                    <p:embed/>
                  </p:oleObj>
                </mc:Choice>
                <mc:Fallback>
                  <p:oleObj name="Equation" r:id="rId3" imgW="190440" imgH="22860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40" y="3357562"/>
                          <a:ext cx="1905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0342" name="Object 6"/>
            <p:cNvGraphicFramePr>
              <a:graphicFrameLocks noChangeAspect="1"/>
            </p:cNvGraphicFramePr>
            <p:nvPr/>
          </p:nvGraphicFramePr>
          <p:xfrm>
            <a:off x="6500826" y="3714752"/>
            <a:ext cx="203200" cy="228600"/>
          </p:xfrm>
          <a:graphic>
            <a:graphicData uri="http://schemas.openxmlformats.org/presentationml/2006/ole">
              <mc:AlternateContent xmlns:mc="http://schemas.openxmlformats.org/markup-compatibility/2006">
                <mc:Choice xmlns:v="urn:schemas-microsoft-com:vml" Requires="v">
                  <p:oleObj spid="_x0000_s295984" name="Equation" r:id="rId5" imgW="203040" imgH="228600" progId="">
                    <p:embed/>
                  </p:oleObj>
                </mc:Choice>
                <mc:Fallback>
                  <p:oleObj name="Equation" r:id="rId5" imgW="203040" imgH="228600"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00826" y="3714752"/>
                          <a:ext cx="2032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3" name="Group 16"/>
            <p:cNvGrpSpPr/>
            <p:nvPr/>
          </p:nvGrpSpPr>
          <p:grpSpPr>
            <a:xfrm>
              <a:off x="1000100" y="4071942"/>
              <a:ext cx="6143668" cy="500066"/>
              <a:chOff x="1000100" y="4071942"/>
              <a:chExt cx="6143668" cy="500066"/>
            </a:xfrm>
          </p:grpSpPr>
          <p:graphicFrame>
            <p:nvGraphicFramePr>
              <p:cNvPr id="270339" name="Object 3"/>
              <p:cNvGraphicFramePr>
                <a:graphicFrameLocks noChangeAspect="1"/>
              </p:cNvGraphicFramePr>
              <p:nvPr/>
            </p:nvGraphicFramePr>
            <p:xfrm>
              <a:off x="6394468" y="4114808"/>
              <a:ext cx="749300" cy="457200"/>
            </p:xfrm>
            <a:graphic>
              <a:graphicData uri="http://schemas.openxmlformats.org/presentationml/2006/ole">
                <mc:AlternateContent xmlns:mc="http://schemas.openxmlformats.org/markup-compatibility/2006">
                  <mc:Choice xmlns:v="urn:schemas-microsoft-com:vml" Requires="v">
                    <p:oleObj spid="_x0000_s295985" name="Equation" r:id="rId7" imgW="749160" imgH="457200" progId="">
                      <p:embed/>
                    </p:oleObj>
                  </mc:Choice>
                  <mc:Fallback>
                    <p:oleObj name="Equation" r:id="rId7" imgW="749160" imgH="457200" progId="">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94468" y="4114808"/>
                            <a:ext cx="749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0340" name="Object 4"/>
              <p:cNvGraphicFramePr>
                <a:graphicFrameLocks noChangeAspect="1"/>
              </p:cNvGraphicFramePr>
              <p:nvPr/>
            </p:nvGraphicFramePr>
            <p:xfrm>
              <a:off x="1000100" y="4071942"/>
              <a:ext cx="1155700" cy="500066"/>
            </p:xfrm>
            <a:graphic>
              <a:graphicData uri="http://schemas.openxmlformats.org/presentationml/2006/ole">
                <mc:AlternateContent xmlns:mc="http://schemas.openxmlformats.org/markup-compatibility/2006">
                  <mc:Choice xmlns:v="urn:schemas-microsoft-com:vml" Requires="v">
                    <p:oleObj spid="_x0000_s295986" name="Equation" r:id="rId9" imgW="1155600" imgH="419040" progId="">
                      <p:embed/>
                    </p:oleObj>
                  </mc:Choice>
                  <mc:Fallback>
                    <p:oleObj name="Equation" r:id="rId9" imgW="1155600" imgH="419040" progId="">
                      <p:embed/>
                      <p:pic>
                        <p:nvPicPr>
                          <p:cNvPr id="0"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0100" y="4071942"/>
                            <a:ext cx="1155700" cy="500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0343" name="Object 7"/>
              <p:cNvGraphicFramePr>
                <a:graphicFrameLocks noChangeAspect="1"/>
              </p:cNvGraphicFramePr>
              <p:nvPr/>
            </p:nvGraphicFramePr>
            <p:xfrm>
              <a:off x="2285984" y="4071942"/>
              <a:ext cx="1130300" cy="500066"/>
            </p:xfrm>
            <a:graphic>
              <a:graphicData uri="http://schemas.openxmlformats.org/presentationml/2006/ole">
                <mc:AlternateContent xmlns:mc="http://schemas.openxmlformats.org/markup-compatibility/2006">
                  <mc:Choice xmlns:v="urn:schemas-microsoft-com:vml" Requires="v">
                    <p:oleObj spid="_x0000_s295987" name="Equation" r:id="rId11" imgW="1130040" imgH="419040" progId="">
                      <p:embed/>
                    </p:oleObj>
                  </mc:Choice>
                  <mc:Fallback>
                    <p:oleObj name="Equation" r:id="rId11" imgW="1130040" imgH="419040" progId="">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85984" y="4071942"/>
                            <a:ext cx="1130300" cy="500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0344" name="Object 8"/>
              <p:cNvGraphicFramePr>
                <a:graphicFrameLocks noChangeAspect="1"/>
              </p:cNvGraphicFramePr>
              <p:nvPr/>
            </p:nvGraphicFramePr>
            <p:xfrm>
              <a:off x="3579814" y="4071942"/>
              <a:ext cx="1206500" cy="500066"/>
            </p:xfrm>
            <a:graphic>
              <a:graphicData uri="http://schemas.openxmlformats.org/presentationml/2006/ole">
                <mc:AlternateContent xmlns:mc="http://schemas.openxmlformats.org/markup-compatibility/2006">
                  <mc:Choice xmlns:v="urn:schemas-microsoft-com:vml" Requires="v">
                    <p:oleObj spid="_x0000_s295988" name="Equation" r:id="rId13" imgW="1206360" imgH="419040" progId="">
                      <p:embed/>
                    </p:oleObj>
                  </mc:Choice>
                  <mc:Fallback>
                    <p:oleObj name="Equation" r:id="rId13" imgW="1206360" imgH="419040" progId="">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579814" y="4071942"/>
                            <a:ext cx="1206500" cy="500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70345" name="Object 9"/>
              <p:cNvGraphicFramePr>
                <a:graphicFrameLocks noChangeAspect="1"/>
              </p:cNvGraphicFramePr>
              <p:nvPr/>
            </p:nvGraphicFramePr>
            <p:xfrm>
              <a:off x="4929190" y="4071942"/>
              <a:ext cx="1155700" cy="500066"/>
            </p:xfrm>
            <a:graphic>
              <a:graphicData uri="http://schemas.openxmlformats.org/presentationml/2006/ole">
                <mc:AlternateContent xmlns:mc="http://schemas.openxmlformats.org/markup-compatibility/2006">
                  <mc:Choice xmlns:v="urn:schemas-microsoft-com:vml" Requires="v">
                    <p:oleObj spid="_x0000_s295989" name="Equation" r:id="rId15" imgW="1155600" imgH="419040" progId="">
                      <p:embed/>
                    </p:oleObj>
                  </mc:Choice>
                  <mc:Fallback>
                    <p:oleObj name="Equation" r:id="rId15" imgW="1155600" imgH="419040" progId="">
                      <p:embed/>
                      <p:pic>
                        <p:nvPicPr>
                          <p:cNvPr id="0"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29190" y="4071942"/>
                            <a:ext cx="1155700" cy="500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grpSp>
        <p:nvGrpSpPr>
          <p:cNvPr id="6" name="Group 20"/>
          <p:cNvGrpSpPr/>
          <p:nvPr/>
        </p:nvGrpSpPr>
        <p:grpSpPr>
          <a:xfrm>
            <a:off x="1046174" y="4286256"/>
            <a:ext cx="7097726" cy="571500"/>
            <a:chOff x="1046174" y="4357694"/>
            <a:chExt cx="7097726" cy="571500"/>
          </a:xfrm>
        </p:grpSpPr>
        <p:graphicFrame>
          <p:nvGraphicFramePr>
            <p:cNvPr id="270346" name="Object 10"/>
            <p:cNvGraphicFramePr>
              <a:graphicFrameLocks noChangeAspect="1"/>
            </p:cNvGraphicFramePr>
            <p:nvPr/>
          </p:nvGraphicFramePr>
          <p:xfrm>
            <a:off x="1046174" y="4357694"/>
            <a:ext cx="5168900" cy="571500"/>
          </p:xfrm>
          <a:graphic>
            <a:graphicData uri="http://schemas.openxmlformats.org/presentationml/2006/ole">
              <mc:AlternateContent xmlns:mc="http://schemas.openxmlformats.org/markup-compatibility/2006">
                <mc:Choice xmlns:v="urn:schemas-microsoft-com:vml" Requires="v">
                  <p:oleObj spid="_x0000_s295990" name="Equation" r:id="rId17" imgW="3771720" imgH="457200" progId="">
                    <p:embed/>
                  </p:oleObj>
                </mc:Choice>
                <mc:Fallback>
                  <p:oleObj name="Equation" r:id="rId17" imgW="3771720" imgH="457200" progId="">
                    <p:embed/>
                    <p:pic>
                      <p:nvPicPr>
                        <p:cNvPr id="0" name="Picture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46174" y="4357694"/>
                          <a:ext cx="516890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TextBox 14"/>
            <p:cNvSpPr txBox="1"/>
            <p:nvPr/>
          </p:nvSpPr>
          <p:spPr>
            <a:xfrm>
              <a:off x="6429388" y="4429132"/>
              <a:ext cx="1714512" cy="369332"/>
            </a:xfrm>
            <a:prstGeom prst="rect">
              <a:avLst/>
            </a:prstGeom>
            <a:noFill/>
          </p:spPr>
          <p:txBody>
            <a:bodyPr wrap="square" rtlCol="1">
              <a:spAutoFit/>
            </a:bodyPr>
            <a:lstStyle/>
            <a:p>
              <a:r>
                <a:rPr lang="fa-IR" dirty="0" smtClean="0">
                  <a:latin typeface="+mn-lt"/>
                  <a:cs typeface="+mn-cs"/>
                </a:rPr>
                <a:t>مقدار آماره كي دو</a:t>
              </a:r>
            </a:p>
          </p:txBody>
        </p:sp>
      </p:grpSp>
      <p:sp>
        <p:nvSpPr>
          <p:cNvPr id="16" name="TextBox 15"/>
          <p:cNvSpPr txBox="1"/>
          <p:nvPr/>
        </p:nvSpPr>
        <p:spPr>
          <a:xfrm>
            <a:off x="642910" y="5711627"/>
            <a:ext cx="6929486" cy="646331"/>
          </a:xfrm>
          <a:prstGeom prst="rect">
            <a:avLst/>
          </a:prstGeom>
        </p:spPr>
        <p:style>
          <a:lnRef idx="2">
            <a:schemeClr val="accent5"/>
          </a:lnRef>
          <a:fillRef idx="1">
            <a:schemeClr val="lt1"/>
          </a:fillRef>
          <a:effectRef idx="0">
            <a:schemeClr val="accent5"/>
          </a:effectRef>
          <a:fontRef idx="minor">
            <a:schemeClr val="dk1"/>
          </a:fontRef>
        </p:style>
        <p:txBody>
          <a:bodyPr wrap="square" rtlCol="1">
            <a:spAutoFit/>
          </a:bodyPr>
          <a:lstStyle/>
          <a:p>
            <a:r>
              <a:rPr lang="fa-IR" dirty="0" smtClean="0">
                <a:latin typeface="+mn-lt"/>
                <a:cs typeface="+mn-cs"/>
              </a:rPr>
              <a:t>  مقدار كي‌دو در جدول با 3 درجه آزادي و سطح معني داري 5%  برابر 7/82 است.</a:t>
            </a:r>
          </a:p>
          <a:p>
            <a:r>
              <a:rPr lang="fa-IR" dirty="0" smtClean="0">
                <a:latin typeface="+mn-lt"/>
                <a:cs typeface="+mn-cs"/>
              </a:rPr>
              <a:t>  بنابراين فرض صفر رد مي‌شود. يعني توزيع گروههاي خوني در اين جمعيت يكسان نمي‌باشد.  </a:t>
            </a:r>
          </a:p>
        </p:txBody>
      </p:sp>
      <p:grpSp>
        <p:nvGrpSpPr>
          <p:cNvPr id="7" name="Group 21"/>
          <p:cNvGrpSpPr/>
          <p:nvPr/>
        </p:nvGrpSpPr>
        <p:grpSpPr>
          <a:xfrm>
            <a:off x="1785918" y="5000636"/>
            <a:ext cx="5715040" cy="571504"/>
            <a:chOff x="1643042" y="5000636"/>
            <a:chExt cx="5715040" cy="571504"/>
          </a:xfrm>
        </p:grpSpPr>
        <p:sp>
          <p:nvSpPr>
            <p:cNvPr id="20" name="Rectangle 19"/>
            <p:cNvSpPr/>
            <p:nvPr/>
          </p:nvSpPr>
          <p:spPr>
            <a:xfrm>
              <a:off x="1643042" y="5000636"/>
              <a:ext cx="5715040" cy="571504"/>
            </a:xfrm>
            <a:prstGeom prst="rect">
              <a:avLst/>
            </a:prstGeom>
          </p:spPr>
          <p:style>
            <a:lnRef idx="2">
              <a:schemeClr val="accent4"/>
            </a:lnRef>
            <a:fillRef idx="1">
              <a:schemeClr val="lt1"/>
            </a:fillRef>
            <a:effectRef idx="0">
              <a:schemeClr val="accent4"/>
            </a:effectRef>
            <a:fontRef idx="minor">
              <a:schemeClr val="dk1"/>
            </a:fontRef>
          </p:style>
          <p:txBody>
            <a:bodyPr rtlCol="1" anchor="ctr"/>
            <a:lstStyle/>
            <a:p>
              <a:r>
                <a:rPr lang="fa-IR" dirty="0" smtClean="0"/>
                <a:t>  استراتژي رد فرض صفر به صورت</a:t>
              </a:r>
              <a:endParaRPr lang="fa-IR" dirty="0"/>
            </a:p>
          </p:txBody>
        </p:sp>
        <p:graphicFrame>
          <p:nvGraphicFramePr>
            <p:cNvPr id="19" name="Object 9"/>
            <p:cNvGraphicFramePr>
              <a:graphicFrameLocks noChangeAspect="1"/>
            </p:cNvGraphicFramePr>
            <p:nvPr/>
          </p:nvGraphicFramePr>
          <p:xfrm>
            <a:off x="1857356" y="5072077"/>
            <a:ext cx="2303463" cy="428625"/>
          </p:xfrm>
          <a:graphic>
            <a:graphicData uri="http://schemas.openxmlformats.org/presentationml/2006/ole">
              <mc:AlternateContent xmlns:mc="http://schemas.openxmlformats.org/markup-compatibility/2006">
                <mc:Choice xmlns:v="urn:schemas-microsoft-com:vml" Requires="v">
                  <p:oleObj spid="_x0000_s295991" name="Equation" r:id="rId19" imgW="1371600" imgH="279360" progId="">
                    <p:embed/>
                  </p:oleObj>
                </mc:Choice>
                <mc:Fallback>
                  <p:oleObj name="Equation" r:id="rId19" imgW="1371600" imgH="279360" progId="">
                    <p:embed/>
                    <p:pic>
                      <p:nvPicPr>
                        <p:cNvPr id="0" name="Picture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857356" y="5072077"/>
                          <a:ext cx="2303463" cy="428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3"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sp>
        <p:nvSpPr>
          <p:cNvPr id="22" name="Slide Number Placeholder 21"/>
          <p:cNvSpPr>
            <a:spLocks noGrp="1"/>
          </p:cNvSpPr>
          <p:nvPr>
            <p:ph type="sldNum" sz="quarter" idx="12"/>
          </p:nvPr>
        </p:nvSpPr>
        <p:spPr/>
        <p:txBody>
          <a:bodyPr/>
          <a:lstStyle/>
          <a:p>
            <a:pPr>
              <a:defRPr/>
            </a:pPr>
            <a:fld id="{AE3F404C-B64D-4FD4-ADF7-4CA21969E8E6}" type="slidenum">
              <a:rPr lang="fa-IR" smtClean="0"/>
              <a:pPr>
                <a:defRPr/>
              </a:pPr>
              <a:t>8</a:t>
            </a:fld>
            <a:endParaRPr lang="fa-IR"/>
          </a:p>
        </p:txBody>
      </p:sp>
      <p:sp>
        <p:nvSpPr>
          <p:cNvPr id="24" name="Action Button: Document 23">
            <a:hlinkClick r:id="rId21" action="ppaction://hlinksldjump" highlightClick="1"/>
          </p:cNvPr>
          <p:cNvSpPr/>
          <p:nvPr/>
        </p:nvSpPr>
        <p:spPr>
          <a:xfrm>
            <a:off x="8143900" y="6000768"/>
            <a:ext cx="428628" cy="500066"/>
          </a:xfrm>
          <a:prstGeom prst="actionButtonDocumen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fa-IR" sz="1600" dirty="0">
              <a:cs typeface="2  Bardiya" pitchFamily="2" charset="-78"/>
            </a:endParaRPr>
          </a:p>
        </p:txBody>
      </p:sp>
      <p:grpSp>
        <p:nvGrpSpPr>
          <p:cNvPr id="25" name="Group 24"/>
          <p:cNvGrpSpPr/>
          <p:nvPr/>
        </p:nvGrpSpPr>
        <p:grpSpPr>
          <a:xfrm>
            <a:off x="9493" y="6276995"/>
            <a:ext cx="662099" cy="552454"/>
            <a:chOff x="9386" y="6276995"/>
            <a:chExt cx="662099" cy="552454"/>
          </a:xfrm>
        </p:grpSpPr>
        <p:sp>
          <p:nvSpPr>
            <p:cNvPr id="26" name="Isosceles Triangle 25">
              <a:hlinkClick r:id="rId22"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27" name="TextBox 26">
              <a:hlinkClick r:id="rId22"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8" name="Straight Connector 27"/>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val 3"/>
          <p:cNvSpPr/>
          <p:nvPr/>
        </p:nvSpPr>
        <p:spPr>
          <a:xfrm>
            <a:off x="6357950" y="1571612"/>
            <a:ext cx="2286016" cy="714380"/>
          </a:xfrm>
          <a:prstGeom prst="ellipse">
            <a:avLst/>
          </a:prstGeom>
        </p:spPr>
        <p:style>
          <a:lnRef idx="3">
            <a:schemeClr val="lt1"/>
          </a:lnRef>
          <a:fillRef idx="1">
            <a:schemeClr val="accent5"/>
          </a:fillRef>
          <a:effectRef idx="1">
            <a:schemeClr val="accent5"/>
          </a:effectRef>
          <a:fontRef idx="minor">
            <a:schemeClr val="lt1"/>
          </a:fontRef>
        </p:style>
        <p:txBody>
          <a:bodyPr rtlCol="1" anchor="ctr"/>
          <a:lstStyle/>
          <a:p>
            <a:pPr algn="ctr"/>
            <a:r>
              <a:rPr lang="fa-IR" dirty="0" smtClean="0">
                <a:cs typeface="+mj-cs"/>
              </a:rPr>
              <a:t>آزمون  استقلال كي‌دو</a:t>
            </a:r>
            <a:endParaRPr lang="fa-IR" dirty="0">
              <a:cs typeface="+mj-cs"/>
            </a:endParaRPr>
          </a:p>
        </p:txBody>
      </p:sp>
      <p:sp>
        <p:nvSpPr>
          <p:cNvPr id="5" name="Title 1"/>
          <p:cNvSpPr>
            <a:spLocks noGrp="1"/>
          </p:cNvSpPr>
          <p:nvPr>
            <p:ph type="title"/>
          </p:nvPr>
        </p:nvSpPr>
        <p:spPr>
          <a:xfrm>
            <a:off x="457200" y="254000"/>
            <a:ext cx="8229600" cy="1143000"/>
          </a:xfrm>
        </p:spPr>
        <p:txBody>
          <a:bodyPr>
            <a:normAutofit/>
          </a:bodyPr>
          <a:lstStyle/>
          <a:p>
            <a:pPr>
              <a:defRPr/>
            </a:pPr>
            <a:r>
              <a:rPr lang="fa-IR" sz="3600" dirty="0" smtClean="0">
                <a:solidFill>
                  <a:schemeClr val="tx2">
                    <a:tint val="100000"/>
                    <a:shade val="90000"/>
                    <a:satMod val="250000"/>
                    <a:alpha val="100000"/>
                  </a:schemeClr>
                </a:solidFill>
              </a:rPr>
              <a:t>آزمونهاي كي دو</a:t>
            </a:r>
          </a:p>
        </p:txBody>
      </p:sp>
      <p:grpSp>
        <p:nvGrpSpPr>
          <p:cNvPr id="19" name="Group 18"/>
          <p:cNvGrpSpPr/>
          <p:nvPr/>
        </p:nvGrpSpPr>
        <p:grpSpPr>
          <a:xfrm>
            <a:off x="428596" y="2500306"/>
            <a:ext cx="7929618" cy="923330"/>
            <a:chOff x="571472" y="2308862"/>
            <a:chExt cx="7929618" cy="923330"/>
          </a:xfrm>
        </p:grpSpPr>
        <p:sp>
          <p:nvSpPr>
            <p:cNvPr id="6" name="TextBox 5"/>
            <p:cNvSpPr txBox="1"/>
            <p:nvPr/>
          </p:nvSpPr>
          <p:spPr>
            <a:xfrm>
              <a:off x="571472" y="2308862"/>
              <a:ext cx="7929618" cy="923330"/>
            </a:xfrm>
            <a:prstGeom prst="rect">
              <a:avLst/>
            </a:prstGeom>
            <a:noFill/>
          </p:spPr>
          <p:txBody>
            <a:bodyPr wrap="square" rtlCol="1">
              <a:spAutoFit/>
            </a:bodyPr>
            <a:lstStyle/>
            <a:p>
              <a:pPr algn="just">
                <a:buClr>
                  <a:schemeClr val="accent2"/>
                </a:buClr>
                <a:buFont typeface="Wingdings" pitchFamily="2" charset="2"/>
                <a:buChar char="Ø"/>
              </a:pPr>
              <a:r>
                <a:rPr lang="fa-IR" dirty="0" smtClean="0">
                  <a:cs typeface="+mn-cs"/>
                </a:rPr>
                <a:t>جدولي را كه در آن داده هاي آماري در </a:t>
              </a:r>
              <a:r>
                <a:rPr lang="en-US" sz="1600" dirty="0" smtClean="0">
                  <a:cs typeface="+mn-cs"/>
                </a:rPr>
                <a:t>k</a:t>
              </a:r>
              <a:r>
                <a:rPr lang="fa-IR" dirty="0" smtClean="0">
                  <a:cs typeface="+mn-cs"/>
                </a:rPr>
                <a:t> سطر و </a:t>
              </a:r>
              <a:r>
                <a:rPr lang="en-US" sz="1600" dirty="0" smtClean="0">
                  <a:cs typeface="+mn-cs"/>
                </a:rPr>
                <a:t>L</a:t>
              </a:r>
              <a:r>
                <a:rPr lang="fa-IR" dirty="0" smtClean="0">
                  <a:cs typeface="+mn-cs"/>
                </a:rPr>
                <a:t> ستون قرار دارند، يك جدول توافقي است. </a:t>
              </a:r>
            </a:p>
            <a:p>
              <a:pPr algn="just">
                <a:buClr>
                  <a:schemeClr val="accent2"/>
                </a:buClr>
                <a:buFont typeface="Wingdings" pitchFamily="2" charset="2"/>
                <a:buChar char="Ø"/>
              </a:pPr>
              <a:r>
                <a:rPr lang="fa-IR" dirty="0" smtClean="0">
                  <a:cs typeface="+mn-cs"/>
                </a:rPr>
                <a:t>در این جدول می‌توان تعداد           ترکیب مختلف از مقادیر را مشاهده كرد. </a:t>
              </a:r>
            </a:p>
            <a:p>
              <a:pPr algn="just">
                <a:buClr>
                  <a:schemeClr val="accent2"/>
                </a:buClr>
                <a:buFont typeface="Wingdings" pitchFamily="2" charset="2"/>
                <a:buChar char="Ø"/>
              </a:pPr>
              <a:r>
                <a:rPr lang="fa-IR" dirty="0" smtClean="0">
                  <a:cs typeface="+mn-cs"/>
                </a:rPr>
                <a:t>در چنين جدولي مي توان تأثیر یک متغیر کیفی (اسمی يا ترتیبی) را برروی یک متغیر کیفی دیگر بررسی كرد.</a:t>
              </a:r>
            </a:p>
          </p:txBody>
        </p:sp>
        <p:graphicFrame>
          <p:nvGraphicFramePr>
            <p:cNvPr id="280580" name="Object 4"/>
            <p:cNvGraphicFramePr>
              <a:graphicFrameLocks noChangeAspect="1"/>
            </p:cNvGraphicFramePr>
            <p:nvPr/>
          </p:nvGraphicFramePr>
          <p:xfrm>
            <a:off x="5753108" y="2609844"/>
            <a:ext cx="508000" cy="206375"/>
          </p:xfrm>
          <a:graphic>
            <a:graphicData uri="http://schemas.openxmlformats.org/presentationml/2006/ole">
              <mc:AlternateContent xmlns:mc="http://schemas.openxmlformats.org/markup-compatibility/2006">
                <mc:Choice xmlns:v="urn:schemas-microsoft-com:vml" Requires="v">
                  <p:oleObj spid="_x0000_s296973" name="Equation" r:id="rId3" imgW="406080" imgH="164880" progId="">
                    <p:embed/>
                  </p:oleObj>
                </mc:Choice>
                <mc:Fallback>
                  <p:oleObj name="Equation" r:id="rId3" imgW="406080" imgH="164880" progId="">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53108" y="2609844"/>
                          <a:ext cx="508000"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20" name="Table 19"/>
          <p:cNvGraphicFramePr>
            <a:graphicFrameLocks noGrp="1"/>
          </p:cNvGraphicFramePr>
          <p:nvPr/>
        </p:nvGraphicFramePr>
        <p:xfrm>
          <a:off x="3214677" y="4389457"/>
          <a:ext cx="3214711" cy="1854200"/>
        </p:xfrm>
        <a:graphic>
          <a:graphicData uri="http://schemas.openxmlformats.org/drawingml/2006/table">
            <a:tbl>
              <a:tblPr rtl="1" firstRow="1" bandRow="1"/>
              <a:tblGrid>
                <a:gridCol w="614383"/>
                <a:gridCol w="556101"/>
                <a:gridCol w="626447"/>
                <a:gridCol w="627190"/>
                <a:gridCol w="790590"/>
              </a:tblGrid>
              <a:tr h="370840">
                <a:tc>
                  <a:txBody>
                    <a:bodyPr/>
                    <a:lstStyle/>
                    <a:p>
                      <a:pPr algn="ctr" rtl="1"/>
                      <a:endParaRPr lang="fa-IR" sz="1600" dirty="0"/>
                    </a:p>
                  </a:txBody>
                  <a:tcPr/>
                </a:tc>
                <a:tc>
                  <a:txBody>
                    <a:bodyPr/>
                    <a:lstStyle/>
                    <a:p>
                      <a:pPr algn="ctr" rtl="1"/>
                      <a:endParaRPr lang="fa-IR" sz="1600" dirty="0"/>
                    </a:p>
                  </a:txBody>
                  <a:tcPr/>
                </a:tc>
                <a:tc>
                  <a:txBody>
                    <a:bodyPr/>
                    <a:lstStyle/>
                    <a:p>
                      <a:pPr algn="ctr" rtl="1"/>
                      <a:endParaRPr lang="fa-IR" sz="1600" dirty="0"/>
                    </a:p>
                  </a:txBody>
                  <a:tcPr/>
                </a:tc>
                <a:tc>
                  <a:txBody>
                    <a:bodyPr/>
                    <a:lstStyle/>
                    <a:p>
                      <a:pPr algn="ctr" rtl="1"/>
                      <a:endParaRPr lang="fa-IR" sz="1600" dirty="0"/>
                    </a:p>
                  </a:txBody>
                  <a:tcPr/>
                </a:tc>
                <a:tc>
                  <a:txBody>
                    <a:bodyPr/>
                    <a:lstStyle/>
                    <a:p>
                      <a:pPr algn="ctr" rtl="1"/>
                      <a:endParaRPr lang="fa-IR" dirty="0"/>
                    </a:p>
                  </a:txBody>
                  <a:tcPr/>
                </a:tc>
              </a:tr>
              <a:tr h="370840">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r>
              <a:tr h="370840">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r>
              <a:tr h="370840">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r>
              <a:tr h="370840">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c>
                  <a:txBody>
                    <a:bodyPr/>
                    <a:lstStyle/>
                    <a:p>
                      <a:pPr algn="ctr" rtl="1"/>
                      <a:endParaRPr lang="fa-IR" dirty="0"/>
                    </a:p>
                  </a:txBody>
                  <a:tcPr/>
                </a:tc>
              </a:tr>
            </a:tbl>
          </a:graphicData>
        </a:graphic>
      </p:graphicFrame>
      <p:grpSp>
        <p:nvGrpSpPr>
          <p:cNvPr id="27" name="Group 26"/>
          <p:cNvGrpSpPr/>
          <p:nvPr/>
        </p:nvGrpSpPr>
        <p:grpSpPr>
          <a:xfrm>
            <a:off x="1828793" y="3571876"/>
            <a:ext cx="4672033" cy="2655901"/>
            <a:chOff x="1571604" y="3357562"/>
            <a:chExt cx="4672033" cy="2655901"/>
          </a:xfrm>
        </p:grpSpPr>
        <p:graphicFrame>
          <p:nvGraphicFramePr>
            <p:cNvPr id="21" name="Object 4"/>
            <p:cNvGraphicFramePr>
              <a:graphicFrameLocks noChangeAspect="1"/>
            </p:cNvGraphicFramePr>
            <p:nvPr/>
          </p:nvGraphicFramePr>
          <p:xfrm>
            <a:off x="3170237" y="4227526"/>
            <a:ext cx="3073400" cy="1785937"/>
          </p:xfrm>
          <a:graphic>
            <a:graphicData uri="http://schemas.openxmlformats.org/presentationml/2006/ole">
              <mc:AlternateContent xmlns:mc="http://schemas.openxmlformats.org/markup-compatibility/2006">
                <mc:Choice xmlns:v="urn:schemas-microsoft-com:vml" Requires="v">
                  <p:oleObj spid="_x0000_s296974" name="Equation" r:id="rId5" imgW="1346040" imgH="1143000" progId="">
                    <p:embed/>
                  </p:oleObj>
                </mc:Choice>
                <mc:Fallback>
                  <p:oleObj name="Equation" r:id="rId5" imgW="1346040" imgH="1143000" progId="">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0237" y="4227526"/>
                          <a:ext cx="3073400" cy="178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 name="Left Brace 21"/>
            <p:cNvSpPr/>
            <p:nvPr/>
          </p:nvSpPr>
          <p:spPr>
            <a:xfrm>
              <a:off x="2600299" y="4572008"/>
              <a:ext cx="331471" cy="1428760"/>
            </a:xfrm>
            <a:prstGeom prst="leftBrace">
              <a:avLst>
                <a:gd name="adj1" fmla="val 32388"/>
                <a:gd name="adj2" fmla="val 49365"/>
              </a:avLst>
            </a:prstGeom>
          </p:spPr>
          <p:style>
            <a:lnRef idx="2">
              <a:schemeClr val="accent3"/>
            </a:lnRef>
            <a:fillRef idx="0">
              <a:schemeClr val="accent3"/>
            </a:fillRef>
            <a:effectRef idx="1">
              <a:schemeClr val="accent3"/>
            </a:effectRef>
            <a:fontRef idx="minor">
              <a:schemeClr val="tx1"/>
            </a:fontRef>
          </p:style>
          <p:txBody>
            <a:bodyPr rtlCol="1" anchor="ctr"/>
            <a:lstStyle/>
            <a:p>
              <a:pPr algn="ctr"/>
              <a:endParaRPr lang="fa-IR"/>
            </a:p>
          </p:txBody>
        </p:sp>
        <p:sp>
          <p:nvSpPr>
            <p:cNvPr id="24" name="Left Brace 23"/>
            <p:cNvSpPr/>
            <p:nvPr/>
          </p:nvSpPr>
          <p:spPr>
            <a:xfrm rot="5400000">
              <a:off x="4808699" y="2822731"/>
              <a:ext cx="331471" cy="2357454"/>
            </a:xfrm>
            <a:prstGeom prst="leftBrace">
              <a:avLst>
                <a:gd name="adj1" fmla="val 49629"/>
                <a:gd name="adj2" fmla="val 49365"/>
              </a:avLst>
            </a:prstGeom>
          </p:spPr>
          <p:style>
            <a:lnRef idx="2">
              <a:schemeClr val="accent3"/>
            </a:lnRef>
            <a:fillRef idx="0">
              <a:schemeClr val="accent3"/>
            </a:fillRef>
            <a:effectRef idx="1">
              <a:schemeClr val="accent3"/>
            </a:effectRef>
            <a:fontRef idx="minor">
              <a:schemeClr val="tx1"/>
            </a:fontRef>
          </p:style>
          <p:txBody>
            <a:bodyPr rtlCol="1" anchor="ctr"/>
            <a:lstStyle/>
            <a:p>
              <a:pPr algn="ctr"/>
              <a:endParaRPr lang="fa-IR"/>
            </a:p>
          </p:txBody>
        </p:sp>
        <p:sp>
          <p:nvSpPr>
            <p:cNvPr id="25" name="TextBox 24"/>
            <p:cNvSpPr txBox="1"/>
            <p:nvPr/>
          </p:nvSpPr>
          <p:spPr>
            <a:xfrm>
              <a:off x="1571604" y="5214950"/>
              <a:ext cx="857256" cy="369332"/>
            </a:xfrm>
            <a:prstGeom prst="rect">
              <a:avLst/>
            </a:prstGeom>
            <a:noFill/>
          </p:spPr>
          <p:txBody>
            <a:bodyPr wrap="square" rtlCol="1">
              <a:spAutoFit/>
            </a:bodyPr>
            <a:lstStyle/>
            <a:p>
              <a:r>
                <a:rPr lang="fa-IR" dirty="0" smtClean="0">
                  <a:cs typeface="+mj-cs"/>
                </a:rPr>
                <a:t>صفت</a:t>
              </a:r>
              <a:r>
                <a:rPr lang="fa-IR" dirty="0" smtClean="0">
                  <a:cs typeface="+mn-cs"/>
                </a:rPr>
                <a:t> </a:t>
              </a:r>
              <a:r>
                <a:rPr lang="en-US" sz="1600" b="1" dirty="0" smtClean="0">
                  <a:cs typeface="+mn-cs"/>
                </a:rPr>
                <a:t>A</a:t>
              </a:r>
              <a:endParaRPr lang="fa-IR" b="1" dirty="0">
                <a:cs typeface="+mn-cs"/>
              </a:endParaRPr>
            </a:p>
          </p:txBody>
        </p:sp>
        <p:sp>
          <p:nvSpPr>
            <p:cNvPr id="26" name="TextBox 25"/>
            <p:cNvSpPr txBox="1"/>
            <p:nvPr/>
          </p:nvSpPr>
          <p:spPr>
            <a:xfrm>
              <a:off x="4572000" y="3357562"/>
              <a:ext cx="857256" cy="369332"/>
            </a:xfrm>
            <a:prstGeom prst="rect">
              <a:avLst/>
            </a:prstGeom>
            <a:noFill/>
          </p:spPr>
          <p:txBody>
            <a:bodyPr wrap="square" rtlCol="1">
              <a:spAutoFit/>
            </a:bodyPr>
            <a:lstStyle/>
            <a:p>
              <a:r>
                <a:rPr lang="fa-IR" dirty="0" smtClean="0">
                  <a:cs typeface="+mj-cs"/>
                </a:rPr>
                <a:t>صفت </a:t>
              </a:r>
              <a:r>
                <a:rPr lang="fa-IR" sz="1600" b="1" dirty="0" smtClean="0">
                  <a:cs typeface="+mn-cs"/>
                </a:rPr>
                <a:t>ِ</a:t>
              </a:r>
              <a:r>
                <a:rPr lang="en-US" sz="1600" b="1" dirty="0" smtClean="0">
                  <a:cs typeface="+mn-cs"/>
                </a:rPr>
                <a:t>B</a:t>
              </a:r>
              <a:endParaRPr lang="fa-IR" b="1" dirty="0">
                <a:cs typeface="+mn-cs"/>
              </a:endParaRPr>
            </a:p>
          </p:txBody>
        </p:sp>
      </p:grpSp>
      <p:sp>
        <p:nvSpPr>
          <p:cNvPr id="28" name="Slide Number Placeholder 27"/>
          <p:cNvSpPr>
            <a:spLocks noGrp="1"/>
          </p:cNvSpPr>
          <p:nvPr>
            <p:ph type="sldNum" sz="quarter" idx="12"/>
          </p:nvPr>
        </p:nvSpPr>
        <p:spPr/>
        <p:txBody>
          <a:bodyPr/>
          <a:lstStyle/>
          <a:p>
            <a:pPr>
              <a:defRPr/>
            </a:pPr>
            <a:fld id="{AE3F404C-B64D-4FD4-ADF7-4CA21969E8E6}" type="slidenum">
              <a:rPr lang="fa-IR" smtClean="0"/>
              <a:pPr>
                <a:defRPr/>
              </a:pPr>
              <a:t>9</a:t>
            </a:fld>
            <a:endParaRPr lang="fa-IR"/>
          </a:p>
        </p:txBody>
      </p:sp>
      <p:grpSp>
        <p:nvGrpSpPr>
          <p:cNvPr id="16" name="Group 15"/>
          <p:cNvGrpSpPr/>
          <p:nvPr/>
        </p:nvGrpSpPr>
        <p:grpSpPr>
          <a:xfrm>
            <a:off x="9493" y="6276995"/>
            <a:ext cx="662099" cy="552454"/>
            <a:chOff x="9386" y="6276995"/>
            <a:chExt cx="662099" cy="552454"/>
          </a:xfrm>
        </p:grpSpPr>
        <p:sp>
          <p:nvSpPr>
            <p:cNvPr id="17" name="Isosceles Triangle 16">
              <a:hlinkClick r:id="rId7" action="ppaction://hlinksldjump"/>
            </p:cNvPr>
            <p:cNvSpPr/>
            <p:nvPr/>
          </p:nvSpPr>
          <p:spPr>
            <a:xfrm>
              <a:off x="28543" y="6276995"/>
              <a:ext cx="642942" cy="552454"/>
            </a:xfrm>
            <a:prstGeom prst="triangle">
              <a:avLst>
                <a:gd name="adj" fmla="val 0"/>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defPPr>
                <a:defRPr lang="fa-IR"/>
              </a:defPPr>
              <a:lvl1pPr algn="r" rtl="1" fontAlgn="base">
                <a:spcBef>
                  <a:spcPct val="0"/>
                </a:spcBef>
                <a:spcAft>
                  <a:spcPct val="0"/>
                </a:spcAft>
                <a:defRPr kern="1200">
                  <a:solidFill>
                    <a:schemeClr val="lt1"/>
                  </a:solidFill>
                  <a:latin typeface="+mn-lt"/>
                  <a:ea typeface="+mn-ea"/>
                  <a:cs typeface="+mn-cs"/>
                </a:defRPr>
              </a:lvl1pPr>
              <a:lvl2pPr marL="457200" algn="r" rtl="1" fontAlgn="base">
                <a:spcBef>
                  <a:spcPct val="0"/>
                </a:spcBef>
                <a:spcAft>
                  <a:spcPct val="0"/>
                </a:spcAft>
                <a:defRPr kern="1200">
                  <a:solidFill>
                    <a:schemeClr val="lt1"/>
                  </a:solidFill>
                  <a:latin typeface="+mn-lt"/>
                  <a:ea typeface="+mn-ea"/>
                  <a:cs typeface="+mn-cs"/>
                </a:defRPr>
              </a:lvl2pPr>
              <a:lvl3pPr marL="914400" algn="r" rtl="1" fontAlgn="base">
                <a:spcBef>
                  <a:spcPct val="0"/>
                </a:spcBef>
                <a:spcAft>
                  <a:spcPct val="0"/>
                </a:spcAft>
                <a:defRPr kern="1200">
                  <a:solidFill>
                    <a:schemeClr val="lt1"/>
                  </a:solidFill>
                  <a:latin typeface="+mn-lt"/>
                  <a:ea typeface="+mn-ea"/>
                  <a:cs typeface="+mn-cs"/>
                </a:defRPr>
              </a:lvl3pPr>
              <a:lvl4pPr marL="1371600" algn="r" rtl="1" fontAlgn="base">
                <a:spcBef>
                  <a:spcPct val="0"/>
                </a:spcBef>
                <a:spcAft>
                  <a:spcPct val="0"/>
                </a:spcAft>
                <a:defRPr kern="1200">
                  <a:solidFill>
                    <a:schemeClr val="lt1"/>
                  </a:solidFill>
                  <a:latin typeface="+mn-lt"/>
                  <a:ea typeface="+mn-ea"/>
                  <a:cs typeface="+mn-cs"/>
                </a:defRPr>
              </a:lvl4pPr>
              <a:lvl5pPr marL="1828800" algn="r" rtl="1"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endParaRPr lang="fa-IR" dirty="0"/>
            </a:p>
          </p:txBody>
        </p:sp>
        <p:sp>
          <p:nvSpPr>
            <p:cNvPr id="18" name="TextBox 17">
              <a:hlinkClick r:id="rId7" action="ppaction://hlinksldjump"/>
            </p:cNvPr>
            <p:cNvSpPr txBox="1"/>
            <p:nvPr/>
          </p:nvSpPr>
          <p:spPr>
            <a:xfrm rot="2115210">
              <a:off x="9386" y="6502629"/>
              <a:ext cx="500066" cy="307777"/>
            </a:xfrm>
            <a:prstGeom prst="rect">
              <a:avLst/>
            </a:prstGeom>
            <a:noFill/>
          </p:spPr>
          <p:txBody>
            <a:bodyPr wrap="square" rtlCol="1">
              <a:spAutoFit/>
            </a:bodyPr>
            <a:ls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fa-IR" sz="1400" b="1" dirty="0" smtClean="0">
                  <a:solidFill>
                    <a:srgbClr val="8C590E"/>
                  </a:solidFill>
                  <a:cs typeface="2  Kamran" pitchFamily="2" charset="-78"/>
                </a:rPr>
                <a:t>تمرين</a:t>
              </a:r>
              <a:endParaRPr lang="fa-IR" sz="1400" b="1" dirty="0">
                <a:solidFill>
                  <a:srgbClr val="8C590E"/>
                </a:solidFill>
                <a:cs typeface="2  Kamran" pitchFamily="2" charset="-78"/>
              </a:endParaRPr>
            </a:p>
          </p:txBody>
        </p:sp>
      </p:grpSp>
      <p:cxnSp>
        <p:nvCxnSpPr>
          <p:cNvPr id="23" name="Straight Connector 22"/>
          <p:cNvCxnSpPr/>
          <p:nvPr/>
        </p:nvCxnSpPr>
        <p:spPr>
          <a:xfrm>
            <a:off x="500034" y="1428736"/>
            <a:ext cx="8215370" cy="1588"/>
          </a:xfrm>
          <a:prstGeom prst="line">
            <a:avLst/>
          </a:prstGeom>
          <a:ln w="38100" cmpd="thickThin">
            <a:solidFill>
              <a:schemeClr val="accent5">
                <a:lumMod val="75000"/>
              </a:schemeClr>
            </a:solidFill>
          </a:ln>
          <a:effectLst>
            <a:outerShdw dist="38100" dir="5400000" algn="t" rotWithShape="0">
              <a:schemeClr val="tx1">
                <a:alpha val="28000"/>
              </a:scheme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6">
      <a:majorFont>
        <a:latin typeface="Times New Roman"/>
        <a:ea typeface=""/>
        <a:cs typeface="B Titr"/>
      </a:majorFont>
      <a:minorFont>
        <a:latin typeface="Times New Roman"/>
        <a:ea typeface=""/>
        <a:cs typeface="B Lotus"/>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5731</TotalTime>
  <Words>2366</Words>
  <Application>Microsoft Office PowerPoint</Application>
  <PresentationFormat>On-screen Show (4:3)</PresentationFormat>
  <Paragraphs>429</Paragraphs>
  <Slides>29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Foundry</vt:lpstr>
      <vt:lpstr>Equation</vt:lpstr>
      <vt:lpstr>PowerPoint Presentation</vt:lpstr>
      <vt:lpstr>  h.farhadi17@yahoo.com </vt:lpstr>
      <vt:lpstr>PowerPoint Presentation</vt:lpstr>
      <vt:lpstr>آزمونهاي كي دو</vt:lpstr>
      <vt:lpstr>آزمونهاي كي دو</vt:lpstr>
      <vt:lpstr>آزمونهاي كي دو</vt:lpstr>
      <vt:lpstr>آزمونهاي كي دو</vt:lpstr>
      <vt:lpstr>آزمونهاي كي دو</vt:lpstr>
      <vt:lpstr>آزمونهاي كي دو</vt:lpstr>
      <vt:lpstr>آزمونهاي كي دو</vt:lpstr>
      <vt:lpstr>آزمونهاي كي دو</vt:lpstr>
      <vt:lpstr>آزمونهاي كي دو</vt:lpstr>
      <vt:lpstr>آزمونهاي كي دو</vt:lpstr>
      <vt:lpstr>آزمونهاي كي دو</vt:lpstr>
      <vt:lpstr>آزمونهاي كي دو</vt:lpstr>
      <vt:lpstr>آزمونهاي كي دو</vt:lpstr>
      <vt:lpstr>آزمونهاي كي دو</vt:lpstr>
      <vt:lpstr>آزمونهاي كي دو</vt:lpstr>
      <vt:lpstr>آزمونهاي كي دو</vt:lpstr>
      <vt:lpstr>تمرين</vt:lpstr>
      <vt:lpstr>آزمونهاي كي دو</vt:lpstr>
      <vt:lpstr>آزمونهاي كي دو</vt:lpstr>
      <vt:lpstr>PowerPoint Presentation</vt:lpstr>
      <vt:lpstr>جدول‌ نرمال استاندارد</vt:lpstr>
      <vt:lpstr>جدول‌ نرمال استاندارد</vt:lpstr>
      <vt:lpstr>جدول‌ توزيع t</vt:lpstr>
      <vt:lpstr>جدول‌ كي‌دو</vt:lpstr>
      <vt:lpstr>PowerPoint Presentation</vt:lpstr>
      <vt:lpstr>
 پایگاه پاورپوینت فارسی
www.txtzoom.com
بانک اطلاعات هوشمند اسلاید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مقدمه</dc:title>
  <dc:creator>REZA</dc:creator>
  <cp:lastModifiedBy>Farhadi</cp:lastModifiedBy>
  <cp:revision>685</cp:revision>
  <dcterms:created xsi:type="dcterms:W3CDTF">2008-06-09T01:16:31Z</dcterms:created>
  <dcterms:modified xsi:type="dcterms:W3CDTF">2020-03-19T04:44:46Z</dcterms:modified>
</cp:coreProperties>
</file>