
<file path=[Content_Types].xml><?xml version="1.0" encoding="utf-8"?>
<Types xmlns="http://schemas.openxmlformats.org/package/2006/content-types">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9" r:id="rId1"/>
  </p:sldMasterIdLst>
  <p:sldIdLst>
    <p:sldId id="288" r:id="rId2"/>
    <p:sldId id="314" r:id="rId3"/>
    <p:sldId id="295" r:id="rId4"/>
    <p:sldId id="299" r:id="rId5"/>
    <p:sldId id="300" r:id="rId6"/>
    <p:sldId id="308" r:id="rId7"/>
    <p:sldId id="309" r:id="rId8"/>
    <p:sldId id="292" r:id="rId9"/>
    <p:sldId id="290" r:id="rId10"/>
    <p:sldId id="291" r:id="rId11"/>
    <p:sldId id="256" r:id="rId12"/>
    <p:sldId id="289" r:id="rId13"/>
    <p:sldId id="304" r:id="rId14"/>
    <p:sldId id="305" r:id="rId15"/>
    <p:sldId id="262" r:id="rId16"/>
    <p:sldId id="258" r:id="rId17"/>
    <p:sldId id="263" r:id="rId18"/>
    <p:sldId id="318" r:id="rId19"/>
    <p:sldId id="257" r:id="rId20"/>
    <p:sldId id="259" r:id="rId21"/>
    <p:sldId id="260" r:id="rId22"/>
    <p:sldId id="261" r:id="rId23"/>
    <p:sldId id="298" r:id="rId24"/>
    <p:sldId id="301" r:id="rId25"/>
    <p:sldId id="303" r:id="rId26"/>
    <p:sldId id="264" r:id="rId27"/>
    <p:sldId id="306" r:id="rId28"/>
    <p:sldId id="307" r:id="rId29"/>
    <p:sldId id="310" r:id="rId30"/>
    <p:sldId id="312" r:id="rId31"/>
    <p:sldId id="313" r:id="rId32"/>
    <p:sldId id="311" r:id="rId33"/>
    <p:sldId id="320" r:id="rId34"/>
    <p:sldId id="319" r:id="rId35"/>
    <p:sldId id="265" r:id="rId36"/>
    <p:sldId id="266" r:id="rId37"/>
    <p:sldId id="267" r:id="rId38"/>
    <p:sldId id="268" r:id="rId39"/>
    <p:sldId id="269" r:id="rId40"/>
    <p:sldId id="270" r:id="rId41"/>
    <p:sldId id="271" r:id="rId42"/>
    <p:sldId id="272" r:id="rId43"/>
    <p:sldId id="322" r:id="rId44"/>
    <p:sldId id="273" r:id="rId45"/>
    <p:sldId id="274" r:id="rId46"/>
    <p:sldId id="275" r:id="rId47"/>
    <p:sldId id="276" r:id="rId48"/>
    <p:sldId id="277" r:id="rId49"/>
    <p:sldId id="278" r:id="rId50"/>
    <p:sldId id="279" r:id="rId51"/>
    <p:sldId id="280" r:id="rId52"/>
    <p:sldId id="281" r:id="rId53"/>
    <p:sldId id="282" r:id="rId54"/>
    <p:sldId id="283" r:id="rId55"/>
    <p:sldId id="284" r:id="rId56"/>
    <p:sldId id="285" r:id="rId57"/>
    <p:sldId id="286" r:id="rId58"/>
    <p:sldId id="287" r:id="rId59"/>
    <p:sldId id="293" r:id="rId60"/>
    <p:sldId id="294" r:id="rId61"/>
    <p:sldId id="296" r:id="rId62"/>
    <p:sldId id="297" r:id="rId63"/>
    <p:sldId id="302" r:id="rId64"/>
    <p:sldId id="315" r:id="rId65"/>
    <p:sldId id="316" r:id="rId66"/>
    <p:sldId id="317" r:id="rId67"/>
    <p:sldId id="321" r:id="rId68"/>
    <p:sldId id="323" r:id="rId69"/>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3158">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50021"/>
    <a:srgbClr val="FF9900"/>
    <a:srgbClr val="00FF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34" autoAdjust="0"/>
    <p:restoredTop sz="93919" autoAdjust="0"/>
  </p:normalViewPr>
  <p:slideViewPr>
    <p:cSldViewPr>
      <p:cViewPr varScale="1">
        <p:scale>
          <a:sx n="74" d="100"/>
          <a:sy n="74" d="100"/>
        </p:scale>
        <p:origin x="1290" y="72"/>
      </p:cViewPr>
      <p:guideLst>
        <p:guide orient="horz" pos="3158"/>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22678777-7112-4F41-8C14-8EE9D0242A26}" type="slidenum">
              <a:rPr lang="en-US" altLang="en-US" smtClean="0"/>
              <a:pPr/>
              <a:t>‹#›</a:t>
            </a:fld>
            <a:endParaRPr lang="en-US" altLang="en-US"/>
          </a:p>
        </p:txBody>
      </p:sp>
    </p:spTree>
    <p:extLst>
      <p:ext uri="{BB962C8B-B14F-4D97-AF65-F5344CB8AC3E}">
        <p14:creationId xmlns:p14="http://schemas.microsoft.com/office/powerpoint/2010/main" val="35726314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DC4C8F4A-5DB0-47CB-A1AA-B8ECE092C242}" type="slidenum">
              <a:rPr lang="en-US" altLang="en-US" smtClean="0"/>
              <a:pPr/>
              <a:t>‹#›</a:t>
            </a:fld>
            <a:endParaRPr lang="en-US" altLang="en-US"/>
          </a:p>
        </p:txBody>
      </p:sp>
    </p:spTree>
    <p:extLst>
      <p:ext uri="{BB962C8B-B14F-4D97-AF65-F5344CB8AC3E}">
        <p14:creationId xmlns:p14="http://schemas.microsoft.com/office/powerpoint/2010/main" val="13731585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DC4C8F4A-5DB0-47CB-A1AA-B8ECE092C242}" type="slidenum">
              <a:rPr lang="en-US" altLang="en-US" smtClean="0"/>
              <a:pPr/>
              <a:t>‹#›</a:t>
            </a:fld>
            <a:endParaRPr lang="en-US" alt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0904137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DC4C8F4A-5DB0-47CB-A1AA-B8ECE092C242}" type="slidenum">
              <a:rPr lang="en-US" altLang="en-US" smtClean="0"/>
              <a:pPr/>
              <a:t>‹#›</a:t>
            </a:fld>
            <a:endParaRPr lang="en-US" altLang="en-US"/>
          </a:p>
        </p:txBody>
      </p:sp>
    </p:spTree>
    <p:extLst>
      <p:ext uri="{BB962C8B-B14F-4D97-AF65-F5344CB8AC3E}">
        <p14:creationId xmlns:p14="http://schemas.microsoft.com/office/powerpoint/2010/main" val="6002178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DC4C8F4A-5DB0-47CB-A1AA-B8ECE092C242}" type="slidenum">
              <a:rPr lang="en-US" altLang="en-US" smtClean="0"/>
              <a:pPr/>
              <a:t>‹#›</a:t>
            </a:fld>
            <a:endParaRPr lang="en-US" alt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8365707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DC4C8F4A-5DB0-47CB-A1AA-B8ECE092C242}" type="slidenum">
              <a:rPr lang="en-US" altLang="en-US" smtClean="0"/>
              <a:pPr/>
              <a:t>‹#›</a:t>
            </a:fld>
            <a:endParaRPr lang="en-US" altLang="en-US"/>
          </a:p>
        </p:txBody>
      </p:sp>
    </p:spTree>
    <p:extLst>
      <p:ext uri="{BB962C8B-B14F-4D97-AF65-F5344CB8AC3E}">
        <p14:creationId xmlns:p14="http://schemas.microsoft.com/office/powerpoint/2010/main" val="1899683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2F9158EB-D948-4032-BA4A-D2DCCDDEB72A}" type="slidenum">
              <a:rPr lang="en-US" altLang="en-US" smtClean="0"/>
              <a:pPr/>
              <a:t>‹#›</a:t>
            </a:fld>
            <a:endParaRPr lang="en-US" altLang="en-US"/>
          </a:p>
        </p:txBody>
      </p:sp>
    </p:spTree>
    <p:extLst>
      <p:ext uri="{BB962C8B-B14F-4D97-AF65-F5344CB8AC3E}">
        <p14:creationId xmlns:p14="http://schemas.microsoft.com/office/powerpoint/2010/main" val="3538888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07944167-F091-4D09-857D-DFE892DFB8F5}" type="slidenum">
              <a:rPr lang="en-US" altLang="en-US" smtClean="0"/>
              <a:pPr/>
              <a:t>‹#›</a:t>
            </a:fld>
            <a:endParaRPr lang="en-US" altLang="en-US"/>
          </a:p>
        </p:txBody>
      </p:sp>
    </p:spTree>
    <p:extLst>
      <p:ext uri="{BB962C8B-B14F-4D97-AF65-F5344CB8AC3E}">
        <p14:creationId xmlns:p14="http://schemas.microsoft.com/office/powerpoint/2010/main" val="34997381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8400"/>
            <a:ext cx="2133600" cy="457200"/>
          </a:xfrm>
        </p:spPr>
        <p:txBody>
          <a:bodyPr/>
          <a:lstStyle>
            <a:lvl1pPr>
              <a:defRPr/>
            </a:lvl1pPr>
          </a:lstStyle>
          <a:p>
            <a:endParaRPr lang="en-US" alt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6553200" y="6248400"/>
            <a:ext cx="2133600" cy="457200"/>
          </a:xfrm>
        </p:spPr>
        <p:txBody>
          <a:bodyPr/>
          <a:lstStyle>
            <a:lvl1pPr>
              <a:defRPr/>
            </a:lvl1pPr>
          </a:lstStyle>
          <a:p>
            <a:fld id="{2046AF8E-18FC-48FF-A08C-C7C846526694}" type="slidenum">
              <a:rPr lang="en-US" altLang="en-US"/>
              <a:pPr/>
              <a:t>‹#›</a:t>
            </a:fld>
            <a:endParaRPr lang="en-US" altLang="en-US"/>
          </a:p>
        </p:txBody>
      </p:sp>
    </p:spTree>
    <p:extLst>
      <p:ext uri="{BB962C8B-B14F-4D97-AF65-F5344CB8AC3E}">
        <p14:creationId xmlns:p14="http://schemas.microsoft.com/office/powerpoint/2010/main" val="6999698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8400"/>
            <a:ext cx="2133600" cy="457200"/>
          </a:xfrm>
        </p:spPr>
        <p:txBody>
          <a:bodyPr/>
          <a:lstStyle>
            <a:lvl1pPr>
              <a:defRPr/>
            </a:lvl1pPr>
          </a:lstStyle>
          <a:p>
            <a:endParaRPr lang="en-US" altLang="en-US"/>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ltLang="en-US"/>
          </a:p>
        </p:txBody>
      </p:sp>
      <p:sp>
        <p:nvSpPr>
          <p:cNvPr id="5" name="Slide Number Placeholder 4"/>
          <p:cNvSpPr>
            <a:spLocks noGrp="1"/>
          </p:cNvSpPr>
          <p:nvPr>
            <p:ph type="sldNum" sz="quarter" idx="12"/>
          </p:nvPr>
        </p:nvSpPr>
        <p:spPr>
          <a:xfrm>
            <a:off x="6553200" y="6248400"/>
            <a:ext cx="2133600" cy="457200"/>
          </a:xfrm>
        </p:spPr>
        <p:txBody>
          <a:bodyPr/>
          <a:lstStyle>
            <a:lvl1pPr>
              <a:defRPr/>
            </a:lvl1pPr>
          </a:lstStyle>
          <a:p>
            <a:fld id="{E6C48292-259B-45BE-8674-04ABCA635293}" type="slidenum">
              <a:rPr lang="en-US" altLang="en-US"/>
              <a:pPr/>
              <a:t>‹#›</a:t>
            </a:fld>
            <a:endParaRPr lang="en-US" altLang="en-US"/>
          </a:p>
        </p:txBody>
      </p:sp>
    </p:spTree>
    <p:extLst>
      <p:ext uri="{BB962C8B-B14F-4D97-AF65-F5344CB8AC3E}">
        <p14:creationId xmlns:p14="http://schemas.microsoft.com/office/powerpoint/2010/main" val="33892790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F44E0D48-D694-4987-93E5-1763D4BCA83A}" type="slidenum">
              <a:rPr lang="en-US" altLang="en-US" smtClean="0"/>
              <a:pPr/>
              <a:t>‹#›</a:t>
            </a:fld>
            <a:endParaRPr lang="en-US" altLang="en-US"/>
          </a:p>
        </p:txBody>
      </p:sp>
    </p:spTree>
    <p:extLst>
      <p:ext uri="{BB962C8B-B14F-4D97-AF65-F5344CB8AC3E}">
        <p14:creationId xmlns:p14="http://schemas.microsoft.com/office/powerpoint/2010/main" val="13477879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25C287C1-D2EE-4E7C-89D4-0C7D0E34CAEA}" type="slidenum">
              <a:rPr lang="en-US" altLang="en-US" smtClean="0"/>
              <a:pPr/>
              <a:t>‹#›</a:t>
            </a:fld>
            <a:endParaRPr lang="en-US" altLang="en-US"/>
          </a:p>
        </p:txBody>
      </p:sp>
    </p:spTree>
    <p:extLst>
      <p:ext uri="{BB962C8B-B14F-4D97-AF65-F5344CB8AC3E}">
        <p14:creationId xmlns:p14="http://schemas.microsoft.com/office/powerpoint/2010/main" val="5452950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0C590577-402D-4546-9AED-0DAB71F963CF}" type="slidenum">
              <a:rPr lang="en-US" altLang="en-US" smtClean="0"/>
              <a:pPr/>
              <a:t>‹#›</a:t>
            </a:fld>
            <a:endParaRPr lang="en-US" altLang="en-US"/>
          </a:p>
        </p:txBody>
      </p:sp>
    </p:spTree>
    <p:extLst>
      <p:ext uri="{BB962C8B-B14F-4D97-AF65-F5344CB8AC3E}">
        <p14:creationId xmlns:p14="http://schemas.microsoft.com/office/powerpoint/2010/main" val="14865115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altLang="en-US"/>
          </a:p>
        </p:txBody>
      </p:sp>
      <p:sp>
        <p:nvSpPr>
          <p:cNvPr id="8" name="Footer Placeholder 7"/>
          <p:cNvSpPr>
            <a:spLocks noGrp="1"/>
          </p:cNvSpPr>
          <p:nvPr>
            <p:ph type="ftr" sz="quarter" idx="11"/>
          </p:nvPr>
        </p:nvSpPr>
        <p:spPr/>
        <p:txBody>
          <a:bodyPr/>
          <a:lstStyle/>
          <a:p>
            <a:endParaRPr lang="en-US" altLang="en-US"/>
          </a:p>
        </p:txBody>
      </p:sp>
      <p:sp>
        <p:nvSpPr>
          <p:cNvPr id="9" name="Slide Number Placeholder 8"/>
          <p:cNvSpPr>
            <a:spLocks noGrp="1"/>
          </p:cNvSpPr>
          <p:nvPr>
            <p:ph type="sldNum" sz="quarter" idx="12"/>
          </p:nvPr>
        </p:nvSpPr>
        <p:spPr/>
        <p:txBody>
          <a:bodyPr/>
          <a:lstStyle/>
          <a:p>
            <a:fld id="{09144396-F1EE-4D77-BB4C-1756E885DAA9}" type="slidenum">
              <a:rPr lang="en-US" altLang="en-US" smtClean="0"/>
              <a:pPr/>
              <a:t>‹#›</a:t>
            </a:fld>
            <a:endParaRPr lang="en-US" altLang="en-US"/>
          </a:p>
        </p:txBody>
      </p:sp>
    </p:spTree>
    <p:extLst>
      <p:ext uri="{BB962C8B-B14F-4D97-AF65-F5344CB8AC3E}">
        <p14:creationId xmlns:p14="http://schemas.microsoft.com/office/powerpoint/2010/main" val="1418944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US" altLang="en-US"/>
          </a:p>
        </p:txBody>
      </p:sp>
      <p:sp>
        <p:nvSpPr>
          <p:cNvPr id="4" name="Footer Placeholder 3"/>
          <p:cNvSpPr>
            <a:spLocks noGrp="1"/>
          </p:cNvSpPr>
          <p:nvPr>
            <p:ph type="ftr" sz="quarter" idx="11"/>
          </p:nvPr>
        </p:nvSpPr>
        <p:spPr/>
        <p:txBody>
          <a:bodyPr/>
          <a:lstStyle/>
          <a:p>
            <a:endParaRPr lang="en-US" altLang="en-US"/>
          </a:p>
        </p:txBody>
      </p:sp>
      <p:sp>
        <p:nvSpPr>
          <p:cNvPr id="5" name="Slide Number Placeholder 4"/>
          <p:cNvSpPr>
            <a:spLocks noGrp="1"/>
          </p:cNvSpPr>
          <p:nvPr>
            <p:ph type="sldNum" sz="quarter" idx="12"/>
          </p:nvPr>
        </p:nvSpPr>
        <p:spPr/>
        <p:txBody>
          <a:bodyPr/>
          <a:lstStyle/>
          <a:p>
            <a:fld id="{1C31B730-B118-46FF-82C1-21A12AC7BC55}" type="slidenum">
              <a:rPr lang="en-US" altLang="en-US" smtClean="0"/>
              <a:pPr/>
              <a:t>‹#›</a:t>
            </a:fld>
            <a:endParaRPr lang="en-US" altLang="en-US"/>
          </a:p>
        </p:txBody>
      </p:sp>
    </p:spTree>
    <p:extLst>
      <p:ext uri="{BB962C8B-B14F-4D97-AF65-F5344CB8AC3E}">
        <p14:creationId xmlns:p14="http://schemas.microsoft.com/office/powerpoint/2010/main" val="17814094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en-US"/>
          </a:p>
        </p:txBody>
      </p:sp>
      <p:sp>
        <p:nvSpPr>
          <p:cNvPr id="3" name="Footer Placeholder 2"/>
          <p:cNvSpPr>
            <a:spLocks noGrp="1"/>
          </p:cNvSpPr>
          <p:nvPr>
            <p:ph type="ftr" sz="quarter" idx="11"/>
          </p:nvPr>
        </p:nvSpPr>
        <p:spPr/>
        <p:txBody>
          <a:bodyPr/>
          <a:lstStyle/>
          <a:p>
            <a:endParaRPr lang="en-US" altLang="en-US"/>
          </a:p>
        </p:txBody>
      </p:sp>
      <p:sp>
        <p:nvSpPr>
          <p:cNvPr id="4" name="Slide Number Placeholder 3"/>
          <p:cNvSpPr>
            <a:spLocks noGrp="1"/>
          </p:cNvSpPr>
          <p:nvPr>
            <p:ph type="sldNum" sz="quarter" idx="12"/>
          </p:nvPr>
        </p:nvSpPr>
        <p:spPr/>
        <p:txBody>
          <a:bodyPr/>
          <a:lstStyle/>
          <a:p>
            <a:fld id="{5D3436E9-FCF3-459E-B6F5-4E7440A9153B}" type="slidenum">
              <a:rPr lang="en-US" altLang="en-US" smtClean="0"/>
              <a:pPr/>
              <a:t>‹#›</a:t>
            </a:fld>
            <a:endParaRPr lang="en-US" altLang="en-US"/>
          </a:p>
        </p:txBody>
      </p:sp>
    </p:spTree>
    <p:extLst>
      <p:ext uri="{BB962C8B-B14F-4D97-AF65-F5344CB8AC3E}">
        <p14:creationId xmlns:p14="http://schemas.microsoft.com/office/powerpoint/2010/main" val="16045381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E8309A49-470B-456B-BAB9-5C54A6D85E94}" type="slidenum">
              <a:rPr lang="en-US" altLang="en-US" smtClean="0"/>
              <a:pPr/>
              <a:t>‹#›</a:t>
            </a:fld>
            <a:endParaRPr lang="en-US" altLang="en-US"/>
          </a:p>
        </p:txBody>
      </p:sp>
    </p:spTree>
    <p:extLst>
      <p:ext uri="{BB962C8B-B14F-4D97-AF65-F5344CB8AC3E}">
        <p14:creationId xmlns:p14="http://schemas.microsoft.com/office/powerpoint/2010/main" val="24159515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D795A854-6622-4FA5-9824-F7CE5985AA4B}" type="slidenum">
              <a:rPr lang="en-US" altLang="en-US" smtClean="0"/>
              <a:pPr/>
              <a:t>‹#›</a:t>
            </a:fld>
            <a:endParaRPr lang="en-US" altLang="en-US"/>
          </a:p>
        </p:txBody>
      </p:sp>
    </p:spTree>
    <p:extLst>
      <p:ext uri="{BB962C8B-B14F-4D97-AF65-F5344CB8AC3E}">
        <p14:creationId xmlns:p14="http://schemas.microsoft.com/office/powerpoint/2010/main" val="11685068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en-US" altLang="en-US"/>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ltLang="en-US"/>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DC4C8F4A-5DB0-47CB-A1AA-B8ECE092C242}" type="slidenum">
              <a:rPr lang="en-US" altLang="en-US" smtClean="0"/>
              <a:pPr/>
              <a:t>‹#›</a:t>
            </a:fld>
            <a:endParaRPr lang="en-US" altLang="en-US"/>
          </a:p>
        </p:txBody>
      </p:sp>
    </p:spTree>
    <p:extLst>
      <p:ext uri="{BB962C8B-B14F-4D97-AF65-F5344CB8AC3E}">
        <p14:creationId xmlns:p14="http://schemas.microsoft.com/office/powerpoint/2010/main" val="2748956135"/>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hyperlink" Target="http://www.saipayadak.org/eng/eng" TargetMode="Externa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7.xml"/><Relationship Id="rId1" Type="http://schemas.openxmlformats.org/officeDocument/2006/relationships/vmlDrawing" Target="../drawings/vmlDrawing1.vml"/><Relationship Id="rId4" Type="http://schemas.openxmlformats.org/officeDocument/2006/relationships/image" Target="../media/image1.wmf"/></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ctrTitle"/>
          </p:nvPr>
        </p:nvSpPr>
        <p:spPr/>
        <p:txBody>
          <a:bodyPr/>
          <a:lstStyle/>
          <a:p>
            <a:r>
              <a:rPr lang="en-US" altLang="en-US" sz="6600"/>
              <a:t>CNG</a:t>
            </a:r>
          </a:p>
        </p:txBody>
      </p:sp>
      <p:sp>
        <p:nvSpPr>
          <p:cNvPr id="55299" name="Rectangle 3"/>
          <p:cNvSpPr>
            <a:spLocks noGrp="1" noChangeArrowheads="1"/>
          </p:cNvSpPr>
          <p:nvPr>
            <p:ph type="subTitle" idx="1"/>
          </p:nvPr>
        </p:nvSpPr>
        <p:spPr/>
        <p:txBody>
          <a:bodyPr/>
          <a:lstStyle/>
          <a:p>
            <a:r>
              <a:rPr lang="fa-IR" altLang="en-US" dirty="0"/>
              <a:t>تهیه </a:t>
            </a:r>
            <a:r>
              <a:rPr lang="fa-IR" altLang="en-US" dirty="0" smtClean="0"/>
              <a:t>کننده: آیت الله محمدی</a:t>
            </a:r>
            <a:endParaRPr lang="en-US" alt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55298"/>
                                        </p:tgtEl>
                                        <p:attrNameLst>
                                          <p:attrName>style.visibility</p:attrName>
                                        </p:attrNameLst>
                                      </p:cBhvr>
                                      <p:to>
                                        <p:strVal val="visible"/>
                                      </p:to>
                                    </p:set>
                                    <p:set>
                                      <p:cBhvr>
                                        <p:cTn id="7" dur="455" fill="hold">
                                          <p:stCondLst>
                                            <p:cond delay="0"/>
                                          </p:stCondLst>
                                        </p:cTn>
                                        <p:tgtEl>
                                          <p:spTgt spid="55298"/>
                                        </p:tgtEl>
                                        <p:attrNameLst>
                                          <p:attrName>style.rotation</p:attrName>
                                        </p:attrNameLst>
                                      </p:cBhvr>
                                      <p:to>
                                        <p:strVal val="-45.0"/>
                                      </p:to>
                                    </p:set>
                                    <p:anim calcmode="lin" valueType="num">
                                      <p:cBhvr>
                                        <p:cTn id="8" dur="455" fill="hold">
                                          <p:stCondLst>
                                            <p:cond delay="455"/>
                                          </p:stCondLst>
                                        </p:cTn>
                                        <p:tgtEl>
                                          <p:spTgt spid="55298"/>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55298"/>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55298"/>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55298"/>
                                        </p:tgtEl>
                                        <p:attrNameLst>
                                          <p:attrName>ppt_y</p:attrName>
                                        </p:attrNameLst>
                                      </p:cBhvr>
                                      <p:tavLst>
                                        <p:tav tm="0">
                                          <p:val>
                                            <p:strVal val="#ppt_y-(0.354*#ppt_w-0.172*#ppt_h)"/>
                                          </p:val>
                                        </p:tav>
                                        <p:tav tm="100000">
                                          <p:val>
                                            <p:strVal val="#ppt_y"/>
                                          </p:val>
                                        </p:tav>
                                      </p:tavLst>
                                    </p:anim>
                                  </p:childTnLst>
                                </p:cTn>
                              </p:par>
                              <p:par>
                                <p:cTn id="12" presetID="10" presetClass="entr" presetSubtype="0" fill="hold" nodeType="withEffect">
                                  <p:stCondLst>
                                    <p:cond delay="0"/>
                                  </p:stCondLst>
                                  <p:childTnLst>
                                    <p:set>
                                      <p:cBhvr>
                                        <p:cTn id="13" dur="1" fill="hold">
                                          <p:stCondLst>
                                            <p:cond delay="0"/>
                                          </p:stCondLst>
                                        </p:cTn>
                                        <p:tgtEl>
                                          <p:spTgt spid="55299">
                                            <p:txEl>
                                              <p:pRg st="0" end="0"/>
                                            </p:txEl>
                                          </p:spTgt>
                                        </p:tgtEl>
                                        <p:attrNameLst>
                                          <p:attrName>style.visibility</p:attrName>
                                        </p:attrNameLst>
                                      </p:cBhvr>
                                      <p:to>
                                        <p:strVal val="visible"/>
                                      </p:to>
                                    </p:set>
                                    <p:animEffect transition="in" filter="fade">
                                      <p:cBhvr>
                                        <p:cTn id="14" dur="2000"/>
                                        <p:tgtEl>
                                          <p:spTgt spid="5529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8" grpId="0"/>
    </p:bld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r>
              <a:rPr lang="fa-IR" altLang="en-US"/>
              <a:t>کلیدهای پشت آوانسر</a:t>
            </a:r>
            <a:endParaRPr lang="en-US" altLang="en-US"/>
          </a:p>
        </p:txBody>
      </p:sp>
      <p:pic>
        <p:nvPicPr>
          <p:cNvPr id="62468" name="Picture 4" descr="16"/>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0" y="1557338"/>
            <a:ext cx="4032250" cy="25590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2467" name="Rectangle 3"/>
          <p:cNvSpPr>
            <a:spLocks noGrp="1" noChangeArrowheads="1"/>
          </p:cNvSpPr>
          <p:nvPr>
            <p:ph type="body" sz="half" idx="2"/>
          </p:nvPr>
        </p:nvSpPr>
        <p:spPr>
          <a:xfrm>
            <a:off x="4140200" y="1600200"/>
            <a:ext cx="5003800" cy="2981325"/>
          </a:xfrm>
        </p:spPr>
        <p:txBody>
          <a:bodyPr>
            <a:normAutofit fontScale="92500" lnSpcReduction="10000"/>
          </a:bodyPr>
          <a:lstStyle/>
          <a:p>
            <a:pPr algn="r" rtl="1"/>
            <a:r>
              <a:rPr lang="fa-IR" altLang="en-US" sz="2800"/>
              <a:t>1و2و3و4 خاموش</a:t>
            </a:r>
          </a:p>
          <a:p>
            <a:pPr algn="r" rtl="1"/>
            <a:r>
              <a:rPr lang="fa-IR" altLang="en-US" sz="2800"/>
              <a:t>5و6 روشن</a:t>
            </a:r>
          </a:p>
          <a:p>
            <a:pPr algn="r" rtl="1"/>
            <a:r>
              <a:rPr lang="fa-IR" altLang="en-US" sz="2800"/>
              <a:t>پتانسیومتر پشت آوانسر برای شروع آوانس جرقه در حالت گاز است.</a:t>
            </a:r>
          </a:p>
          <a:p>
            <a:pPr algn="r" rtl="1"/>
            <a:r>
              <a:rPr lang="fa-IR" altLang="en-US" sz="2800"/>
              <a:t>این پتانسیومتر و کلیدها را بعضی از مدلهای </a:t>
            </a:r>
            <a:r>
              <a:rPr lang="en-US" altLang="en-US" sz="2800"/>
              <a:t>OMVL</a:t>
            </a:r>
            <a:r>
              <a:rPr lang="fa-IR" altLang="en-US" sz="2800"/>
              <a:t> دارند.</a:t>
            </a:r>
            <a:endParaRPr lang="en-US" altLang="en-US" sz="2800"/>
          </a:p>
        </p:txBody>
      </p:sp>
      <p:sp>
        <p:nvSpPr>
          <p:cNvPr id="62470" name="Text Box 6"/>
          <p:cNvSpPr txBox="1">
            <a:spLocks noChangeArrowheads="1"/>
          </p:cNvSpPr>
          <p:nvPr/>
        </p:nvSpPr>
        <p:spPr bwMode="auto">
          <a:xfrm>
            <a:off x="0" y="5367338"/>
            <a:ext cx="892175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rtl="1">
              <a:buFontTx/>
              <a:buChar char="•"/>
            </a:pPr>
            <a:r>
              <a:rPr lang="fa-IR" altLang="en-US" sz="2400"/>
              <a:t>عیب : دور موتور بالای 3000 نمی رود و شعله داخل اگزوز می زند.</a:t>
            </a:r>
          </a:p>
          <a:p>
            <a:pPr algn="r" rtl="1">
              <a:buFontTx/>
              <a:buChar char="•"/>
            </a:pPr>
            <a:r>
              <a:rPr lang="fa-IR" altLang="en-US" sz="2400"/>
              <a:t>رفع عیب : کلیدهای پشت آوانسر را درست تنظیم کنید.</a:t>
            </a:r>
            <a:endParaRPr lang="en-US" altLang="en-US" sz="240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6246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2467">
                                            <p:txEl>
                                              <p:pRg st="0" end="0"/>
                                            </p:txEl>
                                          </p:spTgt>
                                        </p:tgtEl>
                                        <p:attrNameLst>
                                          <p:attrName>style.visibility</p:attrName>
                                        </p:attrNameLst>
                                      </p:cBhvr>
                                      <p:to>
                                        <p:strVal val="visible"/>
                                      </p:to>
                                    </p:set>
                                    <p:animEffect transition="in" filter="fade">
                                      <p:cBhvr>
                                        <p:cTn id="11" dur="2000"/>
                                        <p:tgtEl>
                                          <p:spTgt spid="62467">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62467">
                                            <p:txEl>
                                              <p:pRg st="1" end="1"/>
                                            </p:txEl>
                                          </p:spTgt>
                                        </p:tgtEl>
                                        <p:attrNameLst>
                                          <p:attrName>style.visibility</p:attrName>
                                        </p:attrNameLst>
                                      </p:cBhvr>
                                      <p:to>
                                        <p:strVal val="visible"/>
                                      </p:to>
                                    </p:set>
                                    <p:animEffect transition="in" filter="fade">
                                      <p:cBhvr>
                                        <p:cTn id="14" dur="2000"/>
                                        <p:tgtEl>
                                          <p:spTgt spid="62467">
                                            <p:txEl>
                                              <p:pRg st="1" end="1"/>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62467">
                                            <p:txEl>
                                              <p:pRg st="2" end="2"/>
                                            </p:txEl>
                                          </p:spTgt>
                                        </p:tgtEl>
                                        <p:attrNameLst>
                                          <p:attrName>style.visibility</p:attrName>
                                        </p:attrNameLst>
                                      </p:cBhvr>
                                      <p:to>
                                        <p:strVal val="visible"/>
                                      </p:to>
                                    </p:set>
                                    <p:animEffect transition="in" filter="fade">
                                      <p:cBhvr>
                                        <p:cTn id="19" dur="2000"/>
                                        <p:tgtEl>
                                          <p:spTgt spid="62467">
                                            <p:txEl>
                                              <p:pRg st="2" end="2"/>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2467">
                                            <p:txEl>
                                              <p:pRg st="3" end="3"/>
                                            </p:txEl>
                                          </p:spTgt>
                                        </p:tgtEl>
                                        <p:attrNameLst>
                                          <p:attrName>style.visibility</p:attrName>
                                        </p:attrNameLst>
                                      </p:cBhvr>
                                      <p:to>
                                        <p:strVal val="visible"/>
                                      </p:to>
                                    </p:set>
                                    <p:animEffect transition="in" filter="fade">
                                      <p:cBhvr>
                                        <p:cTn id="24" dur="2000"/>
                                        <p:tgtEl>
                                          <p:spTgt spid="62467">
                                            <p:txEl>
                                              <p:pRg st="3" end="3"/>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62470"/>
                                        </p:tgtEl>
                                        <p:attrNameLst>
                                          <p:attrName>style.visibility</p:attrName>
                                        </p:attrNameLst>
                                      </p:cBhvr>
                                      <p:to>
                                        <p:strVal val="visible"/>
                                      </p:to>
                                    </p:set>
                                    <p:anim calcmode="lin" valueType="num">
                                      <p:cBhvr additive="base">
                                        <p:cTn id="29" dur="500" fill="hold"/>
                                        <p:tgtEl>
                                          <p:spTgt spid="62470"/>
                                        </p:tgtEl>
                                        <p:attrNameLst>
                                          <p:attrName>ppt_x</p:attrName>
                                        </p:attrNameLst>
                                      </p:cBhvr>
                                      <p:tavLst>
                                        <p:tav tm="0">
                                          <p:val>
                                            <p:strVal val="#ppt_x"/>
                                          </p:val>
                                        </p:tav>
                                        <p:tav tm="100000">
                                          <p:val>
                                            <p:strVal val="#ppt_x"/>
                                          </p:val>
                                        </p:tav>
                                      </p:tavLst>
                                    </p:anim>
                                    <p:anim calcmode="lin" valueType="num">
                                      <p:cBhvr additive="base">
                                        <p:cTn id="30" dur="500" fill="hold"/>
                                        <p:tgtEl>
                                          <p:spTgt spid="624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6" grpId="0"/>
      <p:bldP spid="62467" grpId="0" uiExpand="1" build="p"/>
      <p:bldP spid="62470" grpId="0"/>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2" name="Rectangle 4"/>
          <p:cNvSpPr>
            <a:spLocks noChangeArrowheads="1"/>
          </p:cNvSpPr>
          <p:nvPr/>
        </p:nvSpPr>
        <p:spPr bwMode="auto">
          <a:xfrm>
            <a:off x="7235825" y="1196975"/>
            <a:ext cx="1439863" cy="71913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8" name="Rectangle 10"/>
          <p:cNvSpPr>
            <a:spLocks noChangeArrowheads="1"/>
          </p:cNvSpPr>
          <p:nvPr/>
        </p:nvSpPr>
        <p:spPr bwMode="auto">
          <a:xfrm>
            <a:off x="323850" y="2060575"/>
            <a:ext cx="1655763" cy="36036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a-IR" altLang="en-US"/>
              <a:t>ریل سوخت</a:t>
            </a:r>
            <a:endParaRPr lang="en-US" altLang="en-US"/>
          </a:p>
        </p:txBody>
      </p:sp>
      <p:sp>
        <p:nvSpPr>
          <p:cNvPr id="2061" name="Rectangle 13"/>
          <p:cNvSpPr>
            <a:spLocks noChangeArrowheads="1"/>
          </p:cNvSpPr>
          <p:nvPr/>
        </p:nvSpPr>
        <p:spPr bwMode="auto">
          <a:xfrm>
            <a:off x="323850" y="2924175"/>
            <a:ext cx="1223963" cy="129698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a-IR" altLang="en-US" sz="2400"/>
              <a:t>سیلندر</a:t>
            </a:r>
            <a:endParaRPr lang="en-US" altLang="en-US" sz="2400"/>
          </a:p>
        </p:txBody>
      </p:sp>
      <p:sp>
        <p:nvSpPr>
          <p:cNvPr id="2060" name="Rectangle 12"/>
          <p:cNvSpPr>
            <a:spLocks noChangeArrowheads="1"/>
          </p:cNvSpPr>
          <p:nvPr/>
        </p:nvSpPr>
        <p:spPr bwMode="auto">
          <a:xfrm>
            <a:off x="539750" y="2276475"/>
            <a:ext cx="287338" cy="93662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p>
        </p:txBody>
      </p:sp>
      <p:sp>
        <p:nvSpPr>
          <p:cNvPr id="2062" name="Oval 14"/>
          <p:cNvSpPr>
            <a:spLocks noChangeArrowheads="1"/>
          </p:cNvSpPr>
          <p:nvPr/>
        </p:nvSpPr>
        <p:spPr bwMode="auto">
          <a:xfrm>
            <a:off x="7667625" y="2636838"/>
            <a:ext cx="1225550" cy="5762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a-IR" altLang="en-US"/>
              <a:t>مخزن گاز</a:t>
            </a:r>
            <a:endParaRPr lang="en-US" altLang="en-US"/>
          </a:p>
        </p:txBody>
      </p:sp>
      <p:sp>
        <p:nvSpPr>
          <p:cNvPr id="2069" name="Line 21"/>
          <p:cNvSpPr>
            <a:spLocks noChangeShapeType="1"/>
          </p:cNvSpPr>
          <p:nvPr/>
        </p:nvSpPr>
        <p:spPr bwMode="auto">
          <a:xfrm flipH="1">
            <a:off x="1835150" y="2924175"/>
            <a:ext cx="5832475" cy="0"/>
          </a:xfrm>
          <a:prstGeom prst="line">
            <a:avLst/>
          </a:prstGeom>
          <a:noFill/>
          <a:ln w="57150" cmpd="thickThin">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70" name="Line 22"/>
          <p:cNvSpPr>
            <a:spLocks noChangeShapeType="1"/>
          </p:cNvSpPr>
          <p:nvPr/>
        </p:nvSpPr>
        <p:spPr bwMode="auto">
          <a:xfrm>
            <a:off x="1835150" y="2924175"/>
            <a:ext cx="0" cy="433388"/>
          </a:xfrm>
          <a:prstGeom prst="line">
            <a:avLst/>
          </a:prstGeom>
          <a:noFill/>
          <a:ln w="38100" cmpd="dbl">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71" name="Line 23"/>
          <p:cNvSpPr>
            <a:spLocks noChangeShapeType="1"/>
          </p:cNvSpPr>
          <p:nvPr/>
        </p:nvSpPr>
        <p:spPr bwMode="auto">
          <a:xfrm flipH="1">
            <a:off x="1547813" y="3357563"/>
            <a:ext cx="287337" cy="0"/>
          </a:xfrm>
          <a:prstGeom prst="line">
            <a:avLst/>
          </a:prstGeom>
          <a:noFill/>
          <a:ln w="38100" cmpd="dbl">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72" name="Line 24"/>
          <p:cNvSpPr>
            <a:spLocks noChangeShapeType="1"/>
          </p:cNvSpPr>
          <p:nvPr/>
        </p:nvSpPr>
        <p:spPr bwMode="auto">
          <a:xfrm>
            <a:off x="1547813" y="4076700"/>
            <a:ext cx="7596187" cy="0"/>
          </a:xfrm>
          <a:prstGeom prst="line">
            <a:avLst/>
          </a:prstGeom>
          <a:noFill/>
          <a:ln w="57150" cmpd="thinThick">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74" name="WordArt 26"/>
          <p:cNvSpPr>
            <a:spLocks noChangeArrowheads="1" noChangeShapeType="1" noTextEdit="1"/>
          </p:cNvSpPr>
          <p:nvPr/>
        </p:nvSpPr>
        <p:spPr bwMode="auto">
          <a:xfrm>
            <a:off x="7380288" y="1268413"/>
            <a:ext cx="1001712" cy="503237"/>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rtl="1"/>
            <a:r>
              <a:rPr lang="fa-IR" sz="3600" kern="10">
                <a:ln w="9525">
                  <a:solidFill>
                    <a:srgbClr val="000000"/>
                  </a:solidFill>
                  <a:round/>
                  <a:headEnd/>
                  <a:tailEnd/>
                </a:ln>
                <a:solidFill>
                  <a:srgbClr val="FFFFFF"/>
                </a:solidFill>
                <a:latin typeface="Arial Black" panose="020B0A04020102020204" pitchFamily="34" charset="0"/>
              </a:rPr>
              <a:t>باک بنزین</a:t>
            </a:r>
            <a:endParaRPr lang="en-US" sz="3600" kern="10">
              <a:ln w="9525">
                <a:solidFill>
                  <a:srgbClr val="000000"/>
                </a:solidFill>
                <a:round/>
                <a:headEnd/>
                <a:tailEnd/>
              </a:ln>
              <a:solidFill>
                <a:srgbClr val="FFFFFF"/>
              </a:solidFill>
              <a:latin typeface="Arial Black" panose="020B0A04020102020204" pitchFamily="34" charset="0"/>
            </a:endParaRPr>
          </a:p>
        </p:txBody>
      </p:sp>
      <p:sp>
        <p:nvSpPr>
          <p:cNvPr id="2077" name="Oval 29"/>
          <p:cNvSpPr>
            <a:spLocks noChangeArrowheads="1"/>
          </p:cNvSpPr>
          <p:nvPr/>
        </p:nvSpPr>
        <p:spPr bwMode="auto">
          <a:xfrm>
            <a:off x="5543550" y="2781300"/>
            <a:ext cx="396875" cy="3603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a-IR" altLang="en-US"/>
              <a:t>گیج</a:t>
            </a:r>
            <a:endParaRPr lang="en-US" altLang="en-US"/>
          </a:p>
        </p:txBody>
      </p:sp>
      <p:sp>
        <p:nvSpPr>
          <p:cNvPr id="2078" name="Oval 30"/>
          <p:cNvSpPr>
            <a:spLocks noChangeArrowheads="1"/>
          </p:cNvSpPr>
          <p:nvPr/>
        </p:nvSpPr>
        <p:spPr bwMode="auto">
          <a:xfrm>
            <a:off x="4787900" y="2492375"/>
            <a:ext cx="792163" cy="7921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a-IR" altLang="en-US"/>
              <a:t>رگولاتور</a:t>
            </a:r>
            <a:endParaRPr lang="en-US" altLang="en-US"/>
          </a:p>
        </p:txBody>
      </p:sp>
      <p:sp>
        <p:nvSpPr>
          <p:cNvPr id="2079" name="Rectangle 31"/>
          <p:cNvSpPr>
            <a:spLocks noChangeArrowheads="1"/>
          </p:cNvSpPr>
          <p:nvPr/>
        </p:nvSpPr>
        <p:spPr bwMode="auto">
          <a:xfrm>
            <a:off x="3995738" y="2636838"/>
            <a:ext cx="720725" cy="5762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a-IR" altLang="en-US" sz="1400"/>
              <a:t>موتورپله ای</a:t>
            </a:r>
          </a:p>
          <a:p>
            <a:pPr algn="ctr"/>
            <a:r>
              <a:rPr lang="fa-IR" altLang="en-US" sz="1400"/>
              <a:t>گاز</a:t>
            </a:r>
            <a:endParaRPr lang="en-US" altLang="en-US" sz="1400"/>
          </a:p>
        </p:txBody>
      </p:sp>
      <p:sp>
        <p:nvSpPr>
          <p:cNvPr id="2080" name="Oval 32"/>
          <p:cNvSpPr>
            <a:spLocks noChangeArrowheads="1"/>
          </p:cNvSpPr>
          <p:nvPr/>
        </p:nvSpPr>
        <p:spPr bwMode="auto">
          <a:xfrm>
            <a:off x="3132138" y="2636838"/>
            <a:ext cx="576262" cy="5762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a-IR" altLang="en-US"/>
              <a:t>میکسر</a:t>
            </a:r>
            <a:endParaRPr lang="en-US" altLang="en-US"/>
          </a:p>
        </p:txBody>
      </p:sp>
      <p:sp>
        <p:nvSpPr>
          <p:cNvPr id="2081" name="Rectangle 33"/>
          <p:cNvSpPr>
            <a:spLocks noChangeArrowheads="1"/>
          </p:cNvSpPr>
          <p:nvPr/>
        </p:nvSpPr>
        <p:spPr bwMode="auto">
          <a:xfrm>
            <a:off x="2051050" y="2708275"/>
            <a:ext cx="504825" cy="50482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82" name="Line 34"/>
          <p:cNvSpPr>
            <a:spLocks noChangeShapeType="1"/>
          </p:cNvSpPr>
          <p:nvPr/>
        </p:nvSpPr>
        <p:spPr bwMode="auto">
          <a:xfrm flipH="1">
            <a:off x="2051050" y="2708275"/>
            <a:ext cx="504825" cy="5048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83" name="Oval 35"/>
          <p:cNvSpPr>
            <a:spLocks noChangeArrowheads="1"/>
          </p:cNvSpPr>
          <p:nvPr/>
        </p:nvSpPr>
        <p:spPr bwMode="auto">
          <a:xfrm>
            <a:off x="5076825" y="3789363"/>
            <a:ext cx="719138" cy="7191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a-IR" altLang="en-US"/>
              <a:t>سنسور</a:t>
            </a:r>
          </a:p>
          <a:p>
            <a:pPr algn="ctr"/>
            <a:r>
              <a:rPr lang="fa-IR" altLang="en-US"/>
              <a:t>اکسیژن</a:t>
            </a:r>
            <a:endParaRPr lang="en-US" altLang="en-US"/>
          </a:p>
        </p:txBody>
      </p:sp>
      <p:sp>
        <p:nvSpPr>
          <p:cNvPr id="2084" name="Rectangle 36"/>
          <p:cNvSpPr>
            <a:spLocks noChangeArrowheads="1"/>
          </p:cNvSpPr>
          <p:nvPr/>
        </p:nvSpPr>
        <p:spPr bwMode="auto">
          <a:xfrm>
            <a:off x="7956550" y="3933825"/>
            <a:ext cx="792163" cy="28733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a-IR" altLang="en-US"/>
              <a:t>کاتالیست</a:t>
            </a:r>
            <a:endParaRPr lang="en-US" altLang="en-US"/>
          </a:p>
        </p:txBody>
      </p:sp>
      <p:sp>
        <p:nvSpPr>
          <p:cNvPr id="2085" name="Rectangle 37"/>
          <p:cNvSpPr>
            <a:spLocks noChangeArrowheads="1"/>
          </p:cNvSpPr>
          <p:nvPr/>
        </p:nvSpPr>
        <p:spPr bwMode="auto">
          <a:xfrm>
            <a:off x="7380288" y="5157788"/>
            <a:ext cx="863600" cy="6477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rtl="1"/>
            <a:r>
              <a:rPr lang="fa-IR" altLang="en-US"/>
              <a:t>کلید تغییر</a:t>
            </a:r>
          </a:p>
          <a:p>
            <a:pPr algn="ctr" rtl="1"/>
            <a:r>
              <a:rPr lang="fa-IR" altLang="en-US"/>
              <a:t>وضعیت</a:t>
            </a:r>
            <a:endParaRPr lang="en-US" altLang="en-US"/>
          </a:p>
        </p:txBody>
      </p:sp>
      <p:sp>
        <p:nvSpPr>
          <p:cNvPr id="2086" name="Rectangle 38"/>
          <p:cNvSpPr>
            <a:spLocks noChangeArrowheads="1"/>
          </p:cNvSpPr>
          <p:nvPr/>
        </p:nvSpPr>
        <p:spPr bwMode="auto">
          <a:xfrm>
            <a:off x="5076825" y="5229225"/>
            <a:ext cx="935038" cy="57626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a:t>ECU</a:t>
            </a:r>
          </a:p>
          <a:p>
            <a:pPr algn="ctr"/>
            <a:r>
              <a:rPr lang="en-US" altLang="en-US"/>
              <a:t>GAS</a:t>
            </a:r>
          </a:p>
        </p:txBody>
      </p:sp>
      <p:sp>
        <p:nvSpPr>
          <p:cNvPr id="2087" name="Rectangle 39"/>
          <p:cNvSpPr>
            <a:spLocks noChangeArrowheads="1"/>
          </p:cNvSpPr>
          <p:nvPr/>
        </p:nvSpPr>
        <p:spPr bwMode="auto">
          <a:xfrm>
            <a:off x="3203575" y="5300663"/>
            <a:ext cx="863600" cy="50482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a:t>ECU</a:t>
            </a:r>
          </a:p>
          <a:p>
            <a:pPr algn="ctr"/>
            <a:r>
              <a:rPr lang="en-US" altLang="en-US"/>
              <a:t>Petrol</a:t>
            </a:r>
          </a:p>
        </p:txBody>
      </p:sp>
      <p:sp>
        <p:nvSpPr>
          <p:cNvPr id="2088" name="Rectangle 40"/>
          <p:cNvSpPr>
            <a:spLocks noChangeArrowheads="1"/>
          </p:cNvSpPr>
          <p:nvPr/>
        </p:nvSpPr>
        <p:spPr bwMode="auto">
          <a:xfrm>
            <a:off x="755650" y="5373688"/>
            <a:ext cx="863600" cy="431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600"/>
              <a:t>emulator</a:t>
            </a:r>
          </a:p>
        </p:txBody>
      </p:sp>
      <p:sp>
        <p:nvSpPr>
          <p:cNvPr id="2089" name="Rectangle 41"/>
          <p:cNvSpPr>
            <a:spLocks noChangeArrowheads="1"/>
          </p:cNvSpPr>
          <p:nvPr/>
        </p:nvSpPr>
        <p:spPr bwMode="auto">
          <a:xfrm>
            <a:off x="4716463" y="6165850"/>
            <a:ext cx="1295400" cy="35877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a:t>advancer</a:t>
            </a:r>
          </a:p>
        </p:txBody>
      </p:sp>
      <p:sp>
        <p:nvSpPr>
          <p:cNvPr id="2090" name="Line 42"/>
          <p:cNvSpPr>
            <a:spLocks noChangeShapeType="1"/>
          </p:cNvSpPr>
          <p:nvPr/>
        </p:nvSpPr>
        <p:spPr bwMode="auto">
          <a:xfrm flipV="1">
            <a:off x="7524750" y="4508500"/>
            <a:ext cx="0" cy="6492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91" name="Line 43"/>
          <p:cNvSpPr>
            <a:spLocks noChangeShapeType="1"/>
          </p:cNvSpPr>
          <p:nvPr/>
        </p:nvSpPr>
        <p:spPr bwMode="auto">
          <a:xfrm flipH="1">
            <a:off x="6300788" y="4508500"/>
            <a:ext cx="12239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92" name="Line 44"/>
          <p:cNvSpPr>
            <a:spLocks noChangeShapeType="1"/>
          </p:cNvSpPr>
          <p:nvPr/>
        </p:nvSpPr>
        <p:spPr bwMode="auto">
          <a:xfrm flipV="1">
            <a:off x="6300788" y="3213100"/>
            <a:ext cx="0" cy="1295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93" name="Line 45"/>
          <p:cNvSpPr>
            <a:spLocks noChangeShapeType="1"/>
          </p:cNvSpPr>
          <p:nvPr/>
        </p:nvSpPr>
        <p:spPr bwMode="auto">
          <a:xfrm flipH="1">
            <a:off x="6011863" y="5516563"/>
            <a:ext cx="13684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94" name="Line 46"/>
          <p:cNvSpPr>
            <a:spLocks noChangeShapeType="1"/>
          </p:cNvSpPr>
          <p:nvPr/>
        </p:nvSpPr>
        <p:spPr bwMode="auto">
          <a:xfrm>
            <a:off x="7596188" y="5805488"/>
            <a:ext cx="0" cy="431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95" name="Line 47"/>
          <p:cNvSpPr>
            <a:spLocks noChangeShapeType="1"/>
          </p:cNvSpPr>
          <p:nvPr/>
        </p:nvSpPr>
        <p:spPr bwMode="auto">
          <a:xfrm flipH="1">
            <a:off x="6011863" y="6237288"/>
            <a:ext cx="15843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96" name="Line 48"/>
          <p:cNvSpPr>
            <a:spLocks noChangeShapeType="1"/>
          </p:cNvSpPr>
          <p:nvPr/>
        </p:nvSpPr>
        <p:spPr bwMode="auto">
          <a:xfrm>
            <a:off x="7956550" y="5805488"/>
            <a:ext cx="0" cy="863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97" name="Line 49"/>
          <p:cNvSpPr>
            <a:spLocks noChangeShapeType="1"/>
          </p:cNvSpPr>
          <p:nvPr/>
        </p:nvSpPr>
        <p:spPr bwMode="auto">
          <a:xfrm flipH="1">
            <a:off x="1116013" y="6669088"/>
            <a:ext cx="68405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98" name="Line 50"/>
          <p:cNvSpPr>
            <a:spLocks noChangeShapeType="1"/>
          </p:cNvSpPr>
          <p:nvPr/>
        </p:nvSpPr>
        <p:spPr bwMode="auto">
          <a:xfrm flipV="1">
            <a:off x="1116013" y="5805488"/>
            <a:ext cx="0" cy="863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99" name="Line 51"/>
          <p:cNvSpPr>
            <a:spLocks noChangeShapeType="1"/>
          </p:cNvSpPr>
          <p:nvPr/>
        </p:nvSpPr>
        <p:spPr bwMode="auto">
          <a:xfrm>
            <a:off x="5435600" y="4508500"/>
            <a:ext cx="0" cy="7207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00" name="Line 52"/>
          <p:cNvSpPr>
            <a:spLocks noChangeShapeType="1"/>
          </p:cNvSpPr>
          <p:nvPr/>
        </p:nvSpPr>
        <p:spPr bwMode="auto">
          <a:xfrm flipH="1">
            <a:off x="4067175" y="5516563"/>
            <a:ext cx="100965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08" name="Rectangle 60"/>
          <p:cNvSpPr>
            <a:spLocks noChangeArrowheads="1"/>
          </p:cNvSpPr>
          <p:nvPr/>
        </p:nvSpPr>
        <p:spPr bwMode="auto">
          <a:xfrm>
            <a:off x="6588125" y="6308725"/>
            <a:ext cx="719138" cy="28892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a:t>RPM</a:t>
            </a:r>
          </a:p>
        </p:txBody>
      </p:sp>
      <p:sp>
        <p:nvSpPr>
          <p:cNvPr id="2109" name="Line 61"/>
          <p:cNvSpPr>
            <a:spLocks noChangeShapeType="1"/>
          </p:cNvSpPr>
          <p:nvPr/>
        </p:nvSpPr>
        <p:spPr bwMode="auto">
          <a:xfrm flipH="1">
            <a:off x="6011863" y="6381750"/>
            <a:ext cx="57626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10" name="Line 62"/>
          <p:cNvSpPr>
            <a:spLocks noChangeShapeType="1"/>
          </p:cNvSpPr>
          <p:nvPr/>
        </p:nvSpPr>
        <p:spPr bwMode="auto">
          <a:xfrm flipH="1">
            <a:off x="6011863" y="6524625"/>
            <a:ext cx="57626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11" name="Line 63"/>
          <p:cNvSpPr>
            <a:spLocks noChangeShapeType="1"/>
          </p:cNvSpPr>
          <p:nvPr/>
        </p:nvSpPr>
        <p:spPr bwMode="auto">
          <a:xfrm flipH="1">
            <a:off x="3492500" y="6308725"/>
            <a:ext cx="12239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12" name="Line 64"/>
          <p:cNvSpPr>
            <a:spLocks noChangeShapeType="1"/>
          </p:cNvSpPr>
          <p:nvPr/>
        </p:nvSpPr>
        <p:spPr bwMode="auto">
          <a:xfrm flipH="1">
            <a:off x="3348038" y="6453188"/>
            <a:ext cx="13684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13" name="Line 65"/>
          <p:cNvSpPr>
            <a:spLocks noChangeShapeType="1"/>
          </p:cNvSpPr>
          <p:nvPr/>
        </p:nvSpPr>
        <p:spPr bwMode="auto">
          <a:xfrm flipV="1">
            <a:off x="3492500" y="5805488"/>
            <a:ext cx="0" cy="50323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14" name="Line 66"/>
          <p:cNvSpPr>
            <a:spLocks noChangeShapeType="1"/>
          </p:cNvSpPr>
          <p:nvPr/>
        </p:nvSpPr>
        <p:spPr bwMode="auto">
          <a:xfrm flipV="1">
            <a:off x="3348038" y="5805488"/>
            <a:ext cx="0" cy="6477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15" name="Line 67"/>
          <p:cNvSpPr>
            <a:spLocks noChangeShapeType="1"/>
          </p:cNvSpPr>
          <p:nvPr/>
        </p:nvSpPr>
        <p:spPr bwMode="auto">
          <a:xfrm flipV="1">
            <a:off x="3492500" y="4868863"/>
            <a:ext cx="0" cy="431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16" name="Line 68"/>
          <p:cNvSpPr>
            <a:spLocks noChangeShapeType="1"/>
          </p:cNvSpPr>
          <p:nvPr/>
        </p:nvSpPr>
        <p:spPr bwMode="auto">
          <a:xfrm flipV="1">
            <a:off x="3348038" y="5013325"/>
            <a:ext cx="0" cy="2873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17" name="Line 69"/>
          <p:cNvSpPr>
            <a:spLocks noChangeShapeType="1"/>
          </p:cNvSpPr>
          <p:nvPr/>
        </p:nvSpPr>
        <p:spPr bwMode="auto">
          <a:xfrm flipH="1">
            <a:off x="2987675" y="4868863"/>
            <a:ext cx="5048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18" name="Line 70"/>
          <p:cNvSpPr>
            <a:spLocks noChangeShapeType="1"/>
          </p:cNvSpPr>
          <p:nvPr/>
        </p:nvSpPr>
        <p:spPr bwMode="auto">
          <a:xfrm flipH="1">
            <a:off x="2987675" y="5013325"/>
            <a:ext cx="36036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19" name="Rectangle 71"/>
          <p:cNvSpPr>
            <a:spLocks noChangeArrowheads="1"/>
          </p:cNvSpPr>
          <p:nvPr/>
        </p:nvSpPr>
        <p:spPr bwMode="auto">
          <a:xfrm>
            <a:off x="2339975" y="4652963"/>
            <a:ext cx="647700" cy="6477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20" name="Oval 72"/>
          <p:cNvSpPr>
            <a:spLocks noChangeArrowheads="1"/>
          </p:cNvSpPr>
          <p:nvPr/>
        </p:nvSpPr>
        <p:spPr bwMode="auto">
          <a:xfrm>
            <a:off x="2411413" y="4724400"/>
            <a:ext cx="73025" cy="730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21" name="Oval 73"/>
          <p:cNvSpPr>
            <a:spLocks noChangeArrowheads="1"/>
          </p:cNvSpPr>
          <p:nvPr/>
        </p:nvSpPr>
        <p:spPr bwMode="auto">
          <a:xfrm>
            <a:off x="2843213" y="4724400"/>
            <a:ext cx="73025" cy="730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22" name="Oval 74"/>
          <p:cNvSpPr>
            <a:spLocks noChangeArrowheads="1"/>
          </p:cNvSpPr>
          <p:nvPr/>
        </p:nvSpPr>
        <p:spPr bwMode="auto">
          <a:xfrm>
            <a:off x="2411413" y="5157788"/>
            <a:ext cx="73025" cy="714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23" name="Oval 75"/>
          <p:cNvSpPr>
            <a:spLocks noChangeArrowheads="1"/>
          </p:cNvSpPr>
          <p:nvPr/>
        </p:nvSpPr>
        <p:spPr bwMode="auto">
          <a:xfrm>
            <a:off x="2843213" y="5157788"/>
            <a:ext cx="73025" cy="714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24" name="Line 76"/>
          <p:cNvSpPr>
            <a:spLocks noChangeShapeType="1"/>
          </p:cNvSpPr>
          <p:nvPr/>
        </p:nvSpPr>
        <p:spPr bwMode="auto">
          <a:xfrm>
            <a:off x="3276600" y="4508500"/>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25" name="Line 77"/>
          <p:cNvSpPr>
            <a:spLocks noChangeShapeType="1"/>
          </p:cNvSpPr>
          <p:nvPr/>
        </p:nvSpPr>
        <p:spPr bwMode="auto">
          <a:xfrm flipH="1">
            <a:off x="2987675" y="4724400"/>
            <a:ext cx="2889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26" name="Line 78"/>
          <p:cNvSpPr>
            <a:spLocks noChangeShapeType="1"/>
          </p:cNvSpPr>
          <p:nvPr/>
        </p:nvSpPr>
        <p:spPr bwMode="auto">
          <a:xfrm flipH="1">
            <a:off x="1692275" y="4724400"/>
            <a:ext cx="6477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27" name="Line 79"/>
          <p:cNvSpPr>
            <a:spLocks noChangeShapeType="1"/>
          </p:cNvSpPr>
          <p:nvPr/>
        </p:nvSpPr>
        <p:spPr bwMode="auto">
          <a:xfrm flipV="1">
            <a:off x="1692275" y="2708275"/>
            <a:ext cx="0" cy="20161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28" name="Line 80"/>
          <p:cNvSpPr>
            <a:spLocks noChangeShapeType="1"/>
          </p:cNvSpPr>
          <p:nvPr/>
        </p:nvSpPr>
        <p:spPr bwMode="auto">
          <a:xfrm flipH="1">
            <a:off x="1187450" y="2708275"/>
            <a:ext cx="5048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31" name="Text Box 83"/>
          <p:cNvSpPr txBox="1">
            <a:spLocks noChangeArrowheads="1"/>
          </p:cNvSpPr>
          <p:nvPr/>
        </p:nvSpPr>
        <p:spPr bwMode="auto">
          <a:xfrm>
            <a:off x="7359650" y="2370138"/>
            <a:ext cx="78898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a-IR" altLang="en-US" sz="1200"/>
              <a:t>شیرسماوری</a:t>
            </a:r>
            <a:endParaRPr lang="en-US" altLang="en-US" sz="1200"/>
          </a:p>
        </p:txBody>
      </p:sp>
      <p:sp>
        <p:nvSpPr>
          <p:cNvPr id="2132" name="Text Box 84"/>
          <p:cNvSpPr txBox="1">
            <a:spLocks noChangeArrowheads="1"/>
          </p:cNvSpPr>
          <p:nvPr/>
        </p:nvSpPr>
        <p:spPr bwMode="auto">
          <a:xfrm>
            <a:off x="6011863" y="2276475"/>
            <a:ext cx="10128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a-IR" altLang="en-US" sz="1200"/>
              <a:t>شیر برقی بزرگ</a:t>
            </a:r>
            <a:endParaRPr lang="en-US" altLang="en-US" sz="1200"/>
          </a:p>
        </p:txBody>
      </p:sp>
      <p:sp>
        <p:nvSpPr>
          <p:cNvPr id="2137" name="Text Box 89"/>
          <p:cNvSpPr txBox="1">
            <a:spLocks noChangeArrowheads="1"/>
          </p:cNvSpPr>
          <p:nvPr/>
        </p:nvSpPr>
        <p:spPr bwMode="auto">
          <a:xfrm>
            <a:off x="2103438" y="2419350"/>
            <a:ext cx="5302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a:t>TPS</a:t>
            </a:r>
          </a:p>
        </p:txBody>
      </p:sp>
      <p:sp>
        <p:nvSpPr>
          <p:cNvPr id="2152" name="Text Box 104"/>
          <p:cNvSpPr txBox="1">
            <a:spLocks noChangeArrowheads="1"/>
          </p:cNvSpPr>
          <p:nvPr/>
        </p:nvSpPr>
        <p:spPr bwMode="auto">
          <a:xfrm>
            <a:off x="1547813" y="4868863"/>
            <a:ext cx="78263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a-IR" altLang="en-US" sz="1400"/>
              <a:t>کوئل دوبل</a:t>
            </a:r>
            <a:endParaRPr lang="en-US" altLang="en-US" sz="1400"/>
          </a:p>
        </p:txBody>
      </p:sp>
      <p:sp>
        <p:nvSpPr>
          <p:cNvPr id="2153" name="Line 105"/>
          <p:cNvSpPr>
            <a:spLocks noChangeShapeType="1"/>
          </p:cNvSpPr>
          <p:nvPr/>
        </p:nvSpPr>
        <p:spPr bwMode="auto">
          <a:xfrm>
            <a:off x="1187450" y="2708275"/>
            <a:ext cx="0" cy="5048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4" name="Line 106"/>
          <p:cNvSpPr>
            <a:spLocks noChangeShapeType="1"/>
          </p:cNvSpPr>
          <p:nvPr/>
        </p:nvSpPr>
        <p:spPr bwMode="auto">
          <a:xfrm>
            <a:off x="1187450" y="3213100"/>
            <a:ext cx="2159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5" name="Line 107"/>
          <p:cNvSpPr>
            <a:spLocks noChangeShapeType="1"/>
          </p:cNvSpPr>
          <p:nvPr/>
        </p:nvSpPr>
        <p:spPr bwMode="auto">
          <a:xfrm>
            <a:off x="1187450" y="2708275"/>
            <a:ext cx="215900" cy="5048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6" name="Text Box 108"/>
          <p:cNvSpPr txBox="1">
            <a:spLocks noChangeArrowheads="1"/>
          </p:cNvSpPr>
          <p:nvPr/>
        </p:nvSpPr>
        <p:spPr bwMode="auto">
          <a:xfrm>
            <a:off x="1095375" y="2392363"/>
            <a:ext cx="4635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a-IR" altLang="en-US" sz="1600"/>
              <a:t>شمع</a:t>
            </a:r>
            <a:endParaRPr lang="en-US" altLang="en-US" sz="1600"/>
          </a:p>
        </p:txBody>
      </p:sp>
      <p:sp>
        <p:nvSpPr>
          <p:cNvPr id="2157" name="Text Box 109"/>
          <p:cNvSpPr txBox="1">
            <a:spLocks noChangeArrowheads="1"/>
          </p:cNvSpPr>
          <p:nvPr/>
        </p:nvSpPr>
        <p:spPr bwMode="auto">
          <a:xfrm>
            <a:off x="2124075" y="4292600"/>
            <a:ext cx="14763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a-IR" altLang="en-US" sz="1200"/>
              <a:t> از پایه 4</a:t>
            </a:r>
            <a:r>
              <a:rPr lang="en-US" altLang="en-US" sz="1200"/>
              <a:t>+12v </a:t>
            </a:r>
            <a:r>
              <a:rPr lang="fa-IR" altLang="en-US" sz="1200"/>
              <a:t>رله دوبل</a:t>
            </a:r>
            <a:endParaRPr lang="en-US" altLang="en-US" sz="1200"/>
          </a:p>
        </p:txBody>
      </p:sp>
      <p:sp>
        <p:nvSpPr>
          <p:cNvPr id="2158" name="Text Box 110"/>
          <p:cNvSpPr txBox="1">
            <a:spLocks noChangeArrowheads="1"/>
          </p:cNvSpPr>
          <p:nvPr/>
        </p:nvSpPr>
        <p:spPr bwMode="auto">
          <a:xfrm>
            <a:off x="3203575" y="4797425"/>
            <a:ext cx="3587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000"/>
              <a:t>1,2</a:t>
            </a:r>
          </a:p>
        </p:txBody>
      </p:sp>
      <p:sp>
        <p:nvSpPr>
          <p:cNvPr id="2159" name="Text Box 111"/>
          <p:cNvSpPr txBox="1">
            <a:spLocks noChangeArrowheads="1"/>
          </p:cNvSpPr>
          <p:nvPr/>
        </p:nvSpPr>
        <p:spPr bwMode="auto">
          <a:xfrm>
            <a:off x="3040063" y="4987925"/>
            <a:ext cx="3587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000"/>
              <a:t>3,4</a:t>
            </a:r>
          </a:p>
        </p:txBody>
      </p:sp>
      <p:sp>
        <p:nvSpPr>
          <p:cNvPr id="2160" name="Text Box 112"/>
          <p:cNvSpPr txBox="1">
            <a:spLocks noChangeArrowheads="1"/>
          </p:cNvSpPr>
          <p:nvPr/>
        </p:nvSpPr>
        <p:spPr bwMode="auto">
          <a:xfrm>
            <a:off x="6135688" y="1935163"/>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ltLang="en-US" sz="2400"/>
          </a:p>
        </p:txBody>
      </p:sp>
      <p:sp>
        <p:nvSpPr>
          <p:cNvPr id="2162" name="Line 114"/>
          <p:cNvSpPr>
            <a:spLocks noChangeShapeType="1"/>
          </p:cNvSpPr>
          <p:nvPr/>
        </p:nvSpPr>
        <p:spPr bwMode="auto">
          <a:xfrm flipH="1">
            <a:off x="1619250" y="5589588"/>
            <a:ext cx="15843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63" name="Line 115"/>
          <p:cNvSpPr>
            <a:spLocks noChangeShapeType="1"/>
          </p:cNvSpPr>
          <p:nvPr/>
        </p:nvSpPr>
        <p:spPr bwMode="auto">
          <a:xfrm flipH="1">
            <a:off x="179388" y="5589588"/>
            <a:ext cx="5762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64" name="Line 116"/>
          <p:cNvSpPr>
            <a:spLocks noChangeShapeType="1"/>
          </p:cNvSpPr>
          <p:nvPr/>
        </p:nvSpPr>
        <p:spPr bwMode="auto">
          <a:xfrm flipV="1">
            <a:off x="179388" y="2708275"/>
            <a:ext cx="0" cy="288131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65" name="Line 117"/>
          <p:cNvSpPr>
            <a:spLocks noChangeShapeType="1"/>
          </p:cNvSpPr>
          <p:nvPr/>
        </p:nvSpPr>
        <p:spPr bwMode="auto">
          <a:xfrm>
            <a:off x="179388" y="2708275"/>
            <a:ext cx="36036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67" name="Line 119"/>
          <p:cNvSpPr>
            <a:spLocks noChangeShapeType="1"/>
          </p:cNvSpPr>
          <p:nvPr/>
        </p:nvSpPr>
        <p:spPr bwMode="auto">
          <a:xfrm>
            <a:off x="179388" y="1844675"/>
            <a:ext cx="0" cy="7207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68" name="Line 120"/>
          <p:cNvSpPr>
            <a:spLocks noChangeShapeType="1"/>
          </p:cNvSpPr>
          <p:nvPr/>
        </p:nvSpPr>
        <p:spPr bwMode="auto">
          <a:xfrm>
            <a:off x="179388" y="2565400"/>
            <a:ext cx="36036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69" name="Text Box 121"/>
          <p:cNvSpPr txBox="1">
            <a:spLocks noChangeArrowheads="1"/>
          </p:cNvSpPr>
          <p:nvPr/>
        </p:nvSpPr>
        <p:spPr bwMode="auto">
          <a:xfrm>
            <a:off x="0" y="1412875"/>
            <a:ext cx="950913"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a:t>+12v </a:t>
            </a:r>
            <a:r>
              <a:rPr lang="fa-IR" altLang="en-US" sz="1400"/>
              <a:t>رله دوبل</a:t>
            </a:r>
            <a:endParaRPr lang="en-US" altLang="en-US" sz="1400"/>
          </a:p>
        </p:txBody>
      </p:sp>
      <p:cxnSp>
        <p:nvCxnSpPr>
          <p:cNvPr id="2171" name="AutoShape 123"/>
          <p:cNvCxnSpPr>
            <a:cxnSpLocks noChangeShapeType="1"/>
            <a:stCxn id="2052" idx="1"/>
            <a:endCxn id="2058" idx="0"/>
          </p:cNvCxnSpPr>
          <p:nvPr/>
        </p:nvCxnSpPr>
        <p:spPr bwMode="auto">
          <a:xfrm rot="10800000" flipV="1">
            <a:off x="1152525" y="1557338"/>
            <a:ext cx="6083300" cy="503237"/>
          </a:xfrm>
          <a:prstGeom prst="bentConnector2">
            <a:avLst/>
          </a:prstGeom>
          <a:noFill/>
          <a:ln w="5080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72" name="AutoShape 124"/>
          <p:cNvCxnSpPr>
            <a:cxnSpLocks noChangeShapeType="1"/>
            <a:endCxn id="2058" idx="3"/>
          </p:cNvCxnSpPr>
          <p:nvPr/>
        </p:nvCxnSpPr>
        <p:spPr bwMode="auto">
          <a:xfrm rot="10800000" flipV="1">
            <a:off x="1979613" y="1773238"/>
            <a:ext cx="5184775" cy="468312"/>
          </a:xfrm>
          <a:prstGeom prst="bentConnector3">
            <a:avLst>
              <a:gd name="adj1" fmla="val 50000"/>
            </a:avLst>
          </a:prstGeom>
          <a:noFill/>
          <a:ln w="50800">
            <a:solidFill>
              <a:schemeClr val="tx1"/>
            </a:solidFill>
            <a:miter lim="800000"/>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73" name="AutoShape 125"/>
          <p:cNvCxnSpPr>
            <a:cxnSpLocks noChangeShapeType="1"/>
            <a:stCxn id="2081" idx="2"/>
            <a:endCxn id="2087" idx="0"/>
          </p:cNvCxnSpPr>
          <p:nvPr/>
        </p:nvCxnSpPr>
        <p:spPr bwMode="auto">
          <a:xfrm rot="16200000" flipH="1">
            <a:off x="1925637" y="3590926"/>
            <a:ext cx="2087563" cy="1331912"/>
          </a:xfrm>
          <a:prstGeom prst="bentConnector3">
            <a:avLst>
              <a:gd name="adj1" fmla="val 49963"/>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74" name="Line 126"/>
          <p:cNvSpPr>
            <a:spLocks noChangeShapeType="1"/>
          </p:cNvSpPr>
          <p:nvPr/>
        </p:nvSpPr>
        <p:spPr bwMode="auto">
          <a:xfrm>
            <a:off x="3635375" y="4797425"/>
            <a:ext cx="15843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75" name="Line 127"/>
          <p:cNvSpPr>
            <a:spLocks noChangeShapeType="1"/>
          </p:cNvSpPr>
          <p:nvPr/>
        </p:nvSpPr>
        <p:spPr bwMode="auto">
          <a:xfrm>
            <a:off x="5219700" y="4797425"/>
            <a:ext cx="0" cy="431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76" name="Line 128"/>
          <p:cNvSpPr>
            <a:spLocks noChangeShapeType="1"/>
          </p:cNvSpPr>
          <p:nvPr/>
        </p:nvSpPr>
        <p:spPr bwMode="auto">
          <a:xfrm flipV="1">
            <a:off x="5292725" y="4652963"/>
            <a:ext cx="0" cy="5762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77" name="Line 129"/>
          <p:cNvSpPr>
            <a:spLocks noChangeShapeType="1"/>
          </p:cNvSpPr>
          <p:nvPr/>
        </p:nvSpPr>
        <p:spPr bwMode="auto">
          <a:xfrm flipH="1" flipV="1">
            <a:off x="4356100" y="4652963"/>
            <a:ext cx="9366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78" name="Line 130"/>
          <p:cNvSpPr>
            <a:spLocks noChangeShapeType="1"/>
          </p:cNvSpPr>
          <p:nvPr/>
        </p:nvSpPr>
        <p:spPr bwMode="auto">
          <a:xfrm flipV="1">
            <a:off x="4356100" y="3284538"/>
            <a:ext cx="0" cy="13684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79" name="Line 131"/>
          <p:cNvSpPr>
            <a:spLocks noChangeShapeType="1"/>
          </p:cNvSpPr>
          <p:nvPr/>
        </p:nvSpPr>
        <p:spPr bwMode="auto">
          <a:xfrm>
            <a:off x="5867400" y="3141663"/>
            <a:ext cx="0" cy="20875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80" name="Rectangle 132"/>
          <p:cNvSpPr>
            <a:spLocks noChangeArrowheads="1"/>
          </p:cNvSpPr>
          <p:nvPr/>
        </p:nvSpPr>
        <p:spPr bwMode="auto">
          <a:xfrm>
            <a:off x="6156325" y="4724400"/>
            <a:ext cx="936625" cy="431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200"/>
              <a:t>CNG</a:t>
            </a:r>
          </a:p>
          <a:p>
            <a:pPr algn="ctr"/>
            <a:endParaRPr lang="en-US" altLang="en-US" sz="1200"/>
          </a:p>
        </p:txBody>
      </p:sp>
      <p:sp>
        <p:nvSpPr>
          <p:cNvPr id="2183" name="AutoShape 135"/>
          <p:cNvSpPr>
            <a:spLocks noChangeArrowheads="1"/>
          </p:cNvSpPr>
          <p:nvPr/>
        </p:nvSpPr>
        <p:spPr bwMode="auto">
          <a:xfrm>
            <a:off x="7380288" y="2636838"/>
            <a:ext cx="241300" cy="576262"/>
          </a:xfrm>
          <a:prstGeom prst="flowChartCollate">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84" name="AutoShape 136"/>
          <p:cNvSpPr>
            <a:spLocks noChangeArrowheads="1"/>
          </p:cNvSpPr>
          <p:nvPr/>
        </p:nvSpPr>
        <p:spPr bwMode="auto">
          <a:xfrm>
            <a:off x="6156325" y="2708275"/>
            <a:ext cx="287338" cy="504825"/>
          </a:xfrm>
          <a:prstGeom prst="flowChartCollate">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85" name="Line 137"/>
          <p:cNvSpPr>
            <a:spLocks noChangeShapeType="1"/>
          </p:cNvSpPr>
          <p:nvPr/>
        </p:nvSpPr>
        <p:spPr bwMode="auto">
          <a:xfrm>
            <a:off x="6011863" y="5373688"/>
            <a:ext cx="5762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86" name="Line 138"/>
          <p:cNvSpPr>
            <a:spLocks noChangeShapeType="1"/>
          </p:cNvSpPr>
          <p:nvPr/>
        </p:nvSpPr>
        <p:spPr bwMode="auto">
          <a:xfrm flipV="1">
            <a:off x="6588125" y="5157788"/>
            <a:ext cx="0"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87" name="Oval 139"/>
          <p:cNvSpPr>
            <a:spLocks noChangeArrowheads="1"/>
          </p:cNvSpPr>
          <p:nvPr/>
        </p:nvSpPr>
        <p:spPr bwMode="auto">
          <a:xfrm>
            <a:off x="6227763" y="4941888"/>
            <a:ext cx="144462" cy="142875"/>
          </a:xfrm>
          <a:prstGeom prst="ellipse">
            <a:avLst/>
          </a:prstGeom>
          <a:solidFill>
            <a:srgbClr val="FF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88" name="Oval 140"/>
          <p:cNvSpPr>
            <a:spLocks noChangeArrowheads="1"/>
          </p:cNvSpPr>
          <p:nvPr/>
        </p:nvSpPr>
        <p:spPr bwMode="auto">
          <a:xfrm>
            <a:off x="6443663" y="4941888"/>
            <a:ext cx="144462" cy="142875"/>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89" name="Oval 141"/>
          <p:cNvSpPr>
            <a:spLocks noChangeArrowheads="1"/>
          </p:cNvSpPr>
          <p:nvPr/>
        </p:nvSpPr>
        <p:spPr bwMode="auto">
          <a:xfrm>
            <a:off x="6659563" y="4941888"/>
            <a:ext cx="144462" cy="142875"/>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90" name="Oval 142"/>
          <p:cNvSpPr>
            <a:spLocks noChangeArrowheads="1"/>
          </p:cNvSpPr>
          <p:nvPr/>
        </p:nvSpPr>
        <p:spPr bwMode="auto">
          <a:xfrm>
            <a:off x="6877050" y="4941888"/>
            <a:ext cx="142875" cy="144462"/>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91" name="Text Box 143"/>
          <p:cNvSpPr txBox="1">
            <a:spLocks noChangeArrowheads="1"/>
          </p:cNvSpPr>
          <p:nvPr/>
        </p:nvSpPr>
        <p:spPr bwMode="auto">
          <a:xfrm>
            <a:off x="755650" y="5013325"/>
            <a:ext cx="8493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a-IR" altLang="en-US"/>
              <a:t>شبیه ساز</a:t>
            </a:r>
            <a:endParaRPr lang="en-US" altLang="en-US"/>
          </a:p>
        </p:txBody>
      </p:sp>
      <p:sp>
        <p:nvSpPr>
          <p:cNvPr id="2140" name="Rectangle 92"/>
          <p:cNvSpPr>
            <a:spLocks noChangeArrowheads="1"/>
          </p:cNvSpPr>
          <p:nvPr/>
        </p:nvSpPr>
        <p:spPr bwMode="auto">
          <a:xfrm rot="16200000">
            <a:off x="238125" y="2506663"/>
            <a:ext cx="8270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fa-IR" altLang="en-US"/>
              <a:t>انژکتور</a:t>
            </a:r>
            <a:endParaRPr lang="en-US" altLang="en-US"/>
          </a:p>
        </p:txBody>
      </p:sp>
      <p:sp>
        <p:nvSpPr>
          <p:cNvPr id="2192" name="Text Box 144"/>
          <p:cNvSpPr txBox="1">
            <a:spLocks noChangeArrowheads="1"/>
          </p:cNvSpPr>
          <p:nvPr/>
        </p:nvSpPr>
        <p:spPr bwMode="auto">
          <a:xfrm>
            <a:off x="3563938" y="333375"/>
            <a:ext cx="3103562"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rtl="1"/>
            <a:r>
              <a:rPr lang="fa-IR" altLang="en-US" sz="2800"/>
              <a:t>کیت گازسوزپراید </a:t>
            </a:r>
            <a:r>
              <a:rPr lang="en-US" altLang="en-US" sz="2800"/>
              <a:t>CNG</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17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7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52"/>
                                        </p:tgtEl>
                                        <p:attrNameLst>
                                          <p:attrName>style.visibility</p:attrName>
                                        </p:attrNameLst>
                                      </p:cBhvr>
                                      <p:to>
                                        <p:strVal val="visible"/>
                                      </p:to>
                                    </p:set>
                                  </p:childTnLst>
                                </p:cTn>
                              </p:par>
                              <p:par>
                                <p:cTn id="11" presetID="3" presetClass="entr" presetSubtype="0" fill="hold" grpId="0" nodeType="withEffect">
                                  <p:stCondLst>
                                    <p:cond delay="0"/>
                                  </p:stCondLst>
                                  <p:childTnLst>
                                    <p:set>
                                      <p:cBhvr>
                                        <p:cTn id="12" dur="1" fill="hold">
                                          <p:stCondLst>
                                            <p:cond delay="0"/>
                                          </p:stCondLst>
                                        </p:cTn>
                                        <p:tgtEl>
                                          <p:spTgt spid="207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4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5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5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5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2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5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5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06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06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08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10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11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152"/>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06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07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071"/>
                                        </p:tgtEl>
                                        <p:attrNameLst>
                                          <p:attrName>style.visibility</p:attrName>
                                        </p:attrNameLst>
                                      </p:cBhvr>
                                      <p:to>
                                        <p:strVal val="visible"/>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062"/>
                                        </p:tgtEl>
                                        <p:attrNameLst>
                                          <p:attrName>style.visibility</p:attrName>
                                        </p:attrNameLst>
                                      </p:cBhvr>
                                      <p:to>
                                        <p:strVal val="visible"/>
                                      </p:to>
                                    </p:set>
                                    <p:animEffect transition="in" filter="fade">
                                      <p:cBhvr>
                                        <p:cTn id="57" dur="2000"/>
                                        <p:tgtEl>
                                          <p:spTgt spid="2062"/>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183"/>
                                        </p:tgtEl>
                                        <p:attrNameLst>
                                          <p:attrName>style.visibility</p:attrName>
                                        </p:attrNameLst>
                                      </p:cBhvr>
                                      <p:to>
                                        <p:strVal val="visible"/>
                                      </p:to>
                                    </p:set>
                                    <p:animEffect transition="in" filter="fade">
                                      <p:cBhvr>
                                        <p:cTn id="60" dur="2000"/>
                                        <p:tgtEl>
                                          <p:spTgt spid="2183"/>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131"/>
                                        </p:tgtEl>
                                        <p:attrNameLst>
                                          <p:attrName>style.visibility</p:attrName>
                                        </p:attrNameLst>
                                      </p:cBhvr>
                                      <p:to>
                                        <p:strVal val="visible"/>
                                      </p:to>
                                    </p:set>
                                    <p:animEffect transition="in" filter="fade">
                                      <p:cBhvr>
                                        <p:cTn id="63" dur="2000"/>
                                        <p:tgtEl>
                                          <p:spTgt spid="2131"/>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2184"/>
                                        </p:tgtEl>
                                        <p:attrNameLst>
                                          <p:attrName>style.visibility</p:attrName>
                                        </p:attrNameLst>
                                      </p:cBhvr>
                                      <p:to>
                                        <p:strVal val="visible"/>
                                      </p:to>
                                    </p:set>
                                    <p:animEffect transition="in" filter="fade">
                                      <p:cBhvr>
                                        <p:cTn id="68" dur="2000"/>
                                        <p:tgtEl>
                                          <p:spTgt spid="2184"/>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2132"/>
                                        </p:tgtEl>
                                        <p:attrNameLst>
                                          <p:attrName>style.visibility</p:attrName>
                                        </p:attrNameLst>
                                      </p:cBhvr>
                                      <p:to>
                                        <p:strVal val="visible"/>
                                      </p:to>
                                    </p:set>
                                    <p:animEffect transition="in" filter="fade">
                                      <p:cBhvr>
                                        <p:cTn id="71" dur="2000"/>
                                        <p:tgtEl>
                                          <p:spTgt spid="2132"/>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2077"/>
                                        </p:tgtEl>
                                        <p:attrNameLst>
                                          <p:attrName>style.visibility</p:attrName>
                                        </p:attrNameLst>
                                      </p:cBhvr>
                                      <p:to>
                                        <p:strVal val="visible"/>
                                      </p:to>
                                    </p:set>
                                    <p:animEffect transition="in" filter="fade">
                                      <p:cBhvr>
                                        <p:cTn id="76" dur="2000"/>
                                        <p:tgtEl>
                                          <p:spTgt spid="2077"/>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2078"/>
                                        </p:tgtEl>
                                        <p:attrNameLst>
                                          <p:attrName>style.visibility</p:attrName>
                                        </p:attrNameLst>
                                      </p:cBhvr>
                                      <p:to>
                                        <p:strVal val="visible"/>
                                      </p:to>
                                    </p:set>
                                    <p:animEffect transition="in" filter="fade">
                                      <p:cBhvr>
                                        <p:cTn id="79" dur="2000"/>
                                        <p:tgtEl>
                                          <p:spTgt spid="2078"/>
                                        </p:tgtEl>
                                      </p:cBhvr>
                                    </p:animEffect>
                                  </p:childTnLst>
                                </p:cTn>
                              </p:par>
                            </p:childTnLst>
                          </p:cTn>
                        </p:par>
                      </p:childTnLst>
                    </p:cTn>
                  </p:par>
                  <p:par>
                    <p:cTn id="80" fill="hold" nodeType="clickPar">
                      <p:stCondLst>
                        <p:cond delay="indefinite"/>
                      </p:stCondLst>
                      <p:childTnLst>
                        <p:par>
                          <p:cTn id="81" fill="hold" nodeType="withGroup">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2079"/>
                                        </p:tgtEl>
                                        <p:attrNameLst>
                                          <p:attrName>style.visibility</p:attrName>
                                        </p:attrNameLst>
                                      </p:cBhvr>
                                      <p:to>
                                        <p:strVal val="visible"/>
                                      </p:to>
                                    </p:set>
                                    <p:animEffect transition="in" filter="fade">
                                      <p:cBhvr>
                                        <p:cTn id="84" dur="2000"/>
                                        <p:tgtEl>
                                          <p:spTgt spid="2079"/>
                                        </p:tgtEl>
                                      </p:cBhvr>
                                    </p:animEffect>
                                  </p:childTnLst>
                                </p:cTn>
                              </p:par>
                            </p:childTnLst>
                          </p:cTn>
                        </p:par>
                      </p:childTnLst>
                    </p:cTn>
                  </p:par>
                  <p:par>
                    <p:cTn id="85" fill="hold" nodeType="clickPar">
                      <p:stCondLst>
                        <p:cond delay="indefinite"/>
                      </p:stCondLst>
                      <p:childTnLst>
                        <p:par>
                          <p:cTn id="86" fill="hold" nodeType="withGroup">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2080"/>
                                        </p:tgtEl>
                                        <p:attrNameLst>
                                          <p:attrName>style.visibility</p:attrName>
                                        </p:attrNameLst>
                                      </p:cBhvr>
                                      <p:to>
                                        <p:strVal val="visible"/>
                                      </p:to>
                                    </p:set>
                                    <p:animEffect transition="in" filter="fade">
                                      <p:cBhvr>
                                        <p:cTn id="89" dur="2000"/>
                                        <p:tgtEl>
                                          <p:spTgt spid="2080"/>
                                        </p:tgtEl>
                                      </p:cBhvr>
                                    </p:animEffect>
                                  </p:childTnLst>
                                </p:cTn>
                              </p:par>
                            </p:childTnLst>
                          </p:cTn>
                        </p:par>
                      </p:childTnLst>
                    </p:cTn>
                  </p:par>
                  <p:par>
                    <p:cTn id="90" fill="hold" nodeType="clickPar">
                      <p:stCondLst>
                        <p:cond delay="indefinite"/>
                      </p:stCondLst>
                      <p:childTnLst>
                        <p:par>
                          <p:cTn id="91" fill="hold" nodeType="withGroup">
                            <p:stCondLst>
                              <p:cond delay="0"/>
                            </p:stCondLst>
                            <p:childTnLst>
                              <p:par>
                                <p:cTn id="92" presetID="10" presetClass="entr" presetSubtype="0" fill="hold" grpId="0" nodeType="clickEffect">
                                  <p:stCondLst>
                                    <p:cond delay="0"/>
                                  </p:stCondLst>
                                  <p:childTnLst>
                                    <p:set>
                                      <p:cBhvr>
                                        <p:cTn id="93" dur="1" fill="hold">
                                          <p:stCondLst>
                                            <p:cond delay="0"/>
                                          </p:stCondLst>
                                        </p:cTn>
                                        <p:tgtEl>
                                          <p:spTgt spid="2081"/>
                                        </p:tgtEl>
                                        <p:attrNameLst>
                                          <p:attrName>style.visibility</p:attrName>
                                        </p:attrNameLst>
                                      </p:cBhvr>
                                      <p:to>
                                        <p:strVal val="visible"/>
                                      </p:to>
                                    </p:set>
                                    <p:animEffect transition="in" filter="fade">
                                      <p:cBhvr>
                                        <p:cTn id="94" dur="2000"/>
                                        <p:tgtEl>
                                          <p:spTgt spid="2081"/>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2137"/>
                                        </p:tgtEl>
                                        <p:attrNameLst>
                                          <p:attrName>style.visibility</p:attrName>
                                        </p:attrNameLst>
                                      </p:cBhvr>
                                      <p:to>
                                        <p:strVal val="visible"/>
                                      </p:to>
                                    </p:set>
                                    <p:animEffect transition="in" filter="fade">
                                      <p:cBhvr>
                                        <p:cTn id="97" dur="2000"/>
                                        <p:tgtEl>
                                          <p:spTgt spid="2137"/>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2082"/>
                                        </p:tgtEl>
                                        <p:attrNameLst>
                                          <p:attrName>style.visibility</p:attrName>
                                        </p:attrNameLst>
                                      </p:cBhvr>
                                      <p:to>
                                        <p:strVal val="visible"/>
                                      </p:to>
                                    </p:set>
                                    <p:animEffect transition="in" filter="fade">
                                      <p:cBhvr>
                                        <p:cTn id="100" dur="2000"/>
                                        <p:tgtEl>
                                          <p:spTgt spid="2082"/>
                                        </p:tgtEl>
                                      </p:cBhvr>
                                    </p:animEffect>
                                  </p:childTnLst>
                                </p:cTn>
                              </p:par>
                            </p:childTnLst>
                          </p:cTn>
                        </p:par>
                      </p:childTnLst>
                    </p:cTn>
                  </p:par>
                  <p:par>
                    <p:cTn id="101" fill="hold" nodeType="clickPar">
                      <p:stCondLst>
                        <p:cond delay="indefinite"/>
                      </p:stCondLst>
                      <p:childTnLst>
                        <p:par>
                          <p:cTn id="102" fill="hold" nodeType="withGroup">
                            <p:stCondLst>
                              <p:cond delay="0"/>
                            </p:stCondLst>
                            <p:childTnLst>
                              <p:par>
                                <p:cTn id="103" presetID="5" presetClass="entr" presetSubtype="10" fill="hold" grpId="0" nodeType="clickEffect">
                                  <p:stCondLst>
                                    <p:cond delay="0"/>
                                  </p:stCondLst>
                                  <p:childTnLst>
                                    <p:set>
                                      <p:cBhvr>
                                        <p:cTn id="104" dur="1" fill="hold">
                                          <p:stCondLst>
                                            <p:cond delay="0"/>
                                          </p:stCondLst>
                                        </p:cTn>
                                        <p:tgtEl>
                                          <p:spTgt spid="2072"/>
                                        </p:tgtEl>
                                        <p:attrNameLst>
                                          <p:attrName>style.visibility</p:attrName>
                                        </p:attrNameLst>
                                      </p:cBhvr>
                                      <p:to>
                                        <p:strVal val="visible"/>
                                      </p:to>
                                    </p:set>
                                    <p:animEffect transition="in" filter="checkerboard(across)">
                                      <p:cBhvr>
                                        <p:cTn id="105" dur="500"/>
                                        <p:tgtEl>
                                          <p:spTgt spid="2072"/>
                                        </p:tgtEl>
                                      </p:cBhvr>
                                    </p:animEffect>
                                  </p:childTnLst>
                                </p:cTn>
                              </p:par>
                            </p:childTnLst>
                          </p:cTn>
                        </p:par>
                      </p:childTnLst>
                    </p:cTn>
                  </p:par>
                  <p:par>
                    <p:cTn id="106" fill="hold" nodeType="clickPar">
                      <p:stCondLst>
                        <p:cond delay="indefinite"/>
                      </p:stCondLst>
                      <p:childTnLst>
                        <p:par>
                          <p:cTn id="107" fill="hold" nodeType="withGroup">
                            <p:stCondLst>
                              <p:cond delay="0"/>
                            </p:stCondLst>
                            <p:childTnLst>
                              <p:par>
                                <p:cTn id="108" presetID="10" presetClass="entr" presetSubtype="0" fill="hold" grpId="0" nodeType="clickEffect">
                                  <p:stCondLst>
                                    <p:cond delay="0"/>
                                  </p:stCondLst>
                                  <p:childTnLst>
                                    <p:set>
                                      <p:cBhvr>
                                        <p:cTn id="109" dur="1" fill="hold">
                                          <p:stCondLst>
                                            <p:cond delay="0"/>
                                          </p:stCondLst>
                                        </p:cTn>
                                        <p:tgtEl>
                                          <p:spTgt spid="2083"/>
                                        </p:tgtEl>
                                        <p:attrNameLst>
                                          <p:attrName>style.visibility</p:attrName>
                                        </p:attrNameLst>
                                      </p:cBhvr>
                                      <p:to>
                                        <p:strVal val="visible"/>
                                      </p:to>
                                    </p:set>
                                    <p:animEffect transition="in" filter="fade">
                                      <p:cBhvr>
                                        <p:cTn id="110" dur="2000"/>
                                        <p:tgtEl>
                                          <p:spTgt spid="2083"/>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2084"/>
                                        </p:tgtEl>
                                        <p:attrNameLst>
                                          <p:attrName>style.visibility</p:attrName>
                                        </p:attrNameLst>
                                      </p:cBhvr>
                                      <p:to>
                                        <p:strVal val="visible"/>
                                      </p:to>
                                    </p:set>
                                    <p:animEffect transition="in" filter="fade">
                                      <p:cBhvr>
                                        <p:cTn id="113" dur="2000"/>
                                        <p:tgtEl>
                                          <p:spTgt spid="2084"/>
                                        </p:tgtEl>
                                      </p:cBhvr>
                                    </p:animEffect>
                                  </p:childTnLst>
                                </p:cTn>
                              </p:par>
                            </p:childTnLst>
                          </p:cTn>
                        </p:par>
                      </p:childTnLst>
                    </p:cTn>
                  </p:par>
                  <p:par>
                    <p:cTn id="114" fill="hold" nodeType="clickPar">
                      <p:stCondLst>
                        <p:cond delay="indefinite"/>
                      </p:stCondLst>
                      <p:childTnLst>
                        <p:par>
                          <p:cTn id="115" fill="hold" nodeType="withGroup">
                            <p:stCondLst>
                              <p:cond delay="0"/>
                            </p:stCondLst>
                            <p:childTnLst>
                              <p:par>
                                <p:cTn id="116" presetID="10" presetClass="entr" presetSubtype="0" fill="hold" grpId="0" nodeType="clickEffect">
                                  <p:stCondLst>
                                    <p:cond delay="0"/>
                                  </p:stCondLst>
                                  <p:childTnLst>
                                    <p:set>
                                      <p:cBhvr>
                                        <p:cTn id="117" dur="1" fill="hold">
                                          <p:stCondLst>
                                            <p:cond delay="0"/>
                                          </p:stCondLst>
                                        </p:cTn>
                                        <p:tgtEl>
                                          <p:spTgt spid="2085"/>
                                        </p:tgtEl>
                                        <p:attrNameLst>
                                          <p:attrName>style.visibility</p:attrName>
                                        </p:attrNameLst>
                                      </p:cBhvr>
                                      <p:to>
                                        <p:strVal val="visible"/>
                                      </p:to>
                                    </p:set>
                                    <p:animEffect transition="in" filter="fade">
                                      <p:cBhvr>
                                        <p:cTn id="118" dur="2000"/>
                                        <p:tgtEl>
                                          <p:spTgt spid="2085"/>
                                        </p:tgtEl>
                                      </p:cBhvr>
                                    </p:animEffect>
                                  </p:childTnLst>
                                </p:cTn>
                              </p:par>
                              <p:par>
                                <p:cTn id="119" presetID="10" presetClass="entr" presetSubtype="0" fill="hold" grpId="0" nodeType="withEffect">
                                  <p:stCondLst>
                                    <p:cond delay="0"/>
                                  </p:stCondLst>
                                  <p:childTnLst>
                                    <p:set>
                                      <p:cBhvr>
                                        <p:cTn id="120" dur="1" fill="hold">
                                          <p:stCondLst>
                                            <p:cond delay="0"/>
                                          </p:stCondLst>
                                        </p:cTn>
                                        <p:tgtEl>
                                          <p:spTgt spid="2086"/>
                                        </p:tgtEl>
                                        <p:attrNameLst>
                                          <p:attrName>style.visibility</p:attrName>
                                        </p:attrNameLst>
                                      </p:cBhvr>
                                      <p:to>
                                        <p:strVal val="visible"/>
                                      </p:to>
                                    </p:set>
                                    <p:animEffect transition="in" filter="fade">
                                      <p:cBhvr>
                                        <p:cTn id="121" dur="2000"/>
                                        <p:tgtEl>
                                          <p:spTgt spid="2086"/>
                                        </p:tgtEl>
                                      </p:cBhvr>
                                    </p:animEffect>
                                  </p:childTnLst>
                                </p:cTn>
                              </p:par>
                              <p:par>
                                <p:cTn id="122" presetID="10" presetClass="entr" presetSubtype="0" fill="hold" grpId="0" nodeType="withEffect">
                                  <p:stCondLst>
                                    <p:cond delay="0"/>
                                  </p:stCondLst>
                                  <p:childTnLst>
                                    <p:set>
                                      <p:cBhvr>
                                        <p:cTn id="123" dur="1" fill="hold">
                                          <p:stCondLst>
                                            <p:cond delay="0"/>
                                          </p:stCondLst>
                                        </p:cTn>
                                        <p:tgtEl>
                                          <p:spTgt spid="2187"/>
                                        </p:tgtEl>
                                        <p:attrNameLst>
                                          <p:attrName>style.visibility</p:attrName>
                                        </p:attrNameLst>
                                      </p:cBhvr>
                                      <p:to>
                                        <p:strVal val="visible"/>
                                      </p:to>
                                    </p:set>
                                    <p:animEffect transition="in" filter="fade">
                                      <p:cBhvr>
                                        <p:cTn id="124" dur="2000"/>
                                        <p:tgtEl>
                                          <p:spTgt spid="2187"/>
                                        </p:tgtEl>
                                      </p:cBhvr>
                                    </p:animEffect>
                                  </p:childTnLst>
                                </p:cTn>
                              </p:par>
                              <p:par>
                                <p:cTn id="125" presetID="10" presetClass="entr" presetSubtype="0" fill="hold" grpId="0" nodeType="withEffect">
                                  <p:stCondLst>
                                    <p:cond delay="0"/>
                                  </p:stCondLst>
                                  <p:childTnLst>
                                    <p:set>
                                      <p:cBhvr>
                                        <p:cTn id="126" dur="1" fill="hold">
                                          <p:stCondLst>
                                            <p:cond delay="0"/>
                                          </p:stCondLst>
                                        </p:cTn>
                                        <p:tgtEl>
                                          <p:spTgt spid="2188"/>
                                        </p:tgtEl>
                                        <p:attrNameLst>
                                          <p:attrName>style.visibility</p:attrName>
                                        </p:attrNameLst>
                                      </p:cBhvr>
                                      <p:to>
                                        <p:strVal val="visible"/>
                                      </p:to>
                                    </p:set>
                                    <p:animEffect transition="in" filter="fade">
                                      <p:cBhvr>
                                        <p:cTn id="127" dur="2000"/>
                                        <p:tgtEl>
                                          <p:spTgt spid="2188"/>
                                        </p:tgtEl>
                                      </p:cBhvr>
                                    </p:animEffect>
                                  </p:childTnLst>
                                </p:cTn>
                              </p:par>
                              <p:par>
                                <p:cTn id="128" presetID="10" presetClass="entr" presetSubtype="0" fill="hold" grpId="0" nodeType="withEffect">
                                  <p:stCondLst>
                                    <p:cond delay="0"/>
                                  </p:stCondLst>
                                  <p:childTnLst>
                                    <p:set>
                                      <p:cBhvr>
                                        <p:cTn id="129" dur="1" fill="hold">
                                          <p:stCondLst>
                                            <p:cond delay="0"/>
                                          </p:stCondLst>
                                        </p:cTn>
                                        <p:tgtEl>
                                          <p:spTgt spid="2189"/>
                                        </p:tgtEl>
                                        <p:attrNameLst>
                                          <p:attrName>style.visibility</p:attrName>
                                        </p:attrNameLst>
                                      </p:cBhvr>
                                      <p:to>
                                        <p:strVal val="visible"/>
                                      </p:to>
                                    </p:set>
                                    <p:animEffect transition="in" filter="fade">
                                      <p:cBhvr>
                                        <p:cTn id="130" dur="2000"/>
                                        <p:tgtEl>
                                          <p:spTgt spid="2189"/>
                                        </p:tgtEl>
                                      </p:cBhvr>
                                    </p:animEffect>
                                  </p:childTnLst>
                                </p:cTn>
                              </p:par>
                              <p:par>
                                <p:cTn id="131" presetID="10" presetClass="entr" presetSubtype="0" fill="hold" grpId="0" nodeType="withEffect">
                                  <p:stCondLst>
                                    <p:cond delay="0"/>
                                  </p:stCondLst>
                                  <p:childTnLst>
                                    <p:set>
                                      <p:cBhvr>
                                        <p:cTn id="132" dur="1" fill="hold">
                                          <p:stCondLst>
                                            <p:cond delay="0"/>
                                          </p:stCondLst>
                                        </p:cTn>
                                        <p:tgtEl>
                                          <p:spTgt spid="2190"/>
                                        </p:tgtEl>
                                        <p:attrNameLst>
                                          <p:attrName>style.visibility</p:attrName>
                                        </p:attrNameLst>
                                      </p:cBhvr>
                                      <p:to>
                                        <p:strVal val="visible"/>
                                      </p:to>
                                    </p:set>
                                    <p:animEffect transition="in" filter="fade">
                                      <p:cBhvr>
                                        <p:cTn id="133" dur="2000"/>
                                        <p:tgtEl>
                                          <p:spTgt spid="2190"/>
                                        </p:tgtEl>
                                      </p:cBhvr>
                                    </p:animEffect>
                                  </p:childTnLst>
                                </p:cTn>
                              </p:par>
                              <p:par>
                                <p:cTn id="134" presetID="10" presetClass="entr" presetSubtype="0" fill="hold" grpId="0" nodeType="withEffect">
                                  <p:stCondLst>
                                    <p:cond delay="0"/>
                                  </p:stCondLst>
                                  <p:childTnLst>
                                    <p:set>
                                      <p:cBhvr>
                                        <p:cTn id="135" dur="1" fill="hold">
                                          <p:stCondLst>
                                            <p:cond delay="0"/>
                                          </p:stCondLst>
                                        </p:cTn>
                                        <p:tgtEl>
                                          <p:spTgt spid="2180"/>
                                        </p:tgtEl>
                                        <p:attrNameLst>
                                          <p:attrName>style.visibility</p:attrName>
                                        </p:attrNameLst>
                                      </p:cBhvr>
                                      <p:to>
                                        <p:strVal val="visible"/>
                                      </p:to>
                                    </p:set>
                                    <p:animEffect transition="in" filter="fade">
                                      <p:cBhvr>
                                        <p:cTn id="136" dur="2000"/>
                                        <p:tgtEl>
                                          <p:spTgt spid="2180"/>
                                        </p:tgtEl>
                                      </p:cBhvr>
                                    </p:animEffect>
                                  </p:childTnLst>
                                </p:cTn>
                              </p:par>
                              <p:par>
                                <p:cTn id="137" presetID="10" presetClass="entr" presetSubtype="0" fill="hold" grpId="0" nodeType="withEffect">
                                  <p:stCondLst>
                                    <p:cond delay="0"/>
                                  </p:stCondLst>
                                  <p:childTnLst>
                                    <p:set>
                                      <p:cBhvr>
                                        <p:cTn id="138" dur="1" fill="hold">
                                          <p:stCondLst>
                                            <p:cond delay="0"/>
                                          </p:stCondLst>
                                        </p:cTn>
                                        <p:tgtEl>
                                          <p:spTgt spid="2089"/>
                                        </p:tgtEl>
                                        <p:attrNameLst>
                                          <p:attrName>style.visibility</p:attrName>
                                        </p:attrNameLst>
                                      </p:cBhvr>
                                      <p:to>
                                        <p:strVal val="visible"/>
                                      </p:to>
                                    </p:set>
                                    <p:animEffect transition="in" filter="fade">
                                      <p:cBhvr>
                                        <p:cTn id="139" dur="2000"/>
                                        <p:tgtEl>
                                          <p:spTgt spid="2089"/>
                                        </p:tgtEl>
                                      </p:cBhvr>
                                    </p:animEffect>
                                  </p:childTnLst>
                                </p:cTn>
                              </p:par>
                              <p:par>
                                <p:cTn id="140" presetID="10" presetClass="entr" presetSubtype="0" fill="hold" grpId="0" nodeType="withEffect">
                                  <p:stCondLst>
                                    <p:cond delay="0"/>
                                  </p:stCondLst>
                                  <p:childTnLst>
                                    <p:set>
                                      <p:cBhvr>
                                        <p:cTn id="141" dur="1" fill="hold">
                                          <p:stCondLst>
                                            <p:cond delay="0"/>
                                          </p:stCondLst>
                                        </p:cTn>
                                        <p:tgtEl>
                                          <p:spTgt spid="2088"/>
                                        </p:tgtEl>
                                        <p:attrNameLst>
                                          <p:attrName>style.visibility</p:attrName>
                                        </p:attrNameLst>
                                      </p:cBhvr>
                                      <p:to>
                                        <p:strVal val="visible"/>
                                      </p:to>
                                    </p:set>
                                    <p:animEffect transition="in" filter="fade">
                                      <p:cBhvr>
                                        <p:cTn id="142" dur="2000"/>
                                        <p:tgtEl>
                                          <p:spTgt spid="2088"/>
                                        </p:tgtEl>
                                      </p:cBhvr>
                                    </p:animEffect>
                                  </p:childTnLst>
                                </p:cTn>
                              </p:par>
                              <p:par>
                                <p:cTn id="143" presetID="10" presetClass="entr" presetSubtype="0" fill="hold" grpId="0" nodeType="withEffect">
                                  <p:stCondLst>
                                    <p:cond delay="0"/>
                                  </p:stCondLst>
                                  <p:childTnLst>
                                    <p:set>
                                      <p:cBhvr>
                                        <p:cTn id="144" dur="1" fill="hold">
                                          <p:stCondLst>
                                            <p:cond delay="0"/>
                                          </p:stCondLst>
                                        </p:cTn>
                                        <p:tgtEl>
                                          <p:spTgt spid="2191"/>
                                        </p:tgtEl>
                                        <p:attrNameLst>
                                          <p:attrName>style.visibility</p:attrName>
                                        </p:attrNameLst>
                                      </p:cBhvr>
                                      <p:to>
                                        <p:strVal val="visible"/>
                                      </p:to>
                                    </p:set>
                                    <p:animEffect transition="in" filter="fade">
                                      <p:cBhvr>
                                        <p:cTn id="145" dur="2000"/>
                                        <p:tgtEl>
                                          <p:spTgt spid="2191"/>
                                        </p:tgtEl>
                                      </p:cBhvr>
                                    </p:animEffect>
                                  </p:childTnLst>
                                </p:cTn>
                              </p:par>
                            </p:childTnLst>
                          </p:cTn>
                        </p:par>
                      </p:childTnLst>
                    </p:cTn>
                  </p:par>
                  <p:par>
                    <p:cTn id="146" fill="hold" nodeType="clickPar">
                      <p:stCondLst>
                        <p:cond delay="indefinite"/>
                      </p:stCondLst>
                      <p:childTnLst>
                        <p:par>
                          <p:cTn id="147" fill="hold" nodeType="withGroup">
                            <p:stCondLst>
                              <p:cond delay="0"/>
                            </p:stCondLst>
                            <p:childTnLst>
                              <p:par>
                                <p:cTn id="148" presetID="10" presetClass="entr" presetSubtype="0" fill="hold" grpId="0" nodeType="clickEffect">
                                  <p:stCondLst>
                                    <p:cond delay="0"/>
                                  </p:stCondLst>
                                  <p:childTnLst>
                                    <p:set>
                                      <p:cBhvr>
                                        <p:cTn id="149" dur="1" fill="hold">
                                          <p:stCondLst>
                                            <p:cond delay="0"/>
                                          </p:stCondLst>
                                        </p:cTn>
                                        <p:tgtEl>
                                          <p:spTgt spid="2090"/>
                                        </p:tgtEl>
                                        <p:attrNameLst>
                                          <p:attrName>style.visibility</p:attrName>
                                        </p:attrNameLst>
                                      </p:cBhvr>
                                      <p:to>
                                        <p:strVal val="visible"/>
                                      </p:to>
                                    </p:set>
                                    <p:animEffect transition="in" filter="fade">
                                      <p:cBhvr>
                                        <p:cTn id="150" dur="2000"/>
                                        <p:tgtEl>
                                          <p:spTgt spid="2090"/>
                                        </p:tgtEl>
                                      </p:cBhvr>
                                    </p:animEffect>
                                  </p:childTnLst>
                                </p:cTn>
                              </p:par>
                              <p:par>
                                <p:cTn id="151" presetID="10" presetClass="entr" presetSubtype="0" fill="hold" grpId="0" nodeType="withEffect">
                                  <p:stCondLst>
                                    <p:cond delay="0"/>
                                  </p:stCondLst>
                                  <p:childTnLst>
                                    <p:set>
                                      <p:cBhvr>
                                        <p:cTn id="152" dur="1" fill="hold">
                                          <p:stCondLst>
                                            <p:cond delay="0"/>
                                          </p:stCondLst>
                                        </p:cTn>
                                        <p:tgtEl>
                                          <p:spTgt spid="2091"/>
                                        </p:tgtEl>
                                        <p:attrNameLst>
                                          <p:attrName>style.visibility</p:attrName>
                                        </p:attrNameLst>
                                      </p:cBhvr>
                                      <p:to>
                                        <p:strVal val="visible"/>
                                      </p:to>
                                    </p:set>
                                    <p:animEffect transition="in" filter="fade">
                                      <p:cBhvr>
                                        <p:cTn id="153" dur="2000"/>
                                        <p:tgtEl>
                                          <p:spTgt spid="2091"/>
                                        </p:tgtEl>
                                      </p:cBhvr>
                                    </p:animEffect>
                                  </p:childTnLst>
                                </p:cTn>
                              </p:par>
                              <p:par>
                                <p:cTn id="154" presetID="10" presetClass="entr" presetSubtype="0" fill="hold" grpId="0" nodeType="withEffect">
                                  <p:stCondLst>
                                    <p:cond delay="0"/>
                                  </p:stCondLst>
                                  <p:childTnLst>
                                    <p:set>
                                      <p:cBhvr>
                                        <p:cTn id="155" dur="1" fill="hold">
                                          <p:stCondLst>
                                            <p:cond delay="0"/>
                                          </p:stCondLst>
                                        </p:cTn>
                                        <p:tgtEl>
                                          <p:spTgt spid="2092"/>
                                        </p:tgtEl>
                                        <p:attrNameLst>
                                          <p:attrName>style.visibility</p:attrName>
                                        </p:attrNameLst>
                                      </p:cBhvr>
                                      <p:to>
                                        <p:strVal val="visible"/>
                                      </p:to>
                                    </p:set>
                                    <p:animEffect transition="in" filter="fade">
                                      <p:cBhvr>
                                        <p:cTn id="156" dur="2000"/>
                                        <p:tgtEl>
                                          <p:spTgt spid="2092"/>
                                        </p:tgtEl>
                                      </p:cBhvr>
                                    </p:animEffect>
                                  </p:childTnLst>
                                </p:cTn>
                              </p:par>
                            </p:childTnLst>
                          </p:cTn>
                        </p:par>
                      </p:childTnLst>
                    </p:cTn>
                  </p:par>
                  <p:par>
                    <p:cTn id="157" fill="hold" nodeType="clickPar">
                      <p:stCondLst>
                        <p:cond delay="indefinite"/>
                      </p:stCondLst>
                      <p:childTnLst>
                        <p:par>
                          <p:cTn id="158" fill="hold" nodeType="withGroup">
                            <p:stCondLst>
                              <p:cond delay="0"/>
                            </p:stCondLst>
                            <p:childTnLst>
                              <p:par>
                                <p:cTn id="159" presetID="10" presetClass="entr" presetSubtype="0" fill="hold" grpId="0" nodeType="clickEffect">
                                  <p:stCondLst>
                                    <p:cond delay="0"/>
                                  </p:stCondLst>
                                  <p:childTnLst>
                                    <p:set>
                                      <p:cBhvr>
                                        <p:cTn id="160" dur="1" fill="hold">
                                          <p:stCondLst>
                                            <p:cond delay="0"/>
                                          </p:stCondLst>
                                        </p:cTn>
                                        <p:tgtEl>
                                          <p:spTgt spid="2093"/>
                                        </p:tgtEl>
                                        <p:attrNameLst>
                                          <p:attrName>style.visibility</p:attrName>
                                        </p:attrNameLst>
                                      </p:cBhvr>
                                      <p:to>
                                        <p:strVal val="visible"/>
                                      </p:to>
                                    </p:set>
                                    <p:animEffect transition="in" filter="fade">
                                      <p:cBhvr>
                                        <p:cTn id="161" dur="2000"/>
                                        <p:tgtEl>
                                          <p:spTgt spid="2093"/>
                                        </p:tgtEl>
                                      </p:cBhvr>
                                    </p:animEffect>
                                  </p:childTnLst>
                                </p:cTn>
                              </p:par>
                            </p:childTnLst>
                          </p:cTn>
                        </p:par>
                      </p:childTnLst>
                    </p:cTn>
                  </p:par>
                  <p:par>
                    <p:cTn id="162" fill="hold" nodeType="clickPar">
                      <p:stCondLst>
                        <p:cond delay="indefinite"/>
                      </p:stCondLst>
                      <p:childTnLst>
                        <p:par>
                          <p:cTn id="163" fill="hold" nodeType="withGroup">
                            <p:stCondLst>
                              <p:cond delay="0"/>
                            </p:stCondLst>
                            <p:childTnLst>
                              <p:par>
                                <p:cTn id="164" presetID="10" presetClass="entr" presetSubtype="0" fill="hold" grpId="0" nodeType="clickEffect">
                                  <p:stCondLst>
                                    <p:cond delay="0"/>
                                  </p:stCondLst>
                                  <p:childTnLst>
                                    <p:set>
                                      <p:cBhvr>
                                        <p:cTn id="165" dur="1" fill="hold">
                                          <p:stCondLst>
                                            <p:cond delay="0"/>
                                          </p:stCondLst>
                                        </p:cTn>
                                        <p:tgtEl>
                                          <p:spTgt spid="2094"/>
                                        </p:tgtEl>
                                        <p:attrNameLst>
                                          <p:attrName>style.visibility</p:attrName>
                                        </p:attrNameLst>
                                      </p:cBhvr>
                                      <p:to>
                                        <p:strVal val="visible"/>
                                      </p:to>
                                    </p:set>
                                    <p:animEffect transition="in" filter="fade">
                                      <p:cBhvr>
                                        <p:cTn id="166" dur="2000"/>
                                        <p:tgtEl>
                                          <p:spTgt spid="2094"/>
                                        </p:tgtEl>
                                      </p:cBhvr>
                                    </p:animEffect>
                                  </p:childTnLst>
                                </p:cTn>
                              </p:par>
                              <p:par>
                                <p:cTn id="167" presetID="10" presetClass="entr" presetSubtype="0" fill="hold" grpId="0" nodeType="withEffect">
                                  <p:stCondLst>
                                    <p:cond delay="0"/>
                                  </p:stCondLst>
                                  <p:childTnLst>
                                    <p:set>
                                      <p:cBhvr>
                                        <p:cTn id="168" dur="1" fill="hold">
                                          <p:stCondLst>
                                            <p:cond delay="0"/>
                                          </p:stCondLst>
                                        </p:cTn>
                                        <p:tgtEl>
                                          <p:spTgt spid="2095"/>
                                        </p:tgtEl>
                                        <p:attrNameLst>
                                          <p:attrName>style.visibility</p:attrName>
                                        </p:attrNameLst>
                                      </p:cBhvr>
                                      <p:to>
                                        <p:strVal val="visible"/>
                                      </p:to>
                                    </p:set>
                                    <p:animEffect transition="in" filter="fade">
                                      <p:cBhvr>
                                        <p:cTn id="169" dur="2000"/>
                                        <p:tgtEl>
                                          <p:spTgt spid="2095"/>
                                        </p:tgtEl>
                                      </p:cBhvr>
                                    </p:animEffect>
                                  </p:childTnLst>
                                </p:cTn>
                              </p:par>
                            </p:childTnLst>
                          </p:cTn>
                        </p:par>
                      </p:childTnLst>
                    </p:cTn>
                  </p:par>
                  <p:par>
                    <p:cTn id="170" fill="hold" nodeType="clickPar">
                      <p:stCondLst>
                        <p:cond delay="indefinite"/>
                      </p:stCondLst>
                      <p:childTnLst>
                        <p:par>
                          <p:cTn id="171" fill="hold" nodeType="withGroup">
                            <p:stCondLst>
                              <p:cond delay="0"/>
                            </p:stCondLst>
                            <p:childTnLst>
                              <p:par>
                                <p:cTn id="172" presetID="10" presetClass="entr" presetSubtype="0" fill="hold" grpId="0" nodeType="clickEffect">
                                  <p:stCondLst>
                                    <p:cond delay="0"/>
                                  </p:stCondLst>
                                  <p:childTnLst>
                                    <p:set>
                                      <p:cBhvr>
                                        <p:cTn id="173" dur="1" fill="hold">
                                          <p:stCondLst>
                                            <p:cond delay="0"/>
                                          </p:stCondLst>
                                        </p:cTn>
                                        <p:tgtEl>
                                          <p:spTgt spid="2096"/>
                                        </p:tgtEl>
                                        <p:attrNameLst>
                                          <p:attrName>style.visibility</p:attrName>
                                        </p:attrNameLst>
                                      </p:cBhvr>
                                      <p:to>
                                        <p:strVal val="visible"/>
                                      </p:to>
                                    </p:set>
                                    <p:animEffect transition="in" filter="fade">
                                      <p:cBhvr>
                                        <p:cTn id="174" dur="2000"/>
                                        <p:tgtEl>
                                          <p:spTgt spid="2096"/>
                                        </p:tgtEl>
                                      </p:cBhvr>
                                    </p:animEffect>
                                  </p:childTnLst>
                                </p:cTn>
                              </p:par>
                              <p:par>
                                <p:cTn id="175" presetID="10" presetClass="entr" presetSubtype="0" fill="hold" grpId="0" nodeType="withEffect">
                                  <p:stCondLst>
                                    <p:cond delay="0"/>
                                  </p:stCondLst>
                                  <p:childTnLst>
                                    <p:set>
                                      <p:cBhvr>
                                        <p:cTn id="176" dur="1" fill="hold">
                                          <p:stCondLst>
                                            <p:cond delay="0"/>
                                          </p:stCondLst>
                                        </p:cTn>
                                        <p:tgtEl>
                                          <p:spTgt spid="2097"/>
                                        </p:tgtEl>
                                        <p:attrNameLst>
                                          <p:attrName>style.visibility</p:attrName>
                                        </p:attrNameLst>
                                      </p:cBhvr>
                                      <p:to>
                                        <p:strVal val="visible"/>
                                      </p:to>
                                    </p:set>
                                    <p:animEffect transition="in" filter="fade">
                                      <p:cBhvr>
                                        <p:cTn id="177" dur="2000"/>
                                        <p:tgtEl>
                                          <p:spTgt spid="2097"/>
                                        </p:tgtEl>
                                      </p:cBhvr>
                                    </p:animEffect>
                                  </p:childTnLst>
                                </p:cTn>
                              </p:par>
                              <p:par>
                                <p:cTn id="178" presetID="10" presetClass="entr" presetSubtype="0" fill="hold" grpId="0" nodeType="withEffect">
                                  <p:stCondLst>
                                    <p:cond delay="0"/>
                                  </p:stCondLst>
                                  <p:childTnLst>
                                    <p:set>
                                      <p:cBhvr>
                                        <p:cTn id="179" dur="1" fill="hold">
                                          <p:stCondLst>
                                            <p:cond delay="0"/>
                                          </p:stCondLst>
                                        </p:cTn>
                                        <p:tgtEl>
                                          <p:spTgt spid="2098"/>
                                        </p:tgtEl>
                                        <p:attrNameLst>
                                          <p:attrName>style.visibility</p:attrName>
                                        </p:attrNameLst>
                                      </p:cBhvr>
                                      <p:to>
                                        <p:strVal val="visible"/>
                                      </p:to>
                                    </p:set>
                                    <p:animEffect transition="in" filter="fade">
                                      <p:cBhvr>
                                        <p:cTn id="180" dur="2000"/>
                                        <p:tgtEl>
                                          <p:spTgt spid="2098"/>
                                        </p:tgtEl>
                                      </p:cBhvr>
                                    </p:animEffect>
                                  </p:childTnLst>
                                </p:cTn>
                              </p:par>
                            </p:childTnLst>
                          </p:cTn>
                        </p:par>
                      </p:childTnLst>
                    </p:cTn>
                  </p:par>
                  <p:par>
                    <p:cTn id="181" fill="hold" nodeType="clickPar">
                      <p:stCondLst>
                        <p:cond delay="indefinite"/>
                      </p:stCondLst>
                      <p:childTnLst>
                        <p:par>
                          <p:cTn id="182" fill="hold" nodeType="withGroup">
                            <p:stCondLst>
                              <p:cond delay="0"/>
                            </p:stCondLst>
                            <p:childTnLst>
                              <p:par>
                                <p:cTn id="183" presetID="10" presetClass="entr" presetSubtype="0" fill="hold" grpId="0" nodeType="clickEffect">
                                  <p:stCondLst>
                                    <p:cond delay="0"/>
                                  </p:stCondLst>
                                  <p:childTnLst>
                                    <p:set>
                                      <p:cBhvr>
                                        <p:cTn id="184" dur="1" fill="hold">
                                          <p:stCondLst>
                                            <p:cond delay="0"/>
                                          </p:stCondLst>
                                        </p:cTn>
                                        <p:tgtEl>
                                          <p:spTgt spid="2099"/>
                                        </p:tgtEl>
                                        <p:attrNameLst>
                                          <p:attrName>style.visibility</p:attrName>
                                        </p:attrNameLst>
                                      </p:cBhvr>
                                      <p:to>
                                        <p:strVal val="visible"/>
                                      </p:to>
                                    </p:set>
                                    <p:animEffect transition="in" filter="fade">
                                      <p:cBhvr>
                                        <p:cTn id="185" dur="2000"/>
                                        <p:tgtEl>
                                          <p:spTgt spid="2099"/>
                                        </p:tgtEl>
                                      </p:cBhvr>
                                    </p:animEffect>
                                  </p:childTnLst>
                                </p:cTn>
                              </p:par>
                              <p:par>
                                <p:cTn id="186" presetID="10" presetClass="entr" presetSubtype="0" fill="hold" grpId="0" nodeType="withEffect">
                                  <p:stCondLst>
                                    <p:cond delay="0"/>
                                  </p:stCondLst>
                                  <p:childTnLst>
                                    <p:set>
                                      <p:cBhvr>
                                        <p:cTn id="187" dur="1" fill="hold">
                                          <p:stCondLst>
                                            <p:cond delay="0"/>
                                          </p:stCondLst>
                                        </p:cTn>
                                        <p:tgtEl>
                                          <p:spTgt spid="2100"/>
                                        </p:tgtEl>
                                        <p:attrNameLst>
                                          <p:attrName>style.visibility</p:attrName>
                                        </p:attrNameLst>
                                      </p:cBhvr>
                                      <p:to>
                                        <p:strVal val="visible"/>
                                      </p:to>
                                    </p:set>
                                    <p:animEffect transition="in" filter="fade">
                                      <p:cBhvr>
                                        <p:cTn id="188" dur="2000"/>
                                        <p:tgtEl>
                                          <p:spTgt spid="2100"/>
                                        </p:tgtEl>
                                      </p:cBhvr>
                                    </p:animEffect>
                                  </p:childTnLst>
                                </p:cTn>
                              </p:par>
                            </p:childTnLst>
                          </p:cTn>
                        </p:par>
                      </p:childTnLst>
                    </p:cTn>
                  </p:par>
                  <p:par>
                    <p:cTn id="189" fill="hold" nodeType="clickPar">
                      <p:stCondLst>
                        <p:cond delay="indefinite"/>
                      </p:stCondLst>
                      <p:childTnLst>
                        <p:par>
                          <p:cTn id="190" fill="hold" nodeType="withGroup">
                            <p:stCondLst>
                              <p:cond delay="0"/>
                            </p:stCondLst>
                            <p:childTnLst>
                              <p:par>
                                <p:cTn id="191" presetID="10" presetClass="entr" presetSubtype="0" fill="hold" grpId="0" nodeType="clickEffect">
                                  <p:stCondLst>
                                    <p:cond delay="0"/>
                                  </p:stCondLst>
                                  <p:childTnLst>
                                    <p:set>
                                      <p:cBhvr>
                                        <p:cTn id="192" dur="1" fill="hold">
                                          <p:stCondLst>
                                            <p:cond delay="0"/>
                                          </p:stCondLst>
                                        </p:cTn>
                                        <p:tgtEl>
                                          <p:spTgt spid="2179"/>
                                        </p:tgtEl>
                                        <p:attrNameLst>
                                          <p:attrName>style.visibility</p:attrName>
                                        </p:attrNameLst>
                                      </p:cBhvr>
                                      <p:to>
                                        <p:strVal val="visible"/>
                                      </p:to>
                                    </p:set>
                                    <p:animEffect transition="in" filter="fade">
                                      <p:cBhvr>
                                        <p:cTn id="193" dur="2000"/>
                                        <p:tgtEl>
                                          <p:spTgt spid="2179"/>
                                        </p:tgtEl>
                                      </p:cBhvr>
                                    </p:animEffect>
                                  </p:childTnLst>
                                </p:cTn>
                              </p:par>
                            </p:childTnLst>
                          </p:cTn>
                        </p:par>
                      </p:childTnLst>
                    </p:cTn>
                  </p:par>
                  <p:par>
                    <p:cTn id="194" fill="hold" nodeType="clickPar">
                      <p:stCondLst>
                        <p:cond delay="indefinite"/>
                      </p:stCondLst>
                      <p:childTnLst>
                        <p:par>
                          <p:cTn id="195" fill="hold" nodeType="withGroup">
                            <p:stCondLst>
                              <p:cond delay="0"/>
                            </p:stCondLst>
                            <p:childTnLst>
                              <p:par>
                                <p:cTn id="196" presetID="10" presetClass="entr" presetSubtype="0" fill="hold" grpId="0" nodeType="clickEffect">
                                  <p:stCondLst>
                                    <p:cond delay="0"/>
                                  </p:stCondLst>
                                  <p:childTnLst>
                                    <p:set>
                                      <p:cBhvr>
                                        <p:cTn id="197" dur="1" fill="hold">
                                          <p:stCondLst>
                                            <p:cond delay="0"/>
                                          </p:stCondLst>
                                        </p:cTn>
                                        <p:tgtEl>
                                          <p:spTgt spid="2185"/>
                                        </p:tgtEl>
                                        <p:attrNameLst>
                                          <p:attrName>style.visibility</p:attrName>
                                        </p:attrNameLst>
                                      </p:cBhvr>
                                      <p:to>
                                        <p:strVal val="visible"/>
                                      </p:to>
                                    </p:set>
                                    <p:animEffect transition="in" filter="fade">
                                      <p:cBhvr>
                                        <p:cTn id="198" dur="2000"/>
                                        <p:tgtEl>
                                          <p:spTgt spid="2185"/>
                                        </p:tgtEl>
                                      </p:cBhvr>
                                    </p:animEffect>
                                  </p:childTnLst>
                                </p:cTn>
                              </p:par>
                              <p:par>
                                <p:cTn id="199" presetID="10" presetClass="entr" presetSubtype="0" fill="hold" grpId="0" nodeType="withEffect">
                                  <p:stCondLst>
                                    <p:cond delay="0"/>
                                  </p:stCondLst>
                                  <p:childTnLst>
                                    <p:set>
                                      <p:cBhvr>
                                        <p:cTn id="200" dur="1" fill="hold">
                                          <p:stCondLst>
                                            <p:cond delay="0"/>
                                          </p:stCondLst>
                                        </p:cTn>
                                        <p:tgtEl>
                                          <p:spTgt spid="2186"/>
                                        </p:tgtEl>
                                        <p:attrNameLst>
                                          <p:attrName>style.visibility</p:attrName>
                                        </p:attrNameLst>
                                      </p:cBhvr>
                                      <p:to>
                                        <p:strVal val="visible"/>
                                      </p:to>
                                    </p:set>
                                    <p:animEffect transition="in" filter="fade">
                                      <p:cBhvr>
                                        <p:cTn id="201" dur="2000"/>
                                        <p:tgtEl>
                                          <p:spTgt spid="2186"/>
                                        </p:tgtEl>
                                      </p:cBhvr>
                                    </p:animEffect>
                                  </p:childTnLst>
                                </p:cTn>
                              </p:par>
                            </p:childTnLst>
                          </p:cTn>
                        </p:par>
                      </p:childTnLst>
                    </p:cTn>
                  </p:par>
                  <p:par>
                    <p:cTn id="202" fill="hold" nodeType="clickPar">
                      <p:stCondLst>
                        <p:cond delay="indefinite"/>
                      </p:stCondLst>
                      <p:childTnLst>
                        <p:par>
                          <p:cTn id="203" fill="hold" nodeType="withGroup">
                            <p:stCondLst>
                              <p:cond delay="0"/>
                            </p:stCondLst>
                            <p:childTnLst>
                              <p:par>
                                <p:cTn id="204" presetID="10" presetClass="entr" presetSubtype="0" fill="hold" nodeType="clickEffect">
                                  <p:stCondLst>
                                    <p:cond delay="0"/>
                                  </p:stCondLst>
                                  <p:childTnLst>
                                    <p:set>
                                      <p:cBhvr>
                                        <p:cTn id="205" dur="1" fill="hold">
                                          <p:stCondLst>
                                            <p:cond delay="0"/>
                                          </p:stCondLst>
                                        </p:cTn>
                                        <p:tgtEl>
                                          <p:spTgt spid="2173"/>
                                        </p:tgtEl>
                                        <p:attrNameLst>
                                          <p:attrName>style.visibility</p:attrName>
                                        </p:attrNameLst>
                                      </p:cBhvr>
                                      <p:to>
                                        <p:strVal val="visible"/>
                                      </p:to>
                                    </p:set>
                                    <p:animEffect transition="in" filter="fade">
                                      <p:cBhvr>
                                        <p:cTn id="206" dur="2000"/>
                                        <p:tgtEl>
                                          <p:spTgt spid="2173"/>
                                        </p:tgtEl>
                                      </p:cBhvr>
                                    </p:animEffect>
                                  </p:childTnLst>
                                </p:cTn>
                              </p:par>
                            </p:childTnLst>
                          </p:cTn>
                        </p:par>
                      </p:childTnLst>
                    </p:cTn>
                  </p:par>
                  <p:par>
                    <p:cTn id="207" fill="hold" nodeType="clickPar">
                      <p:stCondLst>
                        <p:cond delay="indefinite"/>
                      </p:stCondLst>
                      <p:childTnLst>
                        <p:par>
                          <p:cTn id="208" fill="hold" nodeType="withGroup">
                            <p:stCondLst>
                              <p:cond delay="0"/>
                            </p:stCondLst>
                            <p:childTnLst>
                              <p:par>
                                <p:cTn id="209" presetID="10" presetClass="entr" presetSubtype="0" fill="hold" grpId="0" nodeType="clickEffect">
                                  <p:stCondLst>
                                    <p:cond delay="0"/>
                                  </p:stCondLst>
                                  <p:childTnLst>
                                    <p:set>
                                      <p:cBhvr>
                                        <p:cTn id="210" dur="1" fill="hold">
                                          <p:stCondLst>
                                            <p:cond delay="0"/>
                                          </p:stCondLst>
                                        </p:cTn>
                                        <p:tgtEl>
                                          <p:spTgt spid="2174"/>
                                        </p:tgtEl>
                                        <p:attrNameLst>
                                          <p:attrName>style.visibility</p:attrName>
                                        </p:attrNameLst>
                                      </p:cBhvr>
                                      <p:to>
                                        <p:strVal val="visible"/>
                                      </p:to>
                                    </p:set>
                                    <p:animEffect transition="in" filter="fade">
                                      <p:cBhvr>
                                        <p:cTn id="211" dur="2000"/>
                                        <p:tgtEl>
                                          <p:spTgt spid="2174"/>
                                        </p:tgtEl>
                                      </p:cBhvr>
                                    </p:animEffect>
                                  </p:childTnLst>
                                </p:cTn>
                              </p:par>
                              <p:par>
                                <p:cTn id="212" presetID="10" presetClass="entr" presetSubtype="0" fill="hold" grpId="0" nodeType="withEffect">
                                  <p:stCondLst>
                                    <p:cond delay="0"/>
                                  </p:stCondLst>
                                  <p:childTnLst>
                                    <p:set>
                                      <p:cBhvr>
                                        <p:cTn id="213" dur="1" fill="hold">
                                          <p:stCondLst>
                                            <p:cond delay="0"/>
                                          </p:stCondLst>
                                        </p:cTn>
                                        <p:tgtEl>
                                          <p:spTgt spid="2175"/>
                                        </p:tgtEl>
                                        <p:attrNameLst>
                                          <p:attrName>style.visibility</p:attrName>
                                        </p:attrNameLst>
                                      </p:cBhvr>
                                      <p:to>
                                        <p:strVal val="visible"/>
                                      </p:to>
                                    </p:set>
                                    <p:animEffect transition="in" filter="fade">
                                      <p:cBhvr>
                                        <p:cTn id="214" dur="2000"/>
                                        <p:tgtEl>
                                          <p:spTgt spid="2175"/>
                                        </p:tgtEl>
                                      </p:cBhvr>
                                    </p:animEffect>
                                  </p:childTnLst>
                                </p:cTn>
                              </p:par>
                            </p:childTnLst>
                          </p:cTn>
                        </p:par>
                      </p:childTnLst>
                    </p:cTn>
                  </p:par>
                  <p:par>
                    <p:cTn id="215" fill="hold" nodeType="clickPar">
                      <p:stCondLst>
                        <p:cond delay="indefinite"/>
                      </p:stCondLst>
                      <p:childTnLst>
                        <p:par>
                          <p:cTn id="216" fill="hold" nodeType="withGroup">
                            <p:stCondLst>
                              <p:cond delay="0"/>
                            </p:stCondLst>
                            <p:childTnLst>
                              <p:par>
                                <p:cTn id="217" presetID="10" presetClass="entr" presetSubtype="0" fill="hold" grpId="0" nodeType="clickEffect">
                                  <p:stCondLst>
                                    <p:cond delay="0"/>
                                  </p:stCondLst>
                                  <p:childTnLst>
                                    <p:set>
                                      <p:cBhvr>
                                        <p:cTn id="218" dur="1" fill="hold">
                                          <p:stCondLst>
                                            <p:cond delay="0"/>
                                          </p:stCondLst>
                                        </p:cTn>
                                        <p:tgtEl>
                                          <p:spTgt spid="2109"/>
                                        </p:tgtEl>
                                        <p:attrNameLst>
                                          <p:attrName>style.visibility</p:attrName>
                                        </p:attrNameLst>
                                      </p:cBhvr>
                                      <p:to>
                                        <p:strVal val="visible"/>
                                      </p:to>
                                    </p:set>
                                    <p:animEffect transition="in" filter="fade">
                                      <p:cBhvr>
                                        <p:cTn id="219" dur="2000"/>
                                        <p:tgtEl>
                                          <p:spTgt spid="2109"/>
                                        </p:tgtEl>
                                      </p:cBhvr>
                                    </p:animEffect>
                                  </p:childTnLst>
                                </p:cTn>
                              </p:par>
                              <p:par>
                                <p:cTn id="220" presetID="10" presetClass="entr" presetSubtype="0" fill="hold" grpId="0" nodeType="withEffect">
                                  <p:stCondLst>
                                    <p:cond delay="0"/>
                                  </p:stCondLst>
                                  <p:childTnLst>
                                    <p:set>
                                      <p:cBhvr>
                                        <p:cTn id="221" dur="1" fill="hold">
                                          <p:stCondLst>
                                            <p:cond delay="0"/>
                                          </p:stCondLst>
                                        </p:cTn>
                                        <p:tgtEl>
                                          <p:spTgt spid="2110"/>
                                        </p:tgtEl>
                                        <p:attrNameLst>
                                          <p:attrName>style.visibility</p:attrName>
                                        </p:attrNameLst>
                                      </p:cBhvr>
                                      <p:to>
                                        <p:strVal val="visible"/>
                                      </p:to>
                                    </p:set>
                                    <p:animEffect transition="in" filter="fade">
                                      <p:cBhvr>
                                        <p:cTn id="222" dur="2000"/>
                                        <p:tgtEl>
                                          <p:spTgt spid="2110"/>
                                        </p:tgtEl>
                                      </p:cBhvr>
                                    </p:animEffect>
                                  </p:childTnLst>
                                </p:cTn>
                              </p:par>
                              <p:par>
                                <p:cTn id="223" presetID="10" presetClass="entr" presetSubtype="0" fill="hold" grpId="0" nodeType="withEffect">
                                  <p:stCondLst>
                                    <p:cond delay="0"/>
                                  </p:stCondLst>
                                  <p:childTnLst>
                                    <p:set>
                                      <p:cBhvr>
                                        <p:cTn id="224" dur="1" fill="hold">
                                          <p:stCondLst>
                                            <p:cond delay="0"/>
                                          </p:stCondLst>
                                        </p:cTn>
                                        <p:tgtEl>
                                          <p:spTgt spid="2111"/>
                                        </p:tgtEl>
                                        <p:attrNameLst>
                                          <p:attrName>style.visibility</p:attrName>
                                        </p:attrNameLst>
                                      </p:cBhvr>
                                      <p:to>
                                        <p:strVal val="visible"/>
                                      </p:to>
                                    </p:set>
                                    <p:animEffect transition="in" filter="fade">
                                      <p:cBhvr>
                                        <p:cTn id="225" dur="2000"/>
                                        <p:tgtEl>
                                          <p:spTgt spid="2111"/>
                                        </p:tgtEl>
                                      </p:cBhvr>
                                    </p:animEffect>
                                  </p:childTnLst>
                                </p:cTn>
                              </p:par>
                              <p:par>
                                <p:cTn id="226" presetID="10" presetClass="entr" presetSubtype="0" fill="hold" grpId="0" nodeType="withEffect">
                                  <p:stCondLst>
                                    <p:cond delay="0"/>
                                  </p:stCondLst>
                                  <p:childTnLst>
                                    <p:set>
                                      <p:cBhvr>
                                        <p:cTn id="227" dur="1" fill="hold">
                                          <p:stCondLst>
                                            <p:cond delay="0"/>
                                          </p:stCondLst>
                                        </p:cTn>
                                        <p:tgtEl>
                                          <p:spTgt spid="2112"/>
                                        </p:tgtEl>
                                        <p:attrNameLst>
                                          <p:attrName>style.visibility</p:attrName>
                                        </p:attrNameLst>
                                      </p:cBhvr>
                                      <p:to>
                                        <p:strVal val="visible"/>
                                      </p:to>
                                    </p:set>
                                    <p:animEffect transition="in" filter="fade">
                                      <p:cBhvr>
                                        <p:cTn id="228" dur="2000"/>
                                        <p:tgtEl>
                                          <p:spTgt spid="2112"/>
                                        </p:tgtEl>
                                      </p:cBhvr>
                                    </p:animEffect>
                                  </p:childTnLst>
                                </p:cTn>
                              </p:par>
                              <p:par>
                                <p:cTn id="229" presetID="10" presetClass="entr" presetSubtype="0" fill="hold" grpId="0" nodeType="withEffect">
                                  <p:stCondLst>
                                    <p:cond delay="0"/>
                                  </p:stCondLst>
                                  <p:childTnLst>
                                    <p:set>
                                      <p:cBhvr>
                                        <p:cTn id="230" dur="1" fill="hold">
                                          <p:stCondLst>
                                            <p:cond delay="0"/>
                                          </p:stCondLst>
                                        </p:cTn>
                                        <p:tgtEl>
                                          <p:spTgt spid="2114"/>
                                        </p:tgtEl>
                                        <p:attrNameLst>
                                          <p:attrName>style.visibility</p:attrName>
                                        </p:attrNameLst>
                                      </p:cBhvr>
                                      <p:to>
                                        <p:strVal val="visible"/>
                                      </p:to>
                                    </p:set>
                                    <p:animEffect transition="in" filter="fade">
                                      <p:cBhvr>
                                        <p:cTn id="231" dur="2000"/>
                                        <p:tgtEl>
                                          <p:spTgt spid="2114"/>
                                        </p:tgtEl>
                                      </p:cBhvr>
                                    </p:animEffect>
                                  </p:childTnLst>
                                </p:cTn>
                              </p:par>
                              <p:par>
                                <p:cTn id="232" presetID="10" presetClass="entr" presetSubtype="0" fill="hold" grpId="0" nodeType="withEffect">
                                  <p:stCondLst>
                                    <p:cond delay="0"/>
                                  </p:stCondLst>
                                  <p:childTnLst>
                                    <p:set>
                                      <p:cBhvr>
                                        <p:cTn id="233" dur="1" fill="hold">
                                          <p:stCondLst>
                                            <p:cond delay="0"/>
                                          </p:stCondLst>
                                        </p:cTn>
                                        <p:tgtEl>
                                          <p:spTgt spid="2113"/>
                                        </p:tgtEl>
                                        <p:attrNameLst>
                                          <p:attrName>style.visibility</p:attrName>
                                        </p:attrNameLst>
                                      </p:cBhvr>
                                      <p:to>
                                        <p:strVal val="visible"/>
                                      </p:to>
                                    </p:set>
                                    <p:animEffect transition="in" filter="fade">
                                      <p:cBhvr>
                                        <p:cTn id="234" dur="2000"/>
                                        <p:tgtEl>
                                          <p:spTgt spid="2113"/>
                                        </p:tgtEl>
                                      </p:cBhvr>
                                    </p:animEffect>
                                  </p:childTnLst>
                                </p:cTn>
                              </p:par>
                            </p:childTnLst>
                          </p:cTn>
                        </p:par>
                      </p:childTnLst>
                    </p:cTn>
                  </p:par>
                  <p:par>
                    <p:cTn id="235" fill="hold" nodeType="clickPar">
                      <p:stCondLst>
                        <p:cond delay="indefinite"/>
                      </p:stCondLst>
                      <p:childTnLst>
                        <p:par>
                          <p:cTn id="236" fill="hold" nodeType="withGroup">
                            <p:stCondLst>
                              <p:cond delay="0"/>
                            </p:stCondLst>
                            <p:childTnLst>
                              <p:par>
                                <p:cTn id="237" presetID="10" presetClass="entr" presetSubtype="0" fill="hold" grpId="0" nodeType="clickEffect">
                                  <p:stCondLst>
                                    <p:cond delay="0"/>
                                  </p:stCondLst>
                                  <p:childTnLst>
                                    <p:set>
                                      <p:cBhvr>
                                        <p:cTn id="238" dur="1" fill="hold">
                                          <p:stCondLst>
                                            <p:cond delay="0"/>
                                          </p:stCondLst>
                                        </p:cTn>
                                        <p:tgtEl>
                                          <p:spTgt spid="2115"/>
                                        </p:tgtEl>
                                        <p:attrNameLst>
                                          <p:attrName>style.visibility</p:attrName>
                                        </p:attrNameLst>
                                      </p:cBhvr>
                                      <p:to>
                                        <p:strVal val="visible"/>
                                      </p:to>
                                    </p:set>
                                    <p:animEffect transition="in" filter="fade">
                                      <p:cBhvr>
                                        <p:cTn id="239" dur="2000"/>
                                        <p:tgtEl>
                                          <p:spTgt spid="2115"/>
                                        </p:tgtEl>
                                      </p:cBhvr>
                                    </p:animEffect>
                                  </p:childTnLst>
                                </p:cTn>
                              </p:par>
                              <p:par>
                                <p:cTn id="240" presetID="10" presetClass="entr" presetSubtype="0" fill="hold" grpId="0" nodeType="withEffect">
                                  <p:stCondLst>
                                    <p:cond delay="0"/>
                                  </p:stCondLst>
                                  <p:childTnLst>
                                    <p:set>
                                      <p:cBhvr>
                                        <p:cTn id="241" dur="1" fill="hold">
                                          <p:stCondLst>
                                            <p:cond delay="0"/>
                                          </p:stCondLst>
                                        </p:cTn>
                                        <p:tgtEl>
                                          <p:spTgt spid="2116"/>
                                        </p:tgtEl>
                                        <p:attrNameLst>
                                          <p:attrName>style.visibility</p:attrName>
                                        </p:attrNameLst>
                                      </p:cBhvr>
                                      <p:to>
                                        <p:strVal val="visible"/>
                                      </p:to>
                                    </p:set>
                                    <p:animEffect transition="in" filter="fade">
                                      <p:cBhvr>
                                        <p:cTn id="242" dur="2000"/>
                                        <p:tgtEl>
                                          <p:spTgt spid="2116"/>
                                        </p:tgtEl>
                                      </p:cBhvr>
                                    </p:animEffect>
                                  </p:childTnLst>
                                </p:cTn>
                              </p:par>
                              <p:par>
                                <p:cTn id="243" presetID="10" presetClass="entr" presetSubtype="0" fill="hold" grpId="0" nodeType="withEffect">
                                  <p:stCondLst>
                                    <p:cond delay="0"/>
                                  </p:stCondLst>
                                  <p:childTnLst>
                                    <p:set>
                                      <p:cBhvr>
                                        <p:cTn id="244" dur="1" fill="hold">
                                          <p:stCondLst>
                                            <p:cond delay="0"/>
                                          </p:stCondLst>
                                        </p:cTn>
                                        <p:tgtEl>
                                          <p:spTgt spid="2118"/>
                                        </p:tgtEl>
                                        <p:attrNameLst>
                                          <p:attrName>style.visibility</p:attrName>
                                        </p:attrNameLst>
                                      </p:cBhvr>
                                      <p:to>
                                        <p:strVal val="visible"/>
                                      </p:to>
                                    </p:set>
                                    <p:animEffect transition="in" filter="fade">
                                      <p:cBhvr>
                                        <p:cTn id="245" dur="2000"/>
                                        <p:tgtEl>
                                          <p:spTgt spid="2118"/>
                                        </p:tgtEl>
                                      </p:cBhvr>
                                    </p:animEffect>
                                  </p:childTnLst>
                                </p:cTn>
                              </p:par>
                              <p:par>
                                <p:cTn id="246" presetID="10" presetClass="entr" presetSubtype="0" fill="hold" grpId="0" nodeType="withEffect">
                                  <p:stCondLst>
                                    <p:cond delay="0"/>
                                  </p:stCondLst>
                                  <p:childTnLst>
                                    <p:set>
                                      <p:cBhvr>
                                        <p:cTn id="247" dur="1" fill="hold">
                                          <p:stCondLst>
                                            <p:cond delay="0"/>
                                          </p:stCondLst>
                                        </p:cTn>
                                        <p:tgtEl>
                                          <p:spTgt spid="2117"/>
                                        </p:tgtEl>
                                        <p:attrNameLst>
                                          <p:attrName>style.visibility</p:attrName>
                                        </p:attrNameLst>
                                      </p:cBhvr>
                                      <p:to>
                                        <p:strVal val="visible"/>
                                      </p:to>
                                    </p:set>
                                    <p:animEffect transition="in" filter="fade">
                                      <p:cBhvr>
                                        <p:cTn id="248" dur="2000"/>
                                        <p:tgtEl>
                                          <p:spTgt spid="2117"/>
                                        </p:tgtEl>
                                      </p:cBhvr>
                                    </p:animEffect>
                                  </p:childTnLst>
                                </p:cTn>
                              </p:par>
                              <p:par>
                                <p:cTn id="249" presetID="10" presetClass="entr" presetSubtype="0" fill="hold" nodeType="withEffect">
                                  <p:stCondLst>
                                    <p:cond delay="0"/>
                                  </p:stCondLst>
                                  <p:childTnLst>
                                    <p:set>
                                      <p:cBhvr>
                                        <p:cTn id="250" dur="1" fill="hold">
                                          <p:stCondLst>
                                            <p:cond delay="0"/>
                                          </p:stCondLst>
                                        </p:cTn>
                                        <p:tgtEl>
                                          <p:spTgt spid="2159"/>
                                        </p:tgtEl>
                                        <p:attrNameLst>
                                          <p:attrName>style.visibility</p:attrName>
                                        </p:attrNameLst>
                                      </p:cBhvr>
                                      <p:to>
                                        <p:strVal val="visible"/>
                                      </p:to>
                                    </p:set>
                                    <p:animEffect transition="in" filter="fade">
                                      <p:cBhvr>
                                        <p:cTn id="251" dur="2000"/>
                                        <p:tgtEl>
                                          <p:spTgt spid="2159"/>
                                        </p:tgtEl>
                                      </p:cBhvr>
                                    </p:animEffect>
                                  </p:childTnLst>
                                </p:cTn>
                              </p:par>
                              <p:par>
                                <p:cTn id="252" presetID="10" presetClass="entr" presetSubtype="0" fill="hold" nodeType="withEffect">
                                  <p:stCondLst>
                                    <p:cond delay="0"/>
                                  </p:stCondLst>
                                  <p:childTnLst>
                                    <p:set>
                                      <p:cBhvr>
                                        <p:cTn id="253" dur="1" fill="hold">
                                          <p:stCondLst>
                                            <p:cond delay="0"/>
                                          </p:stCondLst>
                                        </p:cTn>
                                        <p:tgtEl>
                                          <p:spTgt spid="2158"/>
                                        </p:tgtEl>
                                        <p:attrNameLst>
                                          <p:attrName>style.visibility</p:attrName>
                                        </p:attrNameLst>
                                      </p:cBhvr>
                                      <p:to>
                                        <p:strVal val="visible"/>
                                      </p:to>
                                    </p:set>
                                    <p:animEffect transition="in" filter="fade">
                                      <p:cBhvr>
                                        <p:cTn id="254" dur="2000"/>
                                        <p:tgtEl>
                                          <p:spTgt spid="2158"/>
                                        </p:tgtEl>
                                      </p:cBhvr>
                                    </p:animEffect>
                                  </p:childTnLst>
                                </p:cTn>
                              </p:par>
                              <p:par>
                                <p:cTn id="255" presetID="10" presetClass="entr" presetSubtype="0" fill="hold" grpId="0" nodeType="withEffect">
                                  <p:stCondLst>
                                    <p:cond delay="0"/>
                                  </p:stCondLst>
                                  <p:childTnLst>
                                    <p:set>
                                      <p:cBhvr>
                                        <p:cTn id="256" dur="1" fill="hold">
                                          <p:stCondLst>
                                            <p:cond delay="0"/>
                                          </p:stCondLst>
                                        </p:cTn>
                                        <p:tgtEl>
                                          <p:spTgt spid="2125"/>
                                        </p:tgtEl>
                                        <p:attrNameLst>
                                          <p:attrName>style.visibility</p:attrName>
                                        </p:attrNameLst>
                                      </p:cBhvr>
                                      <p:to>
                                        <p:strVal val="visible"/>
                                      </p:to>
                                    </p:set>
                                    <p:animEffect transition="in" filter="fade">
                                      <p:cBhvr>
                                        <p:cTn id="257" dur="2000"/>
                                        <p:tgtEl>
                                          <p:spTgt spid="2125"/>
                                        </p:tgtEl>
                                      </p:cBhvr>
                                    </p:animEffect>
                                  </p:childTnLst>
                                </p:cTn>
                              </p:par>
                              <p:par>
                                <p:cTn id="258" presetID="10" presetClass="entr" presetSubtype="0" fill="hold" nodeType="withEffect">
                                  <p:stCondLst>
                                    <p:cond delay="0"/>
                                  </p:stCondLst>
                                  <p:childTnLst>
                                    <p:set>
                                      <p:cBhvr>
                                        <p:cTn id="259" dur="1" fill="hold">
                                          <p:stCondLst>
                                            <p:cond delay="0"/>
                                          </p:stCondLst>
                                        </p:cTn>
                                        <p:tgtEl>
                                          <p:spTgt spid="2157"/>
                                        </p:tgtEl>
                                        <p:attrNameLst>
                                          <p:attrName>style.visibility</p:attrName>
                                        </p:attrNameLst>
                                      </p:cBhvr>
                                      <p:to>
                                        <p:strVal val="visible"/>
                                      </p:to>
                                    </p:set>
                                    <p:animEffect transition="in" filter="fade">
                                      <p:cBhvr>
                                        <p:cTn id="260" dur="2000"/>
                                        <p:tgtEl>
                                          <p:spTgt spid="2157"/>
                                        </p:tgtEl>
                                      </p:cBhvr>
                                    </p:animEffect>
                                  </p:childTnLst>
                                </p:cTn>
                              </p:par>
                              <p:par>
                                <p:cTn id="261" presetID="10" presetClass="entr" presetSubtype="0" fill="hold" grpId="0" nodeType="withEffect">
                                  <p:stCondLst>
                                    <p:cond delay="0"/>
                                  </p:stCondLst>
                                  <p:childTnLst>
                                    <p:set>
                                      <p:cBhvr>
                                        <p:cTn id="262" dur="1" fill="hold">
                                          <p:stCondLst>
                                            <p:cond delay="0"/>
                                          </p:stCondLst>
                                        </p:cTn>
                                        <p:tgtEl>
                                          <p:spTgt spid="2124"/>
                                        </p:tgtEl>
                                        <p:attrNameLst>
                                          <p:attrName>style.visibility</p:attrName>
                                        </p:attrNameLst>
                                      </p:cBhvr>
                                      <p:to>
                                        <p:strVal val="visible"/>
                                      </p:to>
                                    </p:set>
                                    <p:animEffect transition="in" filter="fade">
                                      <p:cBhvr>
                                        <p:cTn id="263" dur="2000"/>
                                        <p:tgtEl>
                                          <p:spTgt spid="2124"/>
                                        </p:tgtEl>
                                      </p:cBhvr>
                                    </p:animEffect>
                                  </p:childTnLst>
                                </p:cTn>
                              </p:par>
                            </p:childTnLst>
                          </p:cTn>
                        </p:par>
                      </p:childTnLst>
                    </p:cTn>
                  </p:par>
                  <p:par>
                    <p:cTn id="264" fill="hold" nodeType="clickPar">
                      <p:stCondLst>
                        <p:cond delay="indefinite"/>
                      </p:stCondLst>
                      <p:childTnLst>
                        <p:par>
                          <p:cTn id="265" fill="hold" nodeType="withGroup">
                            <p:stCondLst>
                              <p:cond delay="0"/>
                            </p:stCondLst>
                            <p:childTnLst>
                              <p:par>
                                <p:cTn id="266" presetID="10" presetClass="entr" presetSubtype="0" fill="hold" grpId="0" nodeType="clickEffect">
                                  <p:stCondLst>
                                    <p:cond delay="0"/>
                                  </p:stCondLst>
                                  <p:childTnLst>
                                    <p:set>
                                      <p:cBhvr>
                                        <p:cTn id="267" dur="1" fill="hold">
                                          <p:stCondLst>
                                            <p:cond delay="0"/>
                                          </p:stCondLst>
                                        </p:cTn>
                                        <p:tgtEl>
                                          <p:spTgt spid="2126"/>
                                        </p:tgtEl>
                                        <p:attrNameLst>
                                          <p:attrName>style.visibility</p:attrName>
                                        </p:attrNameLst>
                                      </p:cBhvr>
                                      <p:to>
                                        <p:strVal val="visible"/>
                                      </p:to>
                                    </p:set>
                                    <p:animEffect transition="in" filter="fade">
                                      <p:cBhvr>
                                        <p:cTn id="268" dur="2000"/>
                                        <p:tgtEl>
                                          <p:spTgt spid="2126"/>
                                        </p:tgtEl>
                                      </p:cBhvr>
                                    </p:animEffect>
                                  </p:childTnLst>
                                </p:cTn>
                              </p:par>
                              <p:par>
                                <p:cTn id="269" presetID="10" presetClass="entr" presetSubtype="0" fill="hold" grpId="0" nodeType="withEffect">
                                  <p:stCondLst>
                                    <p:cond delay="0"/>
                                  </p:stCondLst>
                                  <p:childTnLst>
                                    <p:set>
                                      <p:cBhvr>
                                        <p:cTn id="270" dur="1" fill="hold">
                                          <p:stCondLst>
                                            <p:cond delay="0"/>
                                          </p:stCondLst>
                                        </p:cTn>
                                        <p:tgtEl>
                                          <p:spTgt spid="2127"/>
                                        </p:tgtEl>
                                        <p:attrNameLst>
                                          <p:attrName>style.visibility</p:attrName>
                                        </p:attrNameLst>
                                      </p:cBhvr>
                                      <p:to>
                                        <p:strVal val="visible"/>
                                      </p:to>
                                    </p:set>
                                    <p:animEffect transition="in" filter="fade">
                                      <p:cBhvr>
                                        <p:cTn id="271" dur="2000"/>
                                        <p:tgtEl>
                                          <p:spTgt spid="2127"/>
                                        </p:tgtEl>
                                      </p:cBhvr>
                                    </p:animEffect>
                                  </p:childTnLst>
                                </p:cTn>
                              </p:par>
                              <p:par>
                                <p:cTn id="272" presetID="10" presetClass="entr" presetSubtype="0" fill="hold" grpId="0" nodeType="withEffect">
                                  <p:stCondLst>
                                    <p:cond delay="0"/>
                                  </p:stCondLst>
                                  <p:childTnLst>
                                    <p:set>
                                      <p:cBhvr>
                                        <p:cTn id="273" dur="1" fill="hold">
                                          <p:stCondLst>
                                            <p:cond delay="0"/>
                                          </p:stCondLst>
                                        </p:cTn>
                                        <p:tgtEl>
                                          <p:spTgt spid="2128"/>
                                        </p:tgtEl>
                                        <p:attrNameLst>
                                          <p:attrName>style.visibility</p:attrName>
                                        </p:attrNameLst>
                                      </p:cBhvr>
                                      <p:to>
                                        <p:strVal val="visible"/>
                                      </p:to>
                                    </p:set>
                                    <p:animEffect transition="in" filter="fade">
                                      <p:cBhvr>
                                        <p:cTn id="274" dur="2000"/>
                                        <p:tgtEl>
                                          <p:spTgt spid="2128"/>
                                        </p:tgtEl>
                                      </p:cBhvr>
                                    </p:animEffect>
                                  </p:childTnLst>
                                </p:cTn>
                              </p:par>
                            </p:childTnLst>
                          </p:cTn>
                        </p:par>
                      </p:childTnLst>
                    </p:cTn>
                  </p:par>
                  <p:par>
                    <p:cTn id="275" fill="hold" nodeType="clickPar">
                      <p:stCondLst>
                        <p:cond delay="indefinite"/>
                      </p:stCondLst>
                      <p:childTnLst>
                        <p:par>
                          <p:cTn id="276" fill="hold" nodeType="withGroup">
                            <p:stCondLst>
                              <p:cond delay="0"/>
                            </p:stCondLst>
                            <p:childTnLst>
                              <p:par>
                                <p:cTn id="277" presetID="10" presetClass="entr" presetSubtype="0" fill="hold" grpId="0" nodeType="clickEffect">
                                  <p:stCondLst>
                                    <p:cond delay="0"/>
                                  </p:stCondLst>
                                  <p:childTnLst>
                                    <p:set>
                                      <p:cBhvr>
                                        <p:cTn id="278" dur="1" fill="hold">
                                          <p:stCondLst>
                                            <p:cond delay="0"/>
                                          </p:stCondLst>
                                        </p:cTn>
                                        <p:tgtEl>
                                          <p:spTgt spid="2165"/>
                                        </p:tgtEl>
                                        <p:attrNameLst>
                                          <p:attrName>style.visibility</p:attrName>
                                        </p:attrNameLst>
                                      </p:cBhvr>
                                      <p:to>
                                        <p:strVal val="visible"/>
                                      </p:to>
                                    </p:set>
                                    <p:animEffect transition="in" filter="fade">
                                      <p:cBhvr>
                                        <p:cTn id="279" dur="2000"/>
                                        <p:tgtEl>
                                          <p:spTgt spid="2165"/>
                                        </p:tgtEl>
                                      </p:cBhvr>
                                    </p:animEffect>
                                  </p:childTnLst>
                                </p:cTn>
                              </p:par>
                              <p:par>
                                <p:cTn id="280" presetID="10" presetClass="entr" presetSubtype="0" fill="hold" grpId="0" nodeType="withEffect">
                                  <p:stCondLst>
                                    <p:cond delay="0"/>
                                  </p:stCondLst>
                                  <p:childTnLst>
                                    <p:set>
                                      <p:cBhvr>
                                        <p:cTn id="281" dur="1" fill="hold">
                                          <p:stCondLst>
                                            <p:cond delay="0"/>
                                          </p:stCondLst>
                                        </p:cTn>
                                        <p:tgtEl>
                                          <p:spTgt spid="2168"/>
                                        </p:tgtEl>
                                        <p:attrNameLst>
                                          <p:attrName>style.visibility</p:attrName>
                                        </p:attrNameLst>
                                      </p:cBhvr>
                                      <p:to>
                                        <p:strVal val="visible"/>
                                      </p:to>
                                    </p:set>
                                    <p:animEffect transition="in" filter="fade">
                                      <p:cBhvr>
                                        <p:cTn id="282" dur="2000"/>
                                        <p:tgtEl>
                                          <p:spTgt spid="2168"/>
                                        </p:tgtEl>
                                      </p:cBhvr>
                                    </p:animEffect>
                                  </p:childTnLst>
                                </p:cTn>
                              </p:par>
                              <p:par>
                                <p:cTn id="283" presetID="10" presetClass="entr" presetSubtype="0" fill="hold" grpId="0" nodeType="withEffect">
                                  <p:stCondLst>
                                    <p:cond delay="0"/>
                                  </p:stCondLst>
                                  <p:childTnLst>
                                    <p:set>
                                      <p:cBhvr>
                                        <p:cTn id="284" dur="1" fill="hold">
                                          <p:stCondLst>
                                            <p:cond delay="0"/>
                                          </p:stCondLst>
                                        </p:cTn>
                                        <p:tgtEl>
                                          <p:spTgt spid="2164"/>
                                        </p:tgtEl>
                                        <p:attrNameLst>
                                          <p:attrName>style.visibility</p:attrName>
                                        </p:attrNameLst>
                                      </p:cBhvr>
                                      <p:to>
                                        <p:strVal val="visible"/>
                                      </p:to>
                                    </p:set>
                                    <p:animEffect transition="in" filter="fade">
                                      <p:cBhvr>
                                        <p:cTn id="285" dur="2000"/>
                                        <p:tgtEl>
                                          <p:spTgt spid="2164"/>
                                        </p:tgtEl>
                                      </p:cBhvr>
                                    </p:animEffect>
                                  </p:childTnLst>
                                </p:cTn>
                              </p:par>
                              <p:par>
                                <p:cTn id="286" presetID="10" presetClass="entr" presetSubtype="0" fill="hold" grpId="0" nodeType="withEffect">
                                  <p:stCondLst>
                                    <p:cond delay="0"/>
                                  </p:stCondLst>
                                  <p:childTnLst>
                                    <p:set>
                                      <p:cBhvr>
                                        <p:cTn id="287" dur="1" fill="hold">
                                          <p:stCondLst>
                                            <p:cond delay="0"/>
                                          </p:stCondLst>
                                        </p:cTn>
                                        <p:tgtEl>
                                          <p:spTgt spid="2169"/>
                                        </p:tgtEl>
                                        <p:attrNameLst>
                                          <p:attrName>style.visibility</p:attrName>
                                        </p:attrNameLst>
                                      </p:cBhvr>
                                      <p:to>
                                        <p:strVal val="visible"/>
                                      </p:to>
                                    </p:set>
                                    <p:animEffect transition="in" filter="fade">
                                      <p:cBhvr>
                                        <p:cTn id="288" dur="2000"/>
                                        <p:tgtEl>
                                          <p:spTgt spid="2169"/>
                                        </p:tgtEl>
                                      </p:cBhvr>
                                    </p:animEffect>
                                  </p:childTnLst>
                                </p:cTn>
                              </p:par>
                              <p:par>
                                <p:cTn id="289" presetID="10" presetClass="entr" presetSubtype="0" fill="hold" grpId="0" nodeType="withEffect">
                                  <p:stCondLst>
                                    <p:cond delay="0"/>
                                  </p:stCondLst>
                                  <p:childTnLst>
                                    <p:set>
                                      <p:cBhvr>
                                        <p:cTn id="290" dur="1" fill="hold">
                                          <p:stCondLst>
                                            <p:cond delay="0"/>
                                          </p:stCondLst>
                                        </p:cTn>
                                        <p:tgtEl>
                                          <p:spTgt spid="2167"/>
                                        </p:tgtEl>
                                        <p:attrNameLst>
                                          <p:attrName>style.visibility</p:attrName>
                                        </p:attrNameLst>
                                      </p:cBhvr>
                                      <p:to>
                                        <p:strVal val="visible"/>
                                      </p:to>
                                    </p:set>
                                    <p:animEffect transition="in" filter="fade">
                                      <p:cBhvr>
                                        <p:cTn id="291" dur="2000"/>
                                        <p:tgtEl>
                                          <p:spTgt spid="2167"/>
                                        </p:tgtEl>
                                      </p:cBhvr>
                                    </p:animEffect>
                                  </p:childTnLst>
                                </p:cTn>
                              </p:par>
                              <p:par>
                                <p:cTn id="292" presetID="10" presetClass="entr" presetSubtype="0" fill="hold" grpId="1" nodeType="withEffect">
                                  <p:stCondLst>
                                    <p:cond delay="0"/>
                                  </p:stCondLst>
                                  <p:childTnLst>
                                    <p:set>
                                      <p:cBhvr>
                                        <p:cTn id="293" dur="1" fill="hold">
                                          <p:stCondLst>
                                            <p:cond delay="0"/>
                                          </p:stCondLst>
                                        </p:cTn>
                                        <p:tgtEl>
                                          <p:spTgt spid="2165"/>
                                        </p:tgtEl>
                                        <p:attrNameLst>
                                          <p:attrName>style.visibility</p:attrName>
                                        </p:attrNameLst>
                                      </p:cBhvr>
                                      <p:to>
                                        <p:strVal val="visible"/>
                                      </p:to>
                                    </p:set>
                                    <p:animEffect transition="in" filter="fade">
                                      <p:cBhvr>
                                        <p:cTn id="294" dur="2000"/>
                                        <p:tgtEl>
                                          <p:spTgt spid="2165"/>
                                        </p:tgtEl>
                                      </p:cBhvr>
                                    </p:animEffect>
                                  </p:childTnLst>
                                </p:cTn>
                              </p:par>
                              <p:par>
                                <p:cTn id="295" presetID="10" presetClass="entr" presetSubtype="0" fill="hold" grpId="1" nodeType="withEffect">
                                  <p:stCondLst>
                                    <p:cond delay="0"/>
                                  </p:stCondLst>
                                  <p:childTnLst>
                                    <p:set>
                                      <p:cBhvr>
                                        <p:cTn id="296" dur="1" fill="hold">
                                          <p:stCondLst>
                                            <p:cond delay="0"/>
                                          </p:stCondLst>
                                        </p:cTn>
                                        <p:tgtEl>
                                          <p:spTgt spid="2168"/>
                                        </p:tgtEl>
                                        <p:attrNameLst>
                                          <p:attrName>style.visibility</p:attrName>
                                        </p:attrNameLst>
                                      </p:cBhvr>
                                      <p:to>
                                        <p:strVal val="visible"/>
                                      </p:to>
                                    </p:set>
                                    <p:animEffect transition="in" filter="fade">
                                      <p:cBhvr>
                                        <p:cTn id="297" dur="2000"/>
                                        <p:tgtEl>
                                          <p:spTgt spid="2168"/>
                                        </p:tgtEl>
                                      </p:cBhvr>
                                    </p:animEffect>
                                  </p:childTnLst>
                                </p:cTn>
                              </p:par>
                              <p:par>
                                <p:cTn id="298" presetID="10" presetClass="entr" presetSubtype="0" fill="hold" grpId="1" nodeType="withEffect">
                                  <p:stCondLst>
                                    <p:cond delay="0"/>
                                  </p:stCondLst>
                                  <p:childTnLst>
                                    <p:set>
                                      <p:cBhvr>
                                        <p:cTn id="299" dur="1" fill="hold">
                                          <p:stCondLst>
                                            <p:cond delay="0"/>
                                          </p:stCondLst>
                                        </p:cTn>
                                        <p:tgtEl>
                                          <p:spTgt spid="2164"/>
                                        </p:tgtEl>
                                        <p:attrNameLst>
                                          <p:attrName>style.visibility</p:attrName>
                                        </p:attrNameLst>
                                      </p:cBhvr>
                                      <p:to>
                                        <p:strVal val="visible"/>
                                      </p:to>
                                    </p:set>
                                    <p:animEffect transition="in" filter="fade">
                                      <p:cBhvr>
                                        <p:cTn id="300" dur="2000"/>
                                        <p:tgtEl>
                                          <p:spTgt spid="2164"/>
                                        </p:tgtEl>
                                      </p:cBhvr>
                                    </p:animEffect>
                                  </p:childTnLst>
                                </p:cTn>
                              </p:par>
                              <p:par>
                                <p:cTn id="301" presetID="10" presetClass="entr" presetSubtype="0" fill="hold" grpId="1" nodeType="withEffect">
                                  <p:stCondLst>
                                    <p:cond delay="0"/>
                                  </p:stCondLst>
                                  <p:childTnLst>
                                    <p:set>
                                      <p:cBhvr>
                                        <p:cTn id="302" dur="1" fill="hold">
                                          <p:stCondLst>
                                            <p:cond delay="0"/>
                                          </p:stCondLst>
                                        </p:cTn>
                                        <p:tgtEl>
                                          <p:spTgt spid="2169"/>
                                        </p:tgtEl>
                                        <p:attrNameLst>
                                          <p:attrName>style.visibility</p:attrName>
                                        </p:attrNameLst>
                                      </p:cBhvr>
                                      <p:to>
                                        <p:strVal val="visible"/>
                                      </p:to>
                                    </p:set>
                                    <p:animEffect transition="in" filter="fade">
                                      <p:cBhvr>
                                        <p:cTn id="303" dur="2000"/>
                                        <p:tgtEl>
                                          <p:spTgt spid="2169"/>
                                        </p:tgtEl>
                                      </p:cBhvr>
                                    </p:animEffect>
                                  </p:childTnLst>
                                </p:cTn>
                              </p:par>
                              <p:par>
                                <p:cTn id="304" presetID="10" presetClass="entr" presetSubtype="0" fill="hold" grpId="1" nodeType="withEffect">
                                  <p:stCondLst>
                                    <p:cond delay="0"/>
                                  </p:stCondLst>
                                  <p:childTnLst>
                                    <p:set>
                                      <p:cBhvr>
                                        <p:cTn id="305" dur="1" fill="hold">
                                          <p:stCondLst>
                                            <p:cond delay="0"/>
                                          </p:stCondLst>
                                        </p:cTn>
                                        <p:tgtEl>
                                          <p:spTgt spid="2167"/>
                                        </p:tgtEl>
                                        <p:attrNameLst>
                                          <p:attrName>style.visibility</p:attrName>
                                        </p:attrNameLst>
                                      </p:cBhvr>
                                      <p:to>
                                        <p:strVal val="visible"/>
                                      </p:to>
                                    </p:set>
                                    <p:animEffect transition="in" filter="fade">
                                      <p:cBhvr>
                                        <p:cTn id="306" dur="2000"/>
                                        <p:tgtEl>
                                          <p:spTgt spid="2167"/>
                                        </p:tgtEl>
                                      </p:cBhvr>
                                    </p:animEffect>
                                  </p:childTnLst>
                                </p:cTn>
                              </p:par>
                              <p:par>
                                <p:cTn id="307" presetID="10" presetClass="entr" presetSubtype="0" fill="hold" grpId="0" nodeType="withEffect">
                                  <p:stCondLst>
                                    <p:cond delay="0"/>
                                  </p:stCondLst>
                                  <p:childTnLst>
                                    <p:set>
                                      <p:cBhvr>
                                        <p:cTn id="308" dur="1" fill="hold">
                                          <p:stCondLst>
                                            <p:cond delay="0"/>
                                          </p:stCondLst>
                                        </p:cTn>
                                        <p:tgtEl>
                                          <p:spTgt spid="2162"/>
                                        </p:tgtEl>
                                        <p:attrNameLst>
                                          <p:attrName>style.visibility</p:attrName>
                                        </p:attrNameLst>
                                      </p:cBhvr>
                                      <p:to>
                                        <p:strVal val="visible"/>
                                      </p:to>
                                    </p:set>
                                    <p:animEffect transition="in" filter="fade">
                                      <p:cBhvr>
                                        <p:cTn id="309" dur="2000"/>
                                        <p:tgtEl>
                                          <p:spTgt spid="2162"/>
                                        </p:tgtEl>
                                      </p:cBhvr>
                                    </p:animEffect>
                                  </p:childTnLst>
                                </p:cTn>
                              </p:par>
                              <p:par>
                                <p:cTn id="310" presetID="10" presetClass="entr" presetSubtype="0" fill="hold" grpId="0" nodeType="withEffect">
                                  <p:stCondLst>
                                    <p:cond delay="0"/>
                                  </p:stCondLst>
                                  <p:childTnLst>
                                    <p:set>
                                      <p:cBhvr>
                                        <p:cTn id="311" dur="1" fill="hold">
                                          <p:stCondLst>
                                            <p:cond delay="0"/>
                                          </p:stCondLst>
                                        </p:cTn>
                                        <p:tgtEl>
                                          <p:spTgt spid="2163"/>
                                        </p:tgtEl>
                                        <p:attrNameLst>
                                          <p:attrName>style.visibility</p:attrName>
                                        </p:attrNameLst>
                                      </p:cBhvr>
                                      <p:to>
                                        <p:strVal val="visible"/>
                                      </p:to>
                                    </p:set>
                                    <p:animEffect transition="in" filter="fade">
                                      <p:cBhvr>
                                        <p:cTn id="312" dur="2000"/>
                                        <p:tgtEl>
                                          <p:spTgt spid="2163"/>
                                        </p:tgtEl>
                                      </p:cBhvr>
                                    </p:animEffect>
                                  </p:childTnLst>
                                </p:cTn>
                              </p:par>
                            </p:childTnLst>
                          </p:cTn>
                        </p:par>
                      </p:childTnLst>
                    </p:cTn>
                  </p:par>
                  <p:par>
                    <p:cTn id="313" fill="hold" nodeType="clickPar">
                      <p:stCondLst>
                        <p:cond delay="indefinite"/>
                      </p:stCondLst>
                      <p:childTnLst>
                        <p:par>
                          <p:cTn id="314" fill="hold" nodeType="withGroup">
                            <p:stCondLst>
                              <p:cond delay="0"/>
                            </p:stCondLst>
                            <p:childTnLst>
                              <p:par>
                                <p:cTn id="315" presetID="10" presetClass="entr" presetSubtype="0" fill="hold" grpId="0" nodeType="clickEffect">
                                  <p:stCondLst>
                                    <p:cond delay="0"/>
                                  </p:stCondLst>
                                  <p:childTnLst>
                                    <p:set>
                                      <p:cBhvr>
                                        <p:cTn id="316" dur="1" fill="hold">
                                          <p:stCondLst>
                                            <p:cond delay="0"/>
                                          </p:stCondLst>
                                        </p:cTn>
                                        <p:tgtEl>
                                          <p:spTgt spid="2178"/>
                                        </p:tgtEl>
                                        <p:attrNameLst>
                                          <p:attrName>style.visibility</p:attrName>
                                        </p:attrNameLst>
                                      </p:cBhvr>
                                      <p:to>
                                        <p:strVal val="visible"/>
                                      </p:to>
                                    </p:set>
                                    <p:animEffect transition="in" filter="fade">
                                      <p:cBhvr>
                                        <p:cTn id="317" dur="2000"/>
                                        <p:tgtEl>
                                          <p:spTgt spid="2178"/>
                                        </p:tgtEl>
                                      </p:cBhvr>
                                    </p:animEffect>
                                  </p:childTnLst>
                                </p:cTn>
                              </p:par>
                              <p:par>
                                <p:cTn id="318" presetID="10" presetClass="entr" presetSubtype="0" fill="hold" grpId="0" nodeType="withEffect">
                                  <p:stCondLst>
                                    <p:cond delay="0"/>
                                  </p:stCondLst>
                                  <p:childTnLst>
                                    <p:set>
                                      <p:cBhvr>
                                        <p:cTn id="319" dur="1" fill="hold">
                                          <p:stCondLst>
                                            <p:cond delay="0"/>
                                          </p:stCondLst>
                                        </p:cTn>
                                        <p:tgtEl>
                                          <p:spTgt spid="2176"/>
                                        </p:tgtEl>
                                        <p:attrNameLst>
                                          <p:attrName>style.visibility</p:attrName>
                                        </p:attrNameLst>
                                      </p:cBhvr>
                                      <p:to>
                                        <p:strVal val="visible"/>
                                      </p:to>
                                    </p:set>
                                    <p:animEffect transition="in" filter="fade">
                                      <p:cBhvr>
                                        <p:cTn id="320" dur="2000"/>
                                        <p:tgtEl>
                                          <p:spTgt spid="2176"/>
                                        </p:tgtEl>
                                      </p:cBhvr>
                                    </p:animEffect>
                                  </p:childTnLst>
                                </p:cTn>
                              </p:par>
                              <p:par>
                                <p:cTn id="321" presetID="10" presetClass="entr" presetSubtype="0" fill="hold" grpId="0" nodeType="withEffect">
                                  <p:stCondLst>
                                    <p:cond delay="0"/>
                                  </p:stCondLst>
                                  <p:childTnLst>
                                    <p:set>
                                      <p:cBhvr>
                                        <p:cTn id="322" dur="1" fill="hold">
                                          <p:stCondLst>
                                            <p:cond delay="0"/>
                                          </p:stCondLst>
                                        </p:cTn>
                                        <p:tgtEl>
                                          <p:spTgt spid="2177"/>
                                        </p:tgtEl>
                                        <p:attrNameLst>
                                          <p:attrName>style.visibility</p:attrName>
                                        </p:attrNameLst>
                                      </p:cBhvr>
                                      <p:to>
                                        <p:strVal val="visible"/>
                                      </p:to>
                                    </p:set>
                                    <p:animEffect transition="in" filter="fade">
                                      <p:cBhvr>
                                        <p:cTn id="323" dur="2000"/>
                                        <p:tgtEl>
                                          <p:spTgt spid="21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2" grpId="0" animBg="1"/>
      <p:bldP spid="2058" grpId="0" animBg="1"/>
      <p:bldP spid="2061" grpId="0" animBg="1"/>
      <p:bldP spid="2060" grpId="0" animBg="1"/>
      <p:bldP spid="2062" grpId="0" animBg="1"/>
      <p:bldP spid="2069" grpId="0" animBg="1"/>
      <p:bldP spid="2070" grpId="0" animBg="1"/>
      <p:bldP spid="2071" grpId="0" animBg="1"/>
      <p:bldP spid="2072" grpId="0" animBg="1"/>
      <p:bldP spid="2074" grpId="0" animBg="1"/>
      <p:bldP spid="2077" grpId="0" animBg="1"/>
      <p:bldP spid="2078" grpId="0" animBg="1"/>
      <p:bldP spid="2079" grpId="0" animBg="1"/>
      <p:bldP spid="2080" grpId="0" animBg="1"/>
      <p:bldP spid="2081" grpId="0" animBg="1"/>
      <p:bldP spid="2082" grpId="0" animBg="1"/>
      <p:bldP spid="2083" grpId="0" animBg="1"/>
      <p:bldP spid="2084" grpId="0" animBg="1"/>
      <p:bldP spid="2085" grpId="0" animBg="1"/>
      <p:bldP spid="2086" grpId="0" animBg="1"/>
      <p:bldP spid="2087" grpId="0" animBg="1"/>
      <p:bldP spid="2088" grpId="0" animBg="1"/>
      <p:bldP spid="2089" grpId="0" animBg="1"/>
      <p:bldP spid="2090" grpId="0" animBg="1"/>
      <p:bldP spid="2091" grpId="0" animBg="1"/>
      <p:bldP spid="2092" grpId="0" animBg="1"/>
      <p:bldP spid="2093" grpId="0" animBg="1"/>
      <p:bldP spid="2094" grpId="0" animBg="1"/>
      <p:bldP spid="2095" grpId="0" animBg="1"/>
      <p:bldP spid="2096" grpId="0" animBg="1"/>
      <p:bldP spid="2097" grpId="0" animBg="1"/>
      <p:bldP spid="2098" grpId="0" animBg="1"/>
      <p:bldP spid="2099" grpId="0" animBg="1"/>
      <p:bldP spid="2100" grpId="0" animBg="1"/>
      <p:bldP spid="2108" grpId="0" animBg="1"/>
      <p:bldP spid="2109" grpId="0" animBg="1"/>
      <p:bldP spid="2110" grpId="0" animBg="1"/>
      <p:bldP spid="2111" grpId="0" animBg="1"/>
      <p:bldP spid="2112" grpId="0" animBg="1"/>
      <p:bldP spid="2113" grpId="0" animBg="1"/>
      <p:bldP spid="2114" grpId="0" animBg="1"/>
      <p:bldP spid="2115" grpId="0" animBg="1"/>
      <p:bldP spid="2116" grpId="0" animBg="1"/>
      <p:bldP spid="2117" grpId="0" animBg="1"/>
      <p:bldP spid="2118" grpId="0" animBg="1"/>
      <p:bldP spid="2119" grpId="0" animBg="1"/>
      <p:bldP spid="2120" grpId="0" animBg="1"/>
      <p:bldP spid="2121" grpId="0" animBg="1"/>
      <p:bldP spid="2122" grpId="0" animBg="1"/>
      <p:bldP spid="2123" grpId="0" animBg="1"/>
      <p:bldP spid="2124" grpId="0" animBg="1"/>
      <p:bldP spid="2125" grpId="0" animBg="1"/>
      <p:bldP spid="2126" grpId="0" animBg="1"/>
      <p:bldP spid="2127" grpId="0" animBg="1"/>
      <p:bldP spid="2128" grpId="0" animBg="1"/>
      <p:bldP spid="2131" grpId="0"/>
      <p:bldP spid="2132" grpId="0"/>
      <p:bldP spid="2137" grpId="0"/>
      <p:bldP spid="2152" grpId="0"/>
      <p:bldP spid="2153" grpId="0" animBg="1"/>
      <p:bldP spid="2154" grpId="0" animBg="1"/>
      <p:bldP spid="2155" grpId="0" animBg="1"/>
      <p:bldP spid="2156" grpId="0"/>
      <p:bldP spid="2162" grpId="0" animBg="1"/>
      <p:bldP spid="2163" grpId="0" animBg="1"/>
      <p:bldP spid="2164" grpId="0" animBg="1"/>
      <p:bldP spid="2164" grpId="1" animBg="1"/>
      <p:bldP spid="2165" grpId="0" animBg="1"/>
      <p:bldP spid="2165" grpId="1" animBg="1"/>
      <p:bldP spid="2167" grpId="0" animBg="1"/>
      <p:bldP spid="2167" grpId="1" animBg="1"/>
      <p:bldP spid="2168" grpId="0" animBg="1"/>
      <p:bldP spid="2168" grpId="1" animBg="1"/>
      <p:bldP spid="2169" grpId="0"/>
      <p:bldP spid="2169" grpId="1"/>
      <p:bldP spid="2174" grpId="0" animBg="1"/>
      <p:bldP spid="2175" grpId="0" animBg="1"/>
      <p:bldP spid="2176" grpId="0" animBg="1"/>
      <p:bldP spid="2177" grpId="0" animBg="1"/>
      <p:bldP spid="2178" grpId="0" animBg="1"/>
      <p:bldP spid="2179" grpId="0" animBg="1"/>
      <p:bldP spid="2180" grpId="0" animBg="1"/>
      <p:bldP spid="2183" grpId="0" animBg="1"/>
      <p:bldP spid="2184" grpId="0" animBg="1"/>
      <p:bldP spid="2185" grpId="0" animBg="1"/>
      <p:bldP spid="2186" grpId="0" animBg="1"/>
      <p:bldP spid="2187" grpId="0" animBg="1"/>
      <p:bldP spid="2188" grpId="0" animBg="1"/>
      <p:bldP spid="2189" grpId="0" animBg="1"/>
      <p:bldP spid="2190" grpId="0" animBg="1"/>
      <p:bldP spid="2191" grpId="0"/>
      <p:bldP spid="214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r>
              <a:rPr lang="fa-IR" altLang="en-US"/>
              <a:t>جایگاه</a:t>
            </a:r>
            <a:endParaRPr lang="en-US" altLang="en-US"/>
          </a:p>
        </p:txBody>
      </p:sp>
      <p:sp>
        <p:nvSpPr>
          <p:cNvPr id="56323" name="Rectangle 3"/>
          <p:cNvSpPr>
            <a:spLocks noGrp="1" noChangeArrowheads="1"/>
          </p:cNvSpPr>
          <p:nvPr>
            <p:ph idx="1"/>
          </p:nvPr>
        </p:nvSpPr>
        <p:spPr>
          <a:xfrm>
            <a:off x="3203575" y="1628775"/>
            <a:ext cx="5940425" cy="4530725"/>
          </a:xfrm>
        </p:spPr>
        <p:txBody>
          <a:bodyPr>
            <a:normAutofit fontScale="92500" lnSpcReduction="20000"/>
          </a:bodyPr>
          <a:lstStyle/>
          <a:p>
            <a:pPr algn="r" rtl="1"/>
            <a:r>
              <a:rPr lang="fa-IR" altLang="en-US" sz="2000"/>
              <a:t>عیب: گاز مخزن تمام شده است ولی گاز وارد مخزن نمی شود.</a:t>
            </a:r>
          </a:p>
          <a:p>
            <a:pPr algn="r" rtl="1">
              <a:buFont typeface="Wingdings" panose="05000000000000000000" pitchFamily="2" charset="2"/>
              <a:buNone/>
            </a:pPr>
            <a:r>
              <a:rPr lang="fa-IR" altLang="en-US" sz="2000"/>
              <a:t>رفع عیب : یونیت پر کن مخزن را تعویض کنید</a:t>
            </a:r>
          </a:p>
          <a:p>
            <a:pPr algn="r" rtl="1"/>
            <a:r>
              <a:rPr lang="fa-IR" altLang="en-US" sz="2000"/>
              <a:t>عیب:(مشتری):مصرف خودرو روی گاز بالا رفته است.</a:t>
            </a:r>
          </a:p>
          <a:p>
            <a:pPr algn="r" rtl="1">
              <a:buFont typeface="Wingdings" panose="05000000000000000000" pitchFamily="2" charset="2"/>
              <a:buNone/>
            </a:pPr>
            <a:r>
              <a:rPr lang="fa-IR" altLang="en-US" sz="2000"/>
              <a:t>علت: قطع کن داخل شیر سماوری یکی از مخزنها خراب است اگر باید 12 مترمکعب گاز وارد مخزن شود به دلیل خراب بودن قطع کن یکی از مخزنها پر نمی شود گیج </a:t>
            </a:r>
            <a:r>
              <a:rPr lang="en-US" altLang="en-US" sz="2000"/>
              <a:t>,</a:t>
            </a:r>
            <a:r>
              <a:rPr lang="fa-IR" altLang="en-US" sz="2000"/>
              <a:t> فشار مخزن پر شده را نشان می دهد.مثلا 200 بار ولی خودرو مسافت کمتری طی می کند. این خودرو 5 یا 7 مترمکعب گاز را می تواند دریافت کند.</a:t>
            </a:r>
          </a:p>
          <a:p>
            <a:pPr algn="r" rtl="1">
              <a:buFont typeface="Wingdings" panose="05000000000000000000" pitchFamily="2" charset="2"/>
              <a:buNone/>
            </a:pPr>
            <a:r>
              <a:rPr lang="fa-IR" altLang="en-US" sz="2000"/>
              <a:t>رفع عیب: تعویض قطع کن مخزن</a:t>
            </a:r>
          </a:p>
          <a:p>
            <a:pPr algn="r" rtl="1">
              <a:buFont typeface="Wingdings" panose="05000000000000000000" pitchFamily="2" charset="2"/>
              <a:buNone/>
            </a:pPr>
            <a:r>
              <a:rPr lang="fa-IR" altLang="en-US" sz="2000"/>
              <a:t>شناسایی عیب : خودرو را روی گاز باشد. شیر سماوری یکی از مخزنها را ببندید اگر خودرو از گاز به بنزین نرفت این شیر سماوری خراب است. اگر خودرو از گاز به بنزین رفت این شیر سماوری سالم است.</a:t>
            </a:r>
            <a:endParaRPr lang="en-US" altLang="en-US" sz="2000"/>
          </a:p>
          <a:p>
            <a:pPr algn="r" rtl="1">
              <a:buFont typeface="Wingdings" panose="05000000000000000000" pitchFamily="2" charset="2"/>
              <a:buNone/>
            </a:pPr>
            <a:endParaRPr lang="en-US" altLang="en-US" sz="2000"/>
          </a:p>
        </p:txBody>
      </p:sp>
      <p:sp>
        <p:nvSpPr>
          <p:cNvPr id="56324" name="Rectangle 4"/>
          <p:cNvSpPr>
            <a:spLocks noChangeArrowheads="1"/>
          </p:cNvSpPr>
          <p:nvPr/>
        </p:nvSpPr>
        <p:spPr bwMode="auto">
          <a:xfrm>
            <a:off x="468313" y="1773238"/>
            <a:ext cx="1727200" cy="10080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a-IR" altLang="en-US" sz="2000"/>
              <a:t>مترمکعب</a:t>
            </a:r>
            <a:endParaRPr lang="en-US" altLang="en-US" sz="2000"/>
          </a:p>
        </p:txBody>
      </p:sp>
      <p:sp>
        <p:nvSpPr>
          <p:cNvPr id="56326" name="Rectangle 6"/>
          <p:cNvSpPr>
            <a:spLocks noChangeArrowheads="1"/>
          </p:cNvSpPr>
          <p:nvPr/>
        </p:nvSpPr>
        <p:spPr bwMode="auto">
          <a:xfrm>
            <a:off x="468313" y="3141663"/>
            <a:ext cx="1727200" cy="10080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a-IR" altLang="en-US" sz="2000"/>
              <a:t>قیمت</a:t>
            </a:r>
            <a:endParaRPr lang="en-US" altLang="en-US" sz="2000"/>
          </a:p>
        </p:txBody>
      </p:sp>
      <p:sp>
        <p:nvSpPr>
          <p:cNvPr id="56328" name="Oval 8"/>
          <p:cNvSpPr>
            <a:spLocks noChangeArrowheads="1"/>
          </p:cNvSpPr>
          <p:nvPr/>
        </p:nvSpPr>
        <p:spPr bwMode="auto">
          <a:xfrm>
            <a:off x="971550" y="4868863"/>
            <a:ext cx="1079500" cy="12239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329" name="Text Box 9"/>
          <p:cNvSpPr txBox="1">
            <a:spLocks noChangeArrowheads="1"/>
          </p:cNvSpPr>
          <p:nvPr/>
        </p:nvSpPr>
        <p:spPr bwMode="auto">
          <a:xfrm>
            <a:off x="2268538" y="5275263"/>
            <a:ext cx="11557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a-IR" altLang="en-US" sz="2000"/>
              <a:t>فشار جایگاه</a:t>
            </a:r>
          </a:p>
          <a:p>
            <a:r>
              <a:rPr lang="fa-IR" altLang="en-US" sz="2000"/>
              <a:t>200 </a:t>
            </a:r>
            <a:r>
              <a:rPr lang="en-US" altLang="en-US" sz="2000"/>
              <a:t>bar</a:t>
            </a:r>
          </a:p>
        </p:txBody>
      </p:sp>
      <p:sp>
        <p:nvSpPr>
          <p:cNvPr id="56330" name="Line 10"/>
          <p:cNvSpPr>
            <a:spLocks noChangeShapeType="1"/>
          </p:cNvSpPr>
          <p:nvPr/>
        </p:nvSpPr>
        <p:spPr bwMode="auto">
          <a:xfrm flipV="1">
            <a:off x="1331913" y="5300663"/>
            <a:ext cx="431800" cy="43338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331" name="Text Box 11"/>
          <p:cNvSpPr txBox="1">
            <a:spLocks noChangeArrowheads="1"/>
          </p:cNvSpPr>
          <p:nvPr/>
        </p:nvSpPr>
        <p:spPr bwMode="auto">
          <a:xfrm>
            <a:off x="2339975" y="2060575"/>
            <a:ext cx="819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12 m3</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p:txBody>
          <a:bodyPr/>
          <a:lstStyle/>
          <a:p>
            <a:r>
              <a:rPr lang="fa-IR" altLang="en-US"/>
              <a:t>رله پمپ بنزین</a:t>
            </a:r>
            <a:endParaRPr lang="en-US" altLang="en-US"/>
          </a:p>
        </p:txBody>
      </p:sp>
      <p:sp>
        <p:nvSpPr>
          <p:cNvPr id="105475" name="Rectangle 3"/>
          <p:cNvSpPr>
            <a:spLocks noGrp="1" noChangeArrowheads="1"/>
          </p:cNvSpPr>
          <p:nvPr>
            <p:ph idx="1"/>
          </p:nvPr>
        </p:nvSpPr>
        <p:spPr/>
        <p:txBody>
          <a:bodyPr>
            <a:normAutofit fontScale="85000" lnSpcReduction="20000"/>
          </a:bodyPr>
          <a:lstStyle/>
          <a:p>
            <a:pPr algn="r" rtl="1">
              <a:lnSpc>
                <a:spcPct val="80000"/>
              </a:lnSpc>
            </a:pPr>
            <a:r>
              <a:rPr lang="fa-IR" altLang="en-US" sz="2400"/>
              <a:t>عیب : خودرو روی گاز کار می کند ولی روی بنزین روشن نمی شود</a:t>
            </a:r>
          </a:p>
          <a:p>
            <a:pPr algn="r" rtl="1">
              <a:lnSpc>
                <a:spcPct val="80000"/>
              </a:lnSpc>
              <a:buFont typeface="Wingdings" panose="05000000000000000000" pitchFamily="2" charset="2"/>
              <a:buNone/>
            </a:pPr>
            <a:r>
              <a:rPr lang="fa-IR" altLang="en-US" sz="2400"/>
              <a:t>    رفع عیب : پمپ بنزین چک شود تا نسوخته باشد. و یا رله پمپ بنزین خراب است.</a:t>
            </a:r>
          </a:p>
          <a:p>
            <a:pPr algn="r" rtl="1">
              <a:lnSpc>
                <a:spcPct val="80000"/>
              </a:lnSpc>
            </a:pPr>
            <a:r>
              <a:rPr lang="fa-IR" altLang="en-US" sz="2400">
                <a:solidFill>
                  <a:schemeClr val="accent1"/>
                </a:solidFill>
                <a:effectLst>
                  <a:outerShdw blurRad="38100" dist="38100" dir="2700000" algn="tl">
                    <a:srgbClr val="FFFFFF"/>
                  </a:outerShdw>
                </a:effectLst>
              </a:rPr>
              <a:t>نکته : حتما 2 لیتر بنزین همیشه ته باک باشد تا پمپ بنزین نسوزد.</a:t>
            </a:r>
          </a:p>
          <a:p>
            <a:pPr algn="r" rtl="1">
              <a:lnSpc>
                <a:spcPct val="80000"/>
              </a:lnSpc>
            </a:pPr>
            <a:r>
              <a:rPr lang="fa-IR" altLang="en-US" sz="2400"/>
              <a:t>عیب : خودرو روی بنزین و گاز روشن نمی شود.</a:t>
            </a:r>
          </a:p>
          <a:p>
            <a:pPr algn="r" rtl="1">
              <a:lnSpc>
                <a:spcPct val="80000"/>
              </a:lnSpc>
              <a:buFont typeface="Wingdings" panose="05000000000000000000" pitchFamily="2" charset="2"/>
              <a:buNone/>
            </a:pPr>
            <a:r>
              <a:rPr lang="fa-IR" altLang="en-US" sz="2400"/>
              <a:t>    رفع عیب : سیم کشی سنسور دور موتور و همچنین کانکتورهای پشت آوانسر بررسی شود.</a:t>
            </a:r>
          </a:p>
          <a:p>
            <a:pPr algn="r" rtl="1">
              <a:lnSpc>
                <a:spcPct val="80000"/>
              </a:lnSpc>
            </a:pPr>
            <a:r>
              <a:rPr lang="fa-IR" altLang="en-US" sz="2400"/>
              <a:t>عیب : دور آرام متغیر است.</a:t>
            </a:r>
          </a:p>
          <a:p>
            <a:pPr algn="r" rtl="1">
              <a:lnSpc>
                <a:spcPct val="80000"/>
              </a:lnSpc>
              <a:buFont typeface="Wingdings" panose="05000000000000000000" pitchFamily="2" charset="2"/>
              <a:buNone/>
            </a:pPr>
            <a:r>
              <a:rPr lang="fa-IR" altLang="en-US" sz="2400"/>
              <a:t>    رفع عیب : فاصله دهانه شمع چک شود. (</a:t>
            </a:r>
            <a:r>
              <a:rPr lang="en-US" altLang="en-US" sz="2400"/>
              <a:t>0.8</a:t>
            </a:r>
            <a:r>
              <a:rPr lang="fa-IR" altLang="en-US" sz="2400"/>
              <a:t>) </a:t>
            </a:r>
          </a:p>
          <a:p>
            <a:pPr algn="r" rtl="1">
              <a:lnSpc>
                <a:spcPct val="80000"/>
              </a:lnSpc>
              <a:buFont typeface="Wingdings" panose="05000000000000000000" pitchFamily="2" charset="2"/>
              <a:buNone/>
            </a:pPr>
            <a:r>
              <a:rPr lang="fa-IR" altLang="en-US" sz="2400"/>
              <a:t>                  محل اتصال وایر با شمع چک شود .</a:t>
            </a:r>
          </a:p>
          <a:p>
            <a:pPr algn="r" rtl="1">
              <a:lnSpc>
                <a:spcPct val="80000"/>
              </a:lnSpc>
              <a:buFont typeface="Wingdings" panose="05000000000000000000" pitchFamily="2" charset="2"/>
              <a:buNone/>
            </a:pPr>
            <a:r>
              <a:rPr lang="fa-IR" altLang="en-US" sz="2400"/>
              <a:t>                  محفظه آرامش بازدید شود در صورت سوراخ بودن یا شکستگی تعویض شود.</a:t>
            </a:r>
            <a:endParaRPr lang="en-US" altLang="en-US" sz="2400"/>
          </a:p>
        </p:txBody>
      </p:sp>
      <p:sp>
        <p:nvSpPr>
          <p:cNvPr id="105476" name="Rectangle 4"/>
          <p:cNvSpPr>
            <a:spLocks noChangeArrowheads="1"/>
          </p:cNvSpPr>
          <p:nvPr/>
        </p:nvSpPr>
        <p:spPr bwMode="auto">
          <a:xfrm>
            <a:off x="323850" y="692150"/>
            <a:ext cx="1511300" cy="64928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477" name="Rectangle 5"/>
          <p:cNvSpPr>
            <a:spLocks noChangeArrowheads="1"/>
          </p:cNvSpPr>
          <p:nvPr/>
        </p:nvSpPr>
        <p:spPr bwMode="auto">
          <a:xfrm>
            <a:off x="468313" y="765175"/>
            <a:ext cx="142875" cy="142875"/>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p>
        </p:txBody>
      </p:sp>
      <p:sp>
        <p:nvSpPr>
          <p:cNvPr id="105478" name="Rectangle 6"/>
          <p:cNvSpPr>
            <a:spLocks noChangeArrowheads="1"/>
          </p:cNvSpPr>
          <p:nvPr/>
        </p:nvSpPr>
        <p:spPr bwMode="auto">
          <a:xfrm>
            <a:off x="468313" y="1125538"/>
            <a:ext cx="142875" cy="142875"/>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479" name="Rectangle 7"/>
          <p:cNvSpPr>
            <a:spLocks noChangeArrowheads="1"/>
          </p:cNvSpPr>
          <p:nvPr/>
        </p:nvSpPr>
        <p:spPr bwMode="auto">
          <a:xfrm>
            <a:off x="971550" y="765175"/>
            <a:ext cx="215900" cy="142875"/>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480" name="Rectangle 8"/>
          <p:cNvSpPr>
            <a:spLocks noChangeArrowheads="1"/>
          </p:cNvSpPr>
          <p:nvPr/>
        </p:nvSpPr>
        <p:spPr bwMode="auto">
          <a:xfrm>
            <a:off x="971550" y="1125538"/>
            <a:ext cx="215900" cy="142875"/>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481" name="Rectangle 9"/>
          <p:cNvSpPr>
            <a:spLocks noChangeArrowheads="1"/>
          </p:cNvSpPr>
          <p:nvPr/>
        </p:nvSpPr>
        <p:spPr bwMode="auto">
          <a:xfrm>
            <a:off x="1547813" y="765175"/>
            <a:ext cx="144462" cy="142875"/>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482" name="Rectangle 10"/>
          <p:cNvSpPr>
            <a:spLocks noChangeArrowheads="1"/>
          </p:cNvSpPr>
          <p:nvPr/>
        </p:nvSpPr>
        <p:spPr bwMode="auto">
          <a:xfrm>
            <a:off x="1547813" y="1125538"/>
            <a:ext cx="144462" cy="142875"/>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483" name="Line 11"/>
          <p:cNvSpPr>
            <a:spLocks noChangeShapeType="1"/>
          </p:cNvSpPr>
          <p:nvPr/>
        </p:nvSpPr>
        <p:spPr bwMode="auto">
          <a:xfrm flipV="1">
            <a:off x="1116013" y="836613"/>
            <a:ext cx="0" cy="360362"/>
          </a:xfrm>
          <a:prstGeom prst="line">
            <a:avLst/>
          </a:prstGeom>
          <a:noFill/>
          <a:ln w="7302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p:txBody>
          <a:bodyPr/>
          <a:lstStyle/>
          <a:p>
            <a:pPr rtl="1"/>
            <a:r>
              <a:rPr lang="fa-IR" altLang="en-US"/>
              <a:t>روشن شدن پراید </a:t>
            </a:r>
            <a:r>
              <a:rPr lang="en-US" altLang="en-US"/>
              <a:t>CNG</a:t>
            </a:r>
          </a:p>
        </p:txBody>
      </p:sp>
      <p:sp>
        <p:nvSpPr>
          <p:cNvPr id="106499" name="Rectangle 3"/>
          <p:cNvSpPr>
            <a:spLocks noGrp="1" noChangeArrowheads="1"/>
          </p:cNvSpPr>
          <p:nvPr>
            <p:ph idx="1"/>
          </p:nvPr>
        </p:nvSpPr>
        <p:spPr/>
        <p:txBody>
          <a:bodyPr/>
          <a:lstStyle/>
          <a:p>
            <a:pPr algn="r" rtl="1"/>
            <a:r>
              <a:rPr lang="fa-IR" altLang="en-US"/>
              <a:t>در هنگام روشن کردن پراید </a:t>
            </a:r>
            <a:r>
              <a:rPr lang="en-US" altLang="en-US"/>
              <a:t>CNG</a:t>
            </a:r>
            <a:r>
              <a:rPr lang="fa-IR" altLang="en-US"/>
              <a:t> کلید تغییر وضعیت چه در حالت بنزین باشد چه در حالت گاز خودرو با </a:t>
            </a:r>
            <a:r>
              <a:rPr lang="fa-IR" altLang="en-US">
                <a:solidFill>
                  <a:schemeClr val="accent1"/>
                </a:solidFill>
                <a:effectLst>
                  <a:outerShdw blurRad="38100" dist="38100" dir="2700000" algn="tl">
                    <a:srgbClr val="FFFFFF"/>
                  </a:outerShdw>
                </a:effectLst>
              </a:rPr>
              <a:t>بنزین </a:t>
            </a:r>
            <a:r>
              <a:rPr lang="fa-IR" altLang="en-US"/>
              <a:t>روشن می شود.</a:t>
            </a:r>
          </a:p>
          <a:p>
            <a:pPr algn="r" rtl="1"/>
            <a:r>
              <a:rPr lang="fa-IR" altLang="en-US"/>
              <a:t>اگر کلید تغییر وضعیت روی گاز بود دور موتور یکبار باید بالای 2000 </a:t>
            </a:r>
            <a:r>
              <a:rPr lang="en-US" altLang="en-US"/>
              <a:t>RPM</a:t>
            </a:r>
            <a:r>
              <a:rPr lang="fa-IR" altLang="en-US"/>
              <a:t> برود.</a:t>
            </a:r>
            <a:endParaRPr lang="en-US" alt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p:cNvSpPr>
            <a:spLocks noChangeArrowheads="1"/>
          </p:cNvSpPr>
          <p:nvPr/>
        </p:nvSpPr>
        <p:spPr bwMode="auto">
          <a:xfrm>
            <a:off x="611188" y="1412875"/>
            <a:ext cx="1800225" cy="863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a-IR" altLang="en-US" sz="2000"/>
              <a:t>سنسور دور موتور</a:t>
            </a:r>
            <a:endParaRPr lang="en-US" altLang="en-US" sz="2000"/>
          </a:p>
        </p:txBody>
      </p:sp>
      <p:sp>
        <p:nvSpPr>
          <p:cNvPr id="9221" name="Rectangle 5"/>
          <p:cNvSpPr>
            <a:spLocks noChangeArrowheads="1"/>
          </p:cNvSpPr>
          <p:nvPr/>
        </p:nvSpPr>
        <p:spPr bwMode="auto">
          <a:xfrm>
            <a:off x="2555875" y="1412875"/>
            <a:ext cx="287338" cy="863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600"/>
              <a:t>1</a:t>
            </a:r>
          </a:p>
          <a:p>
            <a:pPr algn="ctr"/>
            <a:r>
              <a:rPr lang="en-US" altLang="en-US" sz="1600"/>
              <a:t>2</a:t>
            </a:r>
          </a:p>
          <a:p>
            <a:pPr algn="ctr"/>
            <a:r>
              <a:rPr lang="en-US" altLang="en-US" sz="1600"/>
              <a:t>3</a:t>
            </a:r>
          </a:p>
        </p:txBody>
      </p:sp>
      <p:sp>
        <p:nvSpPr>
          <p:cNvPr id="9222" name="Line 6"/>
          <p:cNvSpPr>
            <a:spLocks noChangeShapeType="1"/>
          </p:cNvSpPr>
          <p:nvPr/>
        </p:nvSpPr>
        <p:spPr bwMode="auto">
          <a:xfrm>
            <a:off x="2916238" y="2060575"/>
            <a:ext cx="5032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23" name="Line 7"/>
          <p:cNvSpPr>
            <a:spLocks noChangeShapeType="1"/>
          </p:cNvSpPr>
          <p:nvPr/>
        </p:nvSpPr>
        <p:spPr bwMode="auto">
          <a:xfrm>
            <a:off x="3419475" y="2060575"/>
            <a:ext cx="0" cy="5762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24" name="Text Box 8"/>
          <p:cNvSpPr txBox="1">
            <a:spLocks noChangeArrowheads="1"/>
          </p:cNvSpPr>
          <p:nvPr/>
        </p:nvSpPr>
        <p:spPr bwMode="auto">
          <a:xfrm>
            <a:off x="3059113" y="2708275"/>
            <a:ext cx="6778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a:t>Shield</a:t>
            </a:r>
          </a:p>
        </p:txBody>
      </p:sp>
      <p:sp>
        <p:nvSpPr>
          <p:cNvPr id="9225" name="Line 9"/>
          <p:cNvSpPr>
            <a:spLocks noChangeShapeType="1"/>
          </p:cNvSpPr>
          <p:nvPr/>
        </p:nvSpPr>
        <p:spPr bwMode="auto">
          <a:xfrm>
            <a:off x="2916238" y="2060575"/>
            <a:ext cx="5032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26" name="Line 10"/>
          <p:cNvSpPr>
            <a:spLocks noChangeShapeType="1"/>
          </p:cNvSpPr>
          <p:nvPr/>
        </p:nvSpPr>
        <p:spPr bwMode="auto">
          <a:xfrm>
            <a:off x="3419475" y="2060575"/>
            <a:ext cx="0" cy="5762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27" name="Line 11"/>
          <p:cNvSpPr>
            <a:spLocks noChangeShapeType="1"/>
          </p:cNvSpPr>
          <p:nvPr/>
        </p:nvSpPr>
        <p:spPr bwMode="auto">
          <a:xfrm>
            <a:off x="2916238" y="2060575"/>
            <a:ext cx="503237"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28" name="Line 12"/>
          <p:cNvSpPr>
            <a:spLocks noChangeShapeType="1"/>
          </p:cNvSpPr>
          <p:nvPr/>
        </p:nvSpPr>
        <p:spPr bwMode="auto">
          <a:xfrm>
            <a:off x="3419475" y="2060575"/>
            <a:ext cx="0" cy="576263"/>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29" name="Rectangle 13"/>
          <p:cNvSpPr>
            <a:spLocks noChangeArrowheads="1"/>
          </p:cNvSpPr>
          <p:nvPr/>
        </p:nvSpPr>
        <p:spPr bwMode="auto">
          <a:xfrm>
            <a:off x="7451725" y="1125538"/>
            <a:ext cx="1223963" cy="16557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400"/>
              <a:t>ECU </a:t>
            </a:r>
          </a:p>
          <a:p>
            <a:pPr algn="ctr"/>
            <a:r>
              <a:rPr lang="en-US" altLang="en-US" sz="2400"/>
              <a:t>Petrol</a:t>
            </a:r>
          </a:p>
        </p:txBody>
      </p:sp>
      <p:sp>
        <p:nvSpPr>
          <p:cNvPr id="9230" name="Line 14"/>
          <p:cNvSpPr>
            <a:spLocks noChangeShapeType="1"/>
          </p:cNvSpPr>
          <p:nvPr/>
        </p:nvSpPr>
        <p:spPr bwMode="auto">
          <a:xfrm>
            <a:off x="2916238" y="1557338"/>
            <a:ext cx="439261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31" name="Line 15"/>
          <p:cNvSpPr>
            <a:spLocks noChangeShapeType="1"/>
          </p:cNvSpPr>
          <p:nvPr/>
        </p:nvSpPr>
        <p:spPr bwMode="auto">
          <a:xfrm>
            <a:off x="2987675" y="1844675"/>
            <a:ext cx="432117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4"/>
          <p:cNvSpPr>
            <a:spLocks noChangeArrowheads="1"/>
          </p:cNvSpPr>
          <p:nvPr/>
        </p:nvSpPr>
        <p:spPr bwMode="auto">
          <a:xfrm>
            <a:off x="611188" y="1412875"/>
            <a:ext cx="1800225" cy="863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a-IR" altLang="en-US" sz="2000"/>
              <a:t>سنسور دور موتور</a:t>
            </a:r>
            <a:endParaRPr lang="en-US" altLang="en-US" sz="2000"/>
          </a:p>
        </p:txBody>
      </p:sp>
      <p:sp>
        <p:nvSpPr>
          <p:cNvPr id="4101" name="Rectangle 5"/>
          <p:cNvSpPr>
            <a:spLocks noChangeArrowheads="1"/>
          </p:cNvSpPr>
          <p:nvPr/>
        </p:nvSpPr>
        <p:spPr bwMode="auto">
          <a:xfrm>
            <a:off x="7451725" y="1125538"/>
            <a:ext cx="1223963" cy="16557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400"/>
              <a:t>ECU </a:t>
            </a:r>
          </a:p>
          <a:p>
            <a:pPr algn="ctr"/>
            <a:r>
              <a:rPr lang="en-US" altLang="en-US" sz="2400"/>
              <a:t>Petrol</a:t>
            </a:r>
          </a:p>
        </p:txBody>
      </p:sp>
      <p:sp>
        <p:nvSpPr>
          <p:cNvPr id="4102" name="Rectangle 6"/>
          <p:cNvSpPr>
            <a:spLocks noChangeArrowheads="1"/>
          </p:cNvSpPr>
          <p:nvPr/>
        </p:nvSpPr>
        <p:spPr bwMode="auto">
          <a:xfrm>
            <a:off x="2555875" y="1412875"/>
            <a:ext cx="287338" cy="863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600"/>
              <a:t>1</a:t>
            </a:r>
          </a:p>
          <a:p>
            <a:pPr algn="ctr"/>
            <a:r>
              <a:rPr lang="en-US" altLang="en-US" sz="1600"/>
              <a:t>2</a:t>
            </a:r>
          </a:p>
          <a:p>
            <a:pPr algn="ctr"/>
            <a:r>
              <a:rPr lang="en-US" altLang="en-US" sz="1600"/>
              <a:t>3</a:t>
            </a:r>
          </a:p>
        </p:txBody>
      </p:sp>
      <p:sp>
        <p:nvSpPr>
          <p:cNvPr id="4104" name="Line 8"/>
          <p:cNvSpPr>
            <a:spLocks noChangeShapeType="1"/>
          </p:cNvSpPr>
          <p:nvPr/>
        </p:nvSpPr>
        <p:spPr bwMode="auto">
          <a:xfrm flipH="1" flipV="1">
            <a:off x="2843213" y="1484313"/>
            <a:ext cx="2233612" cy="0"/>
          </a:xfrm>
          <a:prstGeom prst="line">
            <a:avLst/>
          </a:prstGeom>
          <a:noFill/>
          <a:ln w="952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06" name="Line 10"/>
          <p:cNvSpPr>
            <a:spLocks noChangeShapeType="1"/>
          </p:cNvSpPr>
          <p:nvPr/>
        </p:nvSpPr>
        <p:spPr bwMode="auto">
          <a:xfrm flipH="1">
            <a:off x="2843213" y="1844675"/>
            <a:ext cx="2233612" cy="0"/>
          </a:xfrm>
          <a:prstGeom prst="line">
            <a:avLst/>
          </a:prstGeom>
          <a:noFill/>
          <a:ln w="952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08" name="Rectangle 12"/>
          <p:cNvSpPr>
            <a:spLocks noChangeArrowheads="1"/>
          </p:cNvSpPr>
          <p:nvPr/>
        </p:nvSpPr>
        <p:spPr bwMode="auto">
          <a:xfrm>
            <a:off x="5148263" y="1268413"/>
            <a:ext cx="1295400" cy="93662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a-IR" altLang="en-US" sz="2400"/>
              <a:t>ََِ</a:t>
            </a:r>
            <a:r>
              <a:rPr lang="en-US" altLang="en-US" sz="2400"/>
              <a:t>Advancer</a:t>
            </a:r>
          </a:p>
        </p:txBody>
      </p:sp>
      <p:sp>
        <p:nvSpPr>
          <p:cNvPr id="4111" name="Line 15"/>
          <p:cNvSpPr>
            <a:spLocks noChangeShapeType="1"/>
          </p:cNvSpPr>
          <p:nvPr/>
        </p:nvSpPr>
        <p:spPr bwMode="auto">
          <a:xfrm>
            <a:off x="6516688" y="1484313"/>
            <a:ext cx="8636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12" name="Line 16"/>
          <p:cNvSpPr>
            <a:spLocks noChangeShapeType="1"/>
          </p:cNvSpPr>
          <p:nvPr/>
        </p:nvSpPr>
        <p:spPr bwMode="auto">
          <a:xfrm flipH="1">
            <a:off x="6516688" y="1844675"/>
            <a:ext cx="863600" cy="0"/>
          </a:xfrm>
          <a:prstGeom prst="line">
            <a:avLst/>
          </a:prstGeom>
          <a:noFill/>
          <a:ln w="1905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13" name="Line 17"/>
          <p:cNvSpPr>
            <a:spLocks noChangeShapeType="1"/>
          </p:cNvSpPr>
          <p:nvPr/>
        </p:nvSpPr>
        <p:spPr bwMode="auto">
          <a:xfrm>
            <a:off x="2916238" y="2060575"/>
            <a:ext cx="5032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14" name="Line 18"/>
          <p:cNvSpPr>
            <a:spLocks noChangeShapeType="1"/>
          </p:cNvSpPr>
          <p:nvPr/>
        </p:nvSpPr>
        <p:spPr bwMode="auto">
          <a:xfrm>
            <a:off x="3419475" y="2060575"/>
            <a:ext cx="0" cy="5762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15" name="Text Box 19"/>
          <p:cNvSpPr txBox="1">
            <a:spLocks noChangeArrowheads="1"/>
          </p:cNvSpPr>
          <p:nvPr/>
        </p:nvSpPr>
        <p:spPr bwMode="auto">
          <a:xfrm>
            <a:off x="3059113" y="2708275"/>
            <a:ext cx="6778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a:t>Shield</a:t>
            </a:r>
          </a:p>
        </p:txBody>
      </p:sp>
      <p:sp>
        <p:nvSpPr>
          <p:cNvPr id="4116" name="Line 20"/>
          <p:cNvSpPr>
            <a:spLocks noChangeShapeType="1"/>
          </p:cNvSpPr>
          <p:nvPr/>
        </p:nvSpPr>
        <p:spPr bwMode="auto">
          <a:xfrm flipH="1" flipV="1">
            <a:off x="2843213" y="1484313"/>
            <a:ext cx="2233612" cy="0"/>
          </a:xfrm>
          <a:prstGeom prst="line">
            <a:avLst/>
          </a:prstGeom>
          <a:noFill/>
          <a:ln w="952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17" name="Line 21"/>
          <p:cNvSpPr>
            <a:spLocks noChangeShapeType="1"/>
          </p:cNvSpPr>
          <p:nvPr/>
        </p:nvSpPr>
        <p:spPr bwMode="auto">
          <a:xfrm flipH="1">
            <a:off x="2843213" y="1844675"/>
            <a:ext cx="2233612" cy="0"/>
          </a:xfrm>
          <a:prstGeom prst="line">
            <a:avLst/>
          </a:prstGeom>
          <a:noFill/>
          <a:ln w="952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18" name="Line 22"/>
          <p:cNvSpPr>
            <a:spLocks noChangeShapeType="1"/>
          </p:cNvSpPr>
          <p:nvPr/>
        </p:nvSpPr>
        <p:spPr bwMode="auto">
          <a:xfrm>
            <a:off x="2916238" y="2060575"/>
            <a:ext cx="5032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19" name="Line 23"/>
          <p:cNvSpPr>
            <a:spLocks noChangeShapeType="1"/>
          </p:cNvSpPr>
          <p:nvPr/>
        </p:nvSpPr>
        <p:spPr bwMode="auto">
          <a:xfrm>
            <a:off x="3419475" y="2060575"/>
            <a:ext cx="0" cy="5762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20" name="Line 24"/>
          <p:cNvSpPr>
            <a:spLocks noChangeShapeType="1"/>
          </p:cNvSpPr>
          <p:nvPr/>
        </p:nvSpPr>
        <p:spPr bwMode="auto">
          <a:xfrm>
            <a:off x="6516688" y="1484313"/>
            <a:ext cx="863600"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21" name="Line 25"/>
          <p:cNvSpPr>
            <a:spLocks noChangeShapeType="1"/>
          </p:cNvSpPr>
          <p:nvPr/>
        </p:nvSpPr>
        <p:spPr bwMode="auto">
          <a:xfrm flipH="1" flipV="1">
            <a:off x="2843213" y="1484313"/>
            <a:ext cx="2233612" cy="0"/>
          </a:xfrm>
          <a:prstGeom prst="line">
            <a:avLst/>
          </a:prstGeom>
          <a:noFill/>
          <a:ln w="1905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22" name="Line 26"/>
          <p:cNvSpPr>
            <a:spLocks noChangeShapeType="1"/>
          </p:cNvSpPr>
          <p:nvPr/>
        </p:nvSpPr>
        <p:spPr bwMode="auto">
          <a:xfrm flipH="1">
            <a:off x="2843213" y="1844675"/>
            <a:ext cx="2233612" cy="0"/>
          </a:xfrm>
          <a:prstGeom prst="line">
            <a:avLst/>
          </a:prstGeom>
          <a:noFill/>
          <a:ln w="1905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23" name="Line 27"/>
          <p:cNvSpPr>
            <a:spLocks noChangeShapeType="1"/>
          </p:cNvSpPr>
          <p:nvPr/>
        </p:nvSpPr>
        <p:spPr bwMode="auto">
          <a:xfrm>
            <a:off x="2916238" y="2060575"/>
            <a:ext cx="503237"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24" name="Line 28"/>
          <p:cNvSpPr>
            <a:spLocks noChangeShapeType="1"/>
          </p:cNvSpPr>
          <p:nvPr/>
        </p:nvSpPr>
        <p:spPr bwMode="auto">
          <a:xfrm>
            <a:off x="3419475" y="2060575"/>
            <a:ext cx="0" cy="576263"/>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33" name="Text Box 37"/>
          <p:cNvSpPr txBox="1">
            <a:spLocks noChangeArrowheads="1"/>
          </p:cNvSpPr>
          <p:nvPr/>
        </p:nvSpPr>
        <p:spPr bwMode="auto">
          <a:xfrm>
            <a:off x="2217738" y="4005263"/>
            <a:ext cx="581342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rtl="1"/>
            <a:r>
              <a:rPr lang="fa-IR" altLang="en-US" sz="2400">
                <a:cs typeface="B Nazanin" panose="00000400000000000000" pitchFamily="2" charset="-78"/>
              </a:rPr>
              <a:t>تست اهمی سنسور دور موتور : 350تا 400 اهم</a:t>
            </a:r>
          </a:p>
          <a:p>
            <a:pPr algn="r" rtl="1"/>
            <a:r>
              <a:rPr lang="fa-IR" altLang="en-US" sz="2400">
                <a:cs typeface="B Nazanin" panose="00000400000000000000" pitchFamily="2" charset="-78"/>
              </a:rPr>
              <a:t>ولتاژ خروجی سنسور با دور موتور بالا تا 50 ولت نیز می رسد.</a:t>
            </a:r>
            <a:endParaRPr lang="en-US" altLang="en-US" sz="2400">
              <a:cs typeface="B Nazanin" panose="00000400000000000000" pitchFamily="2" charset="-78"/>
            </a:endParaRPr>
          </a:p>
        </p:txBody>
      </p:sp>
      <p:sp>
        <p:nvSpPr>
          <p:cNvPr id="4134" name="Text Box 38"/>
          <p:cNvSpPr txBox="1">
            <a:spLocks noChangeArrowheads="1"/>
          </p:cNvSpPr>
          <p:nvPr/>
        </p:nvSpPr>
        <p:spPr bwMode="auto">
          <a:xfrm>
            <a:off x="3227388" y="5059363"/>
            <a:ext cx="48228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rtl="1"/>
            <a:r>
              <a:rPr lang="fa-IR" altLang="en-US" sz="2000"/>
              <a:t>اختلاف آوانس گاز نسبت به بنزین 4 الی 11 درجه است. </a:t>
            </a:r>
            <a:endParaRPr lang="en-US" altLang="en-US" sz="2000"/>
          </a:p>
        </p:txBody>
      </p:sp>
      <p:sp>
        <p:nvSpPr>
          <p:cNvPr id="4135" name="Text Box 39"/>
          <p:cNvSpPr txBox="1">
            <a:spLocks noChangeArrowheads="1"/>
          </p:cNvSpPr>
          <p:nvPr/>
        </p:nvSpPr>
        <p:spPr bwMode="auto">
          <a:xfrm>
            <a:off x="827088" y="5661025"/>
            <a:ext cx="7264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rtl="1"/>
            <a:r>
              <a:rPr lang="fa-IR" altLang="en-US"/>
              <a:t> کار آوانسر : به دلیل اینکه سرعت حرکت شعله در مخلوط گاز و هوا کمتر از بنزین و هوا است</a:t>
            </a:r>
          </a:p>
          <a:p>
            <a:pPr algn="r" rtl="1"/>
            <a:r>
              <a:rPr lang="fa-IR" altLang="en-US"/>
              <a:t> سیستم جرقه را آوانس می کند.</a:t>
            </a:r>
            <a:endParaRPr lang="en-US" alt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Rectangle 4"/>
          <p:cNvSpPr>
            <a:spLocks noChangeArrowheads="1"/>
          </p:cNvSpPr>
          <p:nvPr/>
        </p:nvSpPr>
        <p:spPr bwMode="auto">
          <a:xfrm>
            <a:off x="611188" y="1412875"/>
            <a:ext cx="1800225" cy="863600"/>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a-IR" altLang="en-US" sz="2400"/>
              <a:t>سنسور اکسیژن</a:t>
            </a:r>
            <a:endParaRPr lang="en-US" altLang="en-US" sz="2400"/>
          </a:p>
        </p:txBody>
      </p:sp>
      <p:sp>
        <p:nvSpPr>
          <p:cNvPr id="10245" name="Rectangle 5"/>
          <p:cNvSpPr>
            <a:spLocks noChangeArrowheads="1"/>
          </p:cNvSpPr>
          <p:nvPr/>
        </p:nvSpPr>
        <p:spPr bwMode="auto">
          <a:xfrm>
            <a:off x="7451725" y="1125538"/>
            <a:ext cx="1223963" cy="16557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400"/>
              <a:t>ECU </a:t>
            </a:r>
          </a:p>
          <a:p>
            <a:pPr algn="ctr"/>
            <a:r>
              <a:rPr lang="en-US" altLang="en-US" sz="2400"/>
              <a:t>Petrol</a:t>
            </a:r>
          </a:p>
        </p:txBody>
      </p:sp>
      <p:sp>
        <p:nvSpPr>
          <p:cNvPr id="10246" name="Rectangle 6"/>
          <p:cNvSpPr>
            <a:spLocks noChangeArrowheads="1"/>
          </p:cNvSpPr>
          <p:nvPr/>
        </p:nvSpPr>
        <p:spPr bwMode="auto">
          <a:xfrm>
            <a:off x="2555875" y="1412875"/>
            <a:ext cx="287338" cy="863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600"/>
              <a:t>1</a:t>
            </a:r>
          </a:p>
          <a:p>
            <a:pPr algn="ctr"/>
            <a:r>
              <a:rPr lang="en-US" altLang="en-US" sz="1600"/>
              <a:t>2</a:t>
            </a:r>
          </a:p>
          <a:p>
            <a:pPr algn="ctr"/>
            <a:r>
              <a:rPr lang="en-US" altLang="en-US" sz="1600"/>
              <a:t>3</a:t>
            </a:r>
          </a:p>
          <a:p>
            <a:pPr algn="ctr"/>
            <a:r>
              <a:rPr lang="en-US" altLang="en-US" sz="1600"/>
              <a:t>4</a:t>
            </a:r>
          </a:p>
        </p:txBody>
      </p:sp>
      <p:sp>
        <p:nvSpPr>
          <p:cNvPr id="10247" name="Line 7"/>
          <p:cNvSpPr>
            <a:spLocks noChangeShapeType="1"/>
          </p:cNvSpPr>
          <p:nvPr/>
        </p:nvSpPr>
        <p:spPr bwMode="auto">
          <a:xfrm>
            <a:off x="3924300" y="908050"/>
            <a:ext cx="0" cy="57626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48" name="Line 8"/>
          <p:cNvSpPr>
            <a:spLocks noChangeShapeType="1"/>
          </p:cNvSpPr>
          <p:nvPr/>
        </p:nvSpPr>
        <p:spPr bwMode="auto">
          <a:xfrm flipH="1">
            <a:off x="2843213" y="1484313"/>
            <a:ext cx="1081087"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49" name="Text Box 9"/>
          <p:cNvSpPr txBox="1">
            <a:spLocks noChangeArrowheads="1"/>
          </p:cNvSpPr>
          <p:nvPr/>
        </p:nvSpPr>
        <p:spPr bwMode="auto">
          <a:xfrm>
            <a:off x="3203575" y="620713"/>
            <a:ext cx="13906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a-IR" altLang="en-US" sz="1200"/>
              <a:t>از پایه 6رله دوبل</a:t>
            </a:r>
            <a:r>
              <a:rPr lang="en-US" altLang="en-US" sz="1200"/>
              <a:t>+12v</a:t>
            </a:r>
          </a:p>
        </p:txBody>
      </p:sp>
      <p:sp>
        <p:nvSpPr>
          <p:cNvPr id="10250" name="Line 10"/>
          <p:cNvSpPr>
            <a:spLocks noChangeShapeType="1"/>
          </p:cNvSpPr>
          <p:nvPr/>
        </p:nvSpPr>
        <p:spPr bwMode="auto">
          <a:xfrm flipH="1">
            <a:off x="2843213" y="1700213"/>
            <a:ext cx="4537075"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51" name="Line 11"/>
          <p:cNvSpPr>
            <a:spLocks noChangeShapeType="1"/>
          </p:cNvSpPr>
          <p:nvPr/>
        </p:nvSpPr>
        <p:spPr bwMode="auto">
          <a:xfrm>
            <a:off x="2843213" y="1989138"/>
            <a:ext cx="4537075"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53" name="Line 13"/>
          <p:cNvSpPr>
            <a:spLocks noChangeShapeType="1"/>
          </p:cNvSpPr>
          <p:nvPr/>
        </p:nvSpPr>
        <p:spPr bwMode="auto">
          <a:xfrm>
            <a:off x="2916238" y="2205038"/>
            <a:ext cx="4465637"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55" name="Text Box 15"/>
          <p:cNvSpPr txBox="1">
            <a:spLocks noChangeArrowheads="1"/>
          </p:cNvSpPr>
          <p:nvPr/>
        </p:nvSpPr>
        <p:spPr bwMode="auto">
          <a:xfrm>
            <a:off x="4711700" y="3856038"/>
            <a:ext cx="3228975"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rtl="1"/>
            <a:r>
              <a:rPr lang="fa-IR" altLang="en-US" sz="2000"/>
              <a:t>سوخت غنی : </a:t>
            </a:r>
            <a:r>
              <a:rPr lang="en-US" altLang="en-US" sz="2000"/>
              <a:t>0.7 – 0.98 VOLT</a:t>
            </a:r>
            <a:r>
              <a:rPr lang="fa-IR" altLang="en-US" sz="2000"/>
              <a:t> </a:t>
            </a:r>
            <a:endParaRPr lang="en-US" altLang="en-US" sz="2000"/>
          </a:p>
          <a:p>
            <a:pPr algn="r" rtl="1"/>
            <a:r>
              <a:rPr lang="fa-IR" altLang="en-US" sz="2000"/>
              <a:t>سوخت نرمال : </a:t>
            </a:r>
            <a:r>
              <a:rPr lang="en-US" altLang="en-US" sz="2000"/>
              <a:t>0.3-0.7 VOLT</a:t>
            </a:r>
          </a:p>
          <a:p>
            <a:pPr algn="r" rtl="1"/>
            <a:r>
              <a:rPr lang="fa-IR" altLang="en-US" sz="2000"/>
              <a:t>سوخت رقیق : </a:t>
            </a:r>
            <a:r>
              <a:rPr lang="en-US" altLang="en-US" sz="2000"/>
              <a:t> 0.1-0.3 VOLT</a:t>
            </a:r>
          </a:p>
        </p:txBody>
      </p:sp>
      <p:sp>
        <p:nvSpPr>
          <p:cNvPr id="10256" name="Text Box 16"/>
          <p:cNvSpPr txBox="1">
            <a:spLocks noChangeArrowheads="1"/>
          </p:cNvSpPr>
          <p:nvPr/>
        </p:nvSpPr>
        <p:spPr bwMode="auto">
          <a:xfrm>
            <a:off x="4618038" y="5703888"/>
            <a:ext cx="299878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rtl="1"/>
            <a:r>
              <a:rPr lang="fa-IR" altLang="en-US" sz="2000">
                <a:cs typeface="B Nazanin" panose="00000400000000000000" pitchFamily="2" charset="-78"/>
              </a:rPr>
              <a:t>نسبت مخلوط هوا به بنزین </a:t>
            </a:r>
            <a:r>
              <a:rPr lang="en-US" altLang="en-US" sz="2000">
                <a:cs typeface="B Nazanin" panose="00000400000000000000" pitchFamily="2" charset="-78"/>
              </a:rPr>
              <a:t>14.7/1</a:t>
            </a:r>
          </a:p>
          <a:p>
            <a:pPr algn="r" rtl="1"/>
            <a:r>
              <a:rPr lang="fa-IR" altLang="en-US" sz="2000">
                <a:cs typeface="B Nazanin" panose="00000400000000000000" pitchFamily="2" charset="-78"/>
              </a:rPr>
              <a:t>نسبت مخلوط هوا به گاز </a:t>
            </a:r>
            <a:r>
              <a:rPr lang="en-US" altLang="en-US" sz="2000">
                <a:cs typeface="B Nazanin" panose="00000400000000000000" pitchFamily="2" charset="-78"/>
              </a:rPr>
              <a:t>17/1</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p:txBody>
          <a:bodyPr/>
          <a:lstStyle/>
          <a:p>
            <a:r>
              <a:rPr lang="fa-IR" altLang="en-US"/>
              <a:t>تست سنسور اکسیژن</a:t>
            </a:r>
            <a:endParaRPr lang="en-US" altLang="en-US"/>
          </a:p>
        </p:txBody>
      </p:sp>
      <p:sp>
        <p:nvSpPr>
          <p:cNvPr id="120835" name="Rectangle 3"/>
          <p:cNvSpPr>
            <a:spLocks noGrp="1" noChangeArrowheads="1"/>
          </p:cNvSpPr>
          <p:nvPr>
            <p:ph idx="1"/>
          </p:nvPr>
        </p:nvSpPr>
        <p:spPr/>
        <p:txBody>
          <a:bodyPr>
            <a:normAutofit fontScale="70000" lnSpcReduction="20000"/>
          </a:bodyPr>
          <a:lstStyle/>
          <a:p>
            <a:pPr algn="r" rtl="1"/>
            <a:r>
              <a:rPr lang="fa-IR" altLang="en-US" sz="2800"/>
              <a:t>سوکت سنسور اکسیژن وصل باشد .با ولتمتر ولتاژ پایه 3و4 سنسور را اندازه بگیریم. ولتاژ متغیری را نشان می دهد.</a:t>
            </a:r>
          </a:p>
          <a:p>
            <a:pPr algn="r" rtl="1"/>
            <a:r>
              <a:rPr lang="fa-IR" altLang="en-US" sz="2800"/>
              <a:t>با در آوردن لوله خلایی شیر برقی کنیستر سوخت را برای لحظه ای کوتاه رقیق کنیم . ولتاژ سنسور حدود </a:t>
            </a:r>
            <a:r>
              <a:rPr lang="en-US" altLang="en-US" sz="2800"/>
              <a:t>0.1-0.3 v</a:t>
            </a:r>
            <a:r>
              <a:rPr lang="fa-IR" altLang="en-US" sz="2800"/>
              <a:t> میرسد .</a:t>
            </a:r>
          </a:p>
          <a:p>
            <a:pPr algn="r" rtl="1"/>
            <a:r>
              <a:rPr lang="fa-IR" altLang="en-US" sz="2800"/>
              <a:t>سپس به دلیل اینکه سوکت سنسور وصل است </a:t>
            </a:r>
            <a:r>
              <a:rPr lang="en-US" altLang="en-US" sz="2800"/>
              <a:t>ECU</a:t>
            </a:r>
            <a:r>
              <a:rPr lang="fa-IR" altLang="en-US" sz="2800"/>
              <a:t> با زیاد کردن پاشش انژکتور سوخت را نرمال می کند.</a:t>
            </a:r>
          </a:p>
          <a:p>
            <a:pPr algn="r" rtl="1"/>
            <a:r>
              <a:rPr lang="fa-IR" altLang="en-US" sz="2800"/>
              <a:t>با جا زدن لوله خلایی شیر برقی کنیستر سوخت را برای لحظه ای کوتاه غلیظ کنیم . ولتاژ سنسور حدود</a:t>
            </a:r>
            <a:r>
              <a:rPr lang="en-US" altLang="en-US" sz="2800"/>
              <a:t>0.7-0.98 v</a:t>
            </a:r>
            <a:r>
              <a:rPr lang="fa-IR" altLang="en-US" sz="2800"/>
              <a:t> میرسد</a:t>
            </a:r>
            <a:r>
              <a:rPr lang="en-US" altLang="en-US" sz="2800"/>
              <a:t>.</a:t>
            </a:r>
          </a:p>
          <a:p>
            <a:pPr algn="r" rtl="1">
              <a:buFont typeface="Wingdings" panose="05000000000000000000" pitchFamily="2" charset="2"/>
              <a:buNone/>
            </a:pPr>
            <a:r>
              <a:rPr lang="fa-IR" altLang="en-US" sz="2800"/>
              <a:t>در این صورت سنسور سالم است.</a:t>
            </a:r>
            <a:endParaRPr lang="en-US" altLang="en-US" sz="280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4"/>
          <p:cNvSpPr>
            <a:spLocks noChangeArrowheads="1"/>
          </p:cNvSpPr>
          <p:nvPr/>
        </p:nvSpPr>
        <p:spPr bwMode="auto">
          <a:xfrm>
            <a:off x="611188" y="1412875"/>
            <a:ext cx="1800225" cy="863600"/>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a-IR" altLang="en-US" sz="2400"/>
              <a:t>سنسور اکسیژن</a:t>
            </a:r>
            <a:endParaRPr lang="en-US" altLang="en-US" sz="2400"/>
          </a:p>
        </p:txBody>
      </p:sp>
      <p:sp>
        <p:nvSpPr>
          <p:cNvPr id="3077" name="Rectangle 5"/>
          <p:cNvSpPr>
            <a:spLocks noChangeArrowheads="1"/>
          </p:cNvSpPr>
          <p:nvPr/>
        </p:nvSpPr>
        <p:spPr bwMode="auto">
          <a:xfrm>
            <a:off x="7451725" y="1125538"/>
            <a:ext cx="1223963" cy="16557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400"/>
              <a:t>ECU </a:t>
            </a:r>
          </a:p>
          <a:p>
            <a:pPr algn="ctr"/>
            <a:r>
              <a:rPr lang="en-US" altLang="en-US" sz="2400"/>
              <a:t>Petrol</a:t>
            </a:r>
          </a:p>
        </p:txBody>
      </p:sp>
      <p:sp>
        <p:nvSpPr>
          <p:cNvPr id="3079" name="Rectangle 7"/>
          <p:cNvSpPr>
            <a:spLocks noChangeArrowheads="1"/>
          </p:cNvSpPr>
          <p:nvPr/>
        </p:nvSpPr>
        <p:spPr bwMode="auto">
          <a:xfrm>
            <a:off x="2555875" y="1412875"/>
            <a:ext cx="287338" cy="863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600"/>
              <a:t>1</a:t>
            </a:r>
          </a:p>
          <a:p>
            <a:pPr algn="ctr"/>
            <a:r>
              <a:rPr lang="en-US" altLang="en-US" sz="1600"/>
              <a:t>2</a:t>
            </a:r>
          </a:p>
          <a:p>
            <a:pPr algn="ctr"/>
            <a:r>
              <a:rPr lang="en-US" altLang="en-US" sz="1600"/>
              <a:t>3</a:t>
            </a:r>
          </a:p>
          <a:p>
            <a:pPr algn="ctr"/>
            <a:r>
              <a:rPr lang="en-US" altLang="en-US" sz="1600"/>
              <a:t>4</a:t>
            </a:r>
          </a:p>
        </p:txBody>
      </p:sp>
      <p:sp>
        <p:nvSpPr>
          <p:cNvPr id="3084" name="Line 12"/>
          <p:cNvSpPr>
            <a:spLocks noChangeShapeType="1"/>
          </p:cNvSpPr>
          <p:nvPr/>
        </p:nvSpPr>
        <p:spPr bwMode="auto">
          <a:xfrm>
            <a:off x="3924300" y="908050"/>
            <a:ext cx="0" cy="57626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85" name="Line 13"/>
          <p:cNvSpPr>
            <a:spLocks noChangeShapeType="1"/>
          </p:cNvSpPr>
          <p:nvPr/>
        </p:nvSpPr>
        <p:spPr bwMode="auto">
          <a:xfrm flipH="1">
            <a:off x="2843213" y="1484313"/>
            <a:ext cx="1081087"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86" name="Text Box 14"/>
          <p:cNvSpPr txBox="1">
            <a:spLocks noChangeArrowheads="1"/>
          </p:cNvSpPr>
          <p:nvPr/>
        </p:nvSpPr>
        <p:spPr bwMode="auto">
          <a:xfrm>
            <a:off x="3203575" y="620713"/>
            <a:ext cx="143351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a-IR" altLang="en-US" sz="1200"/>
              <a:t>از پایه6  رله دوبل</a:t>
            </a:r>
            <a:r>
              <a:rPr lang="en-US" altLang="en-US" sz="1200"/>
              <a:t>+12v</a:t>
            </a:r>
          </a:p>
        </p:txBody>
      </p:sp>
      <p:sp>
        <p:nvSpPr>
          <p:cNvPr id="3087" name="Line 15"/>
          <p:cNvSpPr>
            <a:spLocks noChangeShapeType="1"/>
          </p:cNvSpPr>
          <p:nvPr/>
        </p:nvSpPr>
        <p:spPr bwMode="auto">
          <a:xfrm flipH="1">
            <a:off x="2843213" y="1700213"/>
            <a:ext cx="4537075"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88" name="Line 16"/>
          <p:cNvSpPr>
            <a:spLocks noChangeShapeType="1"/>
          </p:cNvSpPr>
          <p:nvPr/>
        </p:nvSpPr>
        <p:spPr bwMode="auto">
          <a:xfrm>
            <a:off x="2843213" y="1989138"/>
            <a:ext cx="4537075"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89" name="Rectangle 17"/>
          <p:cNvSpPr>
            <a:spLocks noChangeArrowheads="1"/>
          </p:cNvSpPr>
          <p:nvPr/>
        </p:nvSpPr>
        <p:spPr bwMode="auto">
          <a:xfrm>
            <a:off x="5580063" y="2133600"/>
            <a:ext cx="647700" cy="143986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400"/>
              <a:t>ECU</a:t>
            </a:r>
            <a:br>
              <a:rPr lang="en-US" altLang="en-US" sz="2400"/>
            </a:br>
            <a:r>
              <a:rPr lang="en-US" altLang="en-US" sz="2400"/>
              <a:t>Gas</a:t>
            </a:r>
          </a:p>
        </p:txBody>
      </p:sp>
      <p:sp>
        <p:nvSpPr>
          <p:cNvPr id="3090" name="Line 18"/>
          <p:cNvSpPr>
            <a:spLocks noChangeShapeType="1"/>
          </p:cNvSpPr>
          <p:nvPr/>
        </p:nvSpPr>
        <p:spPr bwMode="auto">
          <a:xfrm>
            <a:off x="2843213" y="2205038"/>
            <a:ext cx="2665412"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91" name="Line 19"/>
          <p:cNvSpPr>
            <a:spLocks noChangeShapeType="1"/>
          </p:cNvSpPr>
          <p:nvPr/>
        </p:nvSpPr>
        <p:spPr bwMode="auto">
          <a:xfrm>
            <a:off x="6300788" y="2205038"/>
            <a:ext cx="1079500"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6" name="Rectangle 4"/>
          <p:cNvSpPr>
            <a:spLocks noGrp="1" noChangeArrowheads="1"/>
          </p:cNvSpPr>
          <p:nvPr>
            <p:ph type="ctrTitle"/>
          </p:nvPr>
        </p:nvSpPr>
        <p:spPr/>
        <p:txBody>
          <a:bodyPr/>
          <a:lstStyle/>
          <a:p>
            <a:r>
              <a:rPr lang="fa-IR" altLang="en-US">
                <a:solidFill>
                  <a:srgbClr val="FF0000"/>
                </a:solidFill>
              </a:rPr>
              <a:t>لطفا موبایلهایتان را خاموش کنید</a:t>
            </a:r>
            <a:endParaRPr lang="en-US" altLang="en-US">
              <a:solidFill>
                <a:srgbClr val="FF0000"/>
              </a:solidFill>
            </a:endParaRPr>
          </a:p>
        </p:txBody>
      </p:sp>
      <p:sp>
        <p:nvSpPr>
          <p:cNvPr id="115717" name="Rectangle 5"/>
          <p:cNvSpPr>
            <a:spLocks noGrp="1" noChangeArrowheads="1"/>
          </p:cNvSpPr>
          <p:nvPr>
            <p:ph type="subTitle" idx="1"/>
          </p:nvPr>
        </p:nvSpPr>
        <p:spPr/>
        <p:txBody>
          <a:bodyPr/>
          <a:lstStyle/>
          <a:p>
            <a:r>
              <a:rPr lang="fa-IR" altLang="en-US"/>
              <a:t>و</a:t>
            </a:r>
          </a:p>
          <a:p>
            <a:r>
              <a:rPr lang="fa-IR" altLang="en-US"/>
              <a:t> یا روی ویبره بگذارید.</a:t>
            </a:r>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5716"/>
                                        </p:tgtEl>
                                        <p:attrNameLst>
                                          <p:attrName>style.visibility</p:attrName>
                                        </p:attrNameLst>
                                      </p:cBhvr>
                                      <p:to>
                                        <p:strVal val="visible"/>
                                      </p:to>
                                    </p:set>
                                    <p:anim calcmode="lin" valueType="num">
                                      <p:cBhvr additive="base">
                                        <p:cTn id="7" dur="500" fill="hold"/>
                                        <p:tgtEl>
                                          <p:spTgt spid="115716"/>
                                        </p:tgtEl>
                                        <p:attrNameLst>
                                          <p:attrName>ppt_x</p:attrName>
                                        </p:attrNameLst>
                                      </p:cBhvr>
                                      <p:tavLst>
                                        <p:tav tm="0">
                                          <p:val>
                                            <p:strVal val="#ppt_x"/>
                                          </p:val>
                                        </p:tav>
                                        <p:tav tm="100000">
                                          <p:val>
                                            <p:strVal val="#ppt_x"/>
                                          </p:val>
                                        </p:tav>
                                      </p:tavLst>
                                    </p:anim>
                                    <p:anim calcmode="lin" valueType="num">
                                      <p:cBhvr additive="base">
                                        <p:cTn id="8" dur="500" fill="hold"/>
                                        <p:tgtEl>
                                          <p:spTgt spid="115716"/>
                                        </p:tgtEl>
                                        <p:attrNameLst>
                                          <p:attrName>ppt_y</p:attrName>
                                        </p:attrNameLst>
                                      </p:cBhvr>
                                      <p:tavLst>
                                        <p:tav tm="0">
                                          <p:val>
                                            <p:strVal val="1+#ppt_h/2"/>
                                          </p:val>
                                        </p:tav>
                                        <p:tav tm="100000">
                                          <p:val>
                                            <p:strVal val="#ppt_y"/>
                                          </p:val>
                                        </p:tav>
                                      </p:tavLst>
                                    </p:anim>
                                  </p:childTnLst>
                                </p:cTn>
                              </p:par>
                              <p:par>
                                <p:cTn id="9" presetID="49" presetClass="entr" presetSubtype="0" decel="100000" fill="hold" nodeType="withEffect">
                                  <p:stCondLst>
                                    <p:cond delay="0"/>
                                  </p:stCondLst>
                                  <p:childTnLst>
                                    <p:set>
                                      <p:cBhvr>
                                        <p:cTn id="10" dur="1" fill="hold">
                                          <p:stCondLst>
                                            <p:cond delay="0"/>
                                          </p:stCondLst>
                                        </p:cTn>
                                        <p:tgtEl>
                                          <p:spTgt spid="115717">
                                            <p:txEl>
                                              <p:pRg st="0" end="0"/>
                                            </p:txEl>
                                          </p:spTgt>
                                        </p:tgtEl>
                                        <p:attrNameLst>
                                          <p:attrName>style.visibility</p:attrName>
                                        </p:attrNameLst>
                                      </p:cBhvr>
                                      <p:to>
                                        <p:strVal val="visible"/>
                                      </p:to>
                                    </p:set>
                                    <p:anim calcmode="lin" valueType="num">
                                      <p:cBhvr>
                                        <p:cTn id="11" dur="500" fill="hold"/>
                                        <p:tgtEl>
                                          <p:spTgt spid="115717">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115717">
                                            <p:txEl>
                                              <p:pRg st="0" end="0"/>
                                            </p:txEl>
                                          </p:spTgt>
                                        </p:tgtEl>
                                        <p:attrNameLst>
                                          <p:attrName>ppt_h</p:attrName>
                                        </p:attrNameLst>
                                      </p:cBhvr>
                                      <p:tavLst>
                                        <p:tav tm="0">
                                          <p:val>
                                            <p:fltVal val="0"/>
                                          </p:val>
                                        </p:tav>
                                        <p:tav tm="100000">
                                          <p:val>
                                            <p:strVal val="#ppt_h"/>
                                          </p:val>
                                        </p:tav>
                                      </p:tavLst>
                                    </p:anim>
                                    <p:anim calcmode="lin" valueType="num">
                                      <p:cBhvr>
                                        <p:cTn id="13" dur="500" fill="hold"/>
                                        <p:tgtEl>
                                          <p:spTgt spid="115717">
                                            <p:txEl>
                                              <p:pRg st="0" end="0"/>
                                            </p:txEl>
                                          </p:spTgt>
                                        </p:tgtEl>
                                        <p:attrNameLst>
                                          <p:attrName>style.rotation</p:attrName>
                                        </p:attrNameLst>
                                      </p:cBhvr>
                                      <p:tavLst>
                                        <p:tav tm="0">
                                          <p:val>
                                            <p:fltVal val="360"/>
                                          </p:val>
                                        </p:tav>
                                        <p:tav tm="100000">
                                          <p:val>
                                            <p:fltVal val="0"/>
                                          </p:val>
                                        </p:tav>
                                      </p:tavLst>
                                    </p:anim>
                                    <p:animEffect transition="in" filter="fade">
                                      <p:cBhvr>
                                        <p:cTn id="14" dur="500"/>
                                        <p:tgtEl>
                                          <p:spTgt spid="115717">
                                            <p:txEl>
                                              <p:pRg st="0" end="0"/>
                                            </p:txEl>
                                          </p:spTgt>
                                        </p:tgtEl>
                                      </p:cBhvr>
                                    </p:animEffect>
                                  </p:childTnLst>
                                </p:cTn>
                              </p:par>
                              <p:par>
                                <p:cTn id="15" presetID="49" presetClass="entr" presetSubtype="0" decel="100000" fill="hold" nodeType="withEffect">
                                  <p:stCondLst>
                                    <p:cond delay="0"/>
                                  </p:stCondLst>
                                  <p:childTnLst>
                                    <p:set>
                                      <p:cBhvr>
                                        <p:cTn id="16" dur="1" fill="hold">
                                          <p:stCondLst>
                                            <p:cond delay="0"/>
                                          </p:stCondLst>
                                        </p:cTn>
                                        <p:tgtEl>
                                          <p:spTgt spid="115717">
                                            <p:txEl>
                                              <p:pRg st="1" end="1"/>
                                            </p:txEl>
                                          </p:spTgt>
                                        </p:tgtEl>
                                        <p:attrNameLst>
                                          <p:attrName>style.visibility</p:attrName>
                                        </p:attrNameLst>
                                      </p:cBhvr>
                                      <p:to>
                                        <p:strVal val="visible"/>
                                      </p:to>
                                    </p:set>
                                    <p:anim calcmode="lin" valueType="num">
                                      <p:cBhvr>
                                        <p:cTn id="17" dur="500" fill="hold"/>
                                        <p:tgtEl>
                                          <p:spTgt spid="115717">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115717">
                                            <p:txEl>
                                              <p:pRg st="1" end="1"/>
                                            </p:txEl>
                                          </p:spTgt>
                                        </p:tgtEl>
                                        <p:attrNameLst>
                                          <p:attrName>ppt_h</p:attrName>
                                        </p:attrNameLst>
                                      </p:cBhvr>
                                      <p:tavLst>
                                        <p:tav tm="0">
                                          <p:val>
                                            <p:fltVal val="0"/>
                                          </p:val>
                                        </p:tav>
                                        <p:tav tm="100000">
                                          <p:val>
                                            <p:strVal val="#ppt_h"/>
                                          </p:val>
                                        </p:tav>
                                      </p:tavLst>
                                    </p:anim>
                                    <p:anim calcmode="lin" valueType="num">
                                      <p:cBhvr>
                                        <p:cTn id="19" dur="500" fill="hold"/>
                                        <p:tgtEl>
                                          <p:spTgt spid="115717">
                                            <p:txEl>
                                              <p:pRg st="1" end="1"/>
                                            </p:txEl>
                                          </p:spTgt>
                                        </p:tgtEl>
                                        <p:attrNameLst>
                                          <p:attrName>style.rotation</p:attrName>
                                        </p:attrNameLst>
                                      </p:cBhvr>
                                      <p:tavLst>
                                        <p:tav tm="0">
                                          <p:val>
                                            <p:fltVal val="360"/>
                                          </p:val>
                                        </p:tav>
                                        <p:tav tm="100000">
                                          <p:val>
                                            <p:fltVal val="0"/>
                                          </p:val>
                                        </p:tav>
                                      </p:tavLst>
                                    </p:anim>
                                    <p:animEffect transition="in" filter="fade">
                                      <p:cBhvr>
                                        <p:cTn id="20" dur="500"/>
                                        <p:tgtEl>
                                          <p:spTgt spid="1157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4"/>
          <p:cNvSpPr>
            <a:spLocks noChangeArrowheads="1"/>
          </p:cNvSpPr>
          <p:nvPr/>
        </p:nvSpPr>
        <p:spPr bwMode="auto">
          <a:xfrm>
            <a:off x="900113" y="1412875"/>
            <a:ext cx="1800225" cy="100806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400"/>
              <a:t>TPS</a:t>
            </a:r>
          </a:p>
        </p:txBody>
      </p:sp>
      <p:sp>
        <p:nvSpPr>
          <p:cNvPr id="5125" name="Rectangle 5"/>
          <p:cNvSpPr>
            <a:spLocks noChangeArrowheads="1"/>
          </p:cNvSpPr>
          <p:nvPr/>
        </p:nvSpPr>
        <p:spPr bwMode="auto">
          <a:xfrm>
            <a:off x="2916238" y="1412875"/>
            <a:ext cx="215900" cy="100806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400"/>
              <a:t>1</a:t>
            </a:r>
          </a:p>
          <a:p>
            <a:pPr algn="ctr"/>
            <a:r>
              <a:rPr lang="en-US" altLang="en-US" sz="2400"/>
              <a:t>2</a:t>
            </a:r>
          </a:p>
          <a:p>
            <a:pPr algn="ctr"/>
            <a:r>
              <a:rPr lang="en-US" altLang="en-US" sz="2400"/>
              <a:t>3</a:t>
            </a:r>
          </a:p>
        </p:txBody>
      </p:sp>
      <p:sp>
        <p:nvSpPr>
          <p:cNvPr id="5128" name="Line 8"/>
          <p:cNvSpPr>
            <a:spLocks noChangeShapeType="1"/>
          </p:cNvSpPr>
          <p:nvPr/>
        </p:nvSpPr>
        <p:spPr bwMode="auto">
          <a:xfrm>
            <a:off x="3276600" y="1557338"/>
            <a:ext cx="4103688" cy="0"/>
          </a:xfrm>
          <a:prstGeom prst="line">
            <a:avLst/>
          </a:prstGeom>
          <a:noFill/>
          <a:ln w="952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30" name="Line 10"/>
          <p:cNvSpPr>
            <a:spLocks noChangeShapeType="1"/>
          </p:cNvSpPr>
          <p:nvPr/>
        </p:nvSpPr>
        <p:spPr bwMode="auto">
          <a:xfrm>
            <a:off x="3276600" y="1916113"/>
            <a:ext cx="403225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31" name="Line 11"/>
          <p:cNvSpPr>
            <a:spLocks noChangeShapeType="1"/>
          </p:cNvSpPr>
          <p:nvPr/>
        </p:nvSpPr>
        <p:spPr bwMode="auto">
          <a:xfrm flipH="1">
            <a:off x="3348038" y="2349500"/>
            <a:ext cx="396081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32" name="Rectangle 12"/>
          <p:cNvSpPr>
            <a:spLocks noChangeArrowheads="1"/>
          </p:cNvSpPr>
          <p:nvPr/>
        </p:nvSpPr>
        <p:spPr bwMode="auto">
          <a:xfrm>
            <a:off x="7451725" y="1196975"/>
            <a:ext cx="1008063" cy="158432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400"/>
              <a:t>ECU</a:t>
            </a:r>
          </a:p>
          <a:p>
            <a:pPr algn="ctr"/>
            <a:r>
              <a:rPr lang="en-US" altLang="en-US" sz="2400"/>
              <a:t>Petrol</a:t>
            </a:r>
          </a:p>
        </p:txBody>
      </p:sp>
      <p:sp>
        <p:nvSpPr>
          <p:cNvPr id="5134" name="Text Box 14"/>
          <p:cNvSpPr txBox="1">
            <a:spLocks noChangeArrowheads="1"/>
          </p:cNvSpPr>
          <p:nvPr/>
        </p:nvSpPr>
        <p:spPr bwMode="auto">
          <a:xfrm>
            <a:off x="4911725" y="1312863"/>
            <a:ext cx="4857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a-IR" altLang="en-US" sz="1600"/>
              <a:t>منفی</a:t>
            </a:r>
            <a:endParaRPr lang="en-US" altLang="en-US" sz="1600"/>
          </a:p>
        </p:txBody>
      </p:sp>
      <p:sp>
        <p:nvSpPr>
          <p:cNvPr id="5135" name="Text Box 15"/>
          <p:cNvSpPr txBox="1">
            <a:spLocks noChangeArrowheads="1"/>
          </p:cNvSpPr>
          <p:nvPr/>
        </p:nvSpPr>
        <p:spPr bwMode="auto">
          <a:xfrm>
            <a:off x="5056188" y="1671638"/>
            <a:ext cx="179863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a-IR" altLang="en-US" sz="1600"/>
              <a:t>ولتاژ خروجی از سنسور</a:t>
            </a:r>
            <a:endParaRPr lang="en-US" altLang="en-US" sz="1600"/>
          </a:p>
        </p:txBody>
      </p:sp>
      <p:sp>
        <p:nvSpPr>
          <p:cNvPr id="5136" name="Text Box 16"/>
          <p:cNvSpPr txBox="1">
            <a:spLocks noChangeArrowheads="1"/>
          </p:cNvSpPr>
          <p:nvPr/>
        </p:nvSpPr>
        <p:spPr bwMode="auto">
          <a:xfrm>
            <a:off x="4984750" y="2176463"/>
            <a:ext cx="5746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a:t>+5v </a:t>
            </a:r>
          </a:p>
        </p:txBody>
      </p:sp>
      <p:sp>
        <p:nvSpPr>
          <p:cNvPr id="5137" name="Text Box 17"/>
          <p:cNvSpPr txBox="1">
            <a:spLocks noChangeArrowheads="1"/>
          </p:cNvSpPr>
          <p:nvPr/>
        </p:nvSpPr>
        <p:spPr bwMode="auto">
          <a:xfrm>
            <a:off x="5508625" y="2852738"/>
            <a:ext cx="21780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a-IR" altLang="en-US" sz="2400"/>
              <a:t>از طرف دسته سیم :</a:t>
            </a:r>
            <a:endParaRPr lang="en-US" altLang="en-US" sz="2400"/>
          </a:p>
        </p:txBody>
      </p:sp>
      <p:sp>
        <p:nvSpPr>
          <p:cNvPr id="5138" name="Text Box 18"/>
          <p:cNvSpPr txBox="1">
            <a:spLocks noChangeArrowheads="1"/>
          </p:cNvSpPr>
          <p:nvPr/>
        </p:nvSpPr>
        <p:spPr bwMode="auto">
          <a:xfrm>
            <a:off x="1249363" y="3141663"/>
            <a:ext cx="406717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rtl="1"/>
            <a:r>
              <a:rPr lang="fa-IR" altLang="en-US" sz="2400"/>
              <a:t>سوییچ باز ولتاژ پایه 1و3 را میگیریم</a:t>
            </a:r>
          </a:p>
          <a:p>
            <a:pPr algn="r" rtl="1"/>
            <a:r>
              <a:rPr lang="en-US" altLang="en-US" sz="2400"/>
              <a:t> </a:t>
            </a:r>
            <a:r>
              <a:rPr lang="fa-IR" altLang="en-US" sz="2400"/>
              <a:t> ولتمتر باید حدود 5 ولت را نشان دهد.</a:t>
            </a:r>
            <a:endParaRPr lang="en-US" altLang="en-US" sz="2400"/>
          </a:p>
        </p:txBody>
      </p:sp>
      <p:sp>
        <p:nvSpPr>
          <p:cNvPr id="5139" name="Text Box 19"/>
          <p:cNvSpPr txBox="1">
            <a:spLocks noChangeArrowheads="1"/>
          </p:cNvSpPr>
          <p:nvPr/>
        </p:nvSpPr>
        <p:spPr bwMode="auto">
          <a:xfrm>
            <a:off x="704850" y="4941888"/>
            <a:ext cx="700405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rtl="1"/>
            <a:r>
              <a:rPr lang="fa-IR" altLang="en-US" sz="2400"/>
              <a:t>از طرف سنسور :       با اهم متر پایه 1و3 3.2تا 4.8 کیلو اهم</a:t>
            </a:r>
          </a:p>
          <a:p>
            <a:pPr algn="r" rtl="1"/>
            <a:r>
              <a:rPr lang="fa-IR" altLang="en-US" sz="2400"/>
              <a:t>                            با اهم متر پایه  1و2 1.35 تا 1.65 کیلو اهم</a:t>
            </a:r>
            <a:endParaRPr lang="en-US" altLang="en-US" sz="2400"/>
          </a:p>
        </p:txBody>
      </p:sp>
      <p:sp>
        <p:nvSpPr>
          <p:cNvPr id="5140" name="Text Box 20"/>
          <p:cNvSpPr txBox="1">
            <a:spLocks noChangeArrowheads="1"/>
          </p:cNvSpPr>
          <p:nvPr/>
        </p:nvSpPr>
        <p:spPr bwMode="auto">
          <a:xfrm>
            <a:off x="5651500" y="5876925"/>
            <a:ext cx="20621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a-IR" altLang="en-US" sz="2400"/>
              <a:t>روش تست با دیاگ</a:t>
            </a:r>
            <a:endParaRPr lang="en-US" altLang="en-US" sz="2400"/>
          </a:p>
        </p:txBody>
      </p:sp>
      <p:sp>
        <p:nvSpPr>
          <p:cNvPr id="5141" name="Text Box 21"/>
          <p:cNvSpPr txBox="1">
            <a:spLocks noChangeArrowheads="1"/>
          </p:cNvSpPr>
          <p:nvPr/>
        </p:nvSpPr>
        <p:spPr bwMode="auto">
          <a:xfrm>
            <a:off x="900113" y="6156325"/>
            <a:ext cx="4652962"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rtl="1"/>
            <a:r>
              <a:rPr lang="fa-IR" altLang="en-US" sz="2000"/>
              <a:t>سوییچ باز پدال گاز را به آرامی فشار می دهیم باید </a:t>
            </a:r>
          </a:p>
          <a:p>
            <a:pPr algn="r" rtl="1"/>
            <a:r>
              <a:rPr lang="fa-IR" altLang="en-US" sz="2000"/>
              <a:t>درصد باز شدن دریچه گاز به صورت خطی زیاد شود.</a:t>
            </a:r>
            <a:endParaRPr lang="en-US" altLang="en-US" sz="2000"/>
          </a:p>
        </p:txBody>
      </p:sp>
      <p:sp>
        <p:nvSpPr>
          <p:cNvPr id="5142" name="Text Box 22"/>
          <p:cNvSpPr txBox="1">
            <a:spLocks noChangeArrowheads="1"/>
          </p:cNvSpPr>
          <p:nvPr/>
        </p:nvSpPr>
        <p:spPr bwMode="auto">
          <a:xfrm>
            <a:off x="5786438" y="3927475"/>
            <a:ext cx="19018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rtl="1"/>
            <a:r>
              <a:rPr lang="fa-IR" altLang="en-US" sz="2000"/>
              <a:t>برای ولتاژ برگشتی :</a:t>
            </a:r>
            <a:endParaRPr lang="en-US" altLang="en-US" sz="2000"/>
          </a:p>
        </p:txBody>
      </p:sp>
      <p:sp>
        <p:nvSpPr>
          <p:cNvPr id="5143" name="Text Box 23"/>
          <p:cNvSpPr txBox="1">
            <a:spLocks noChangeArrowheads="1"/>
          </p:cNvSpPr>
          <p:nvPr/>
        </p:nvSpPr>
        <p:spPr bwMode="auto">
          <a:xfrm>
            <a:off x="2105025" y="4287838"/>
            <a:ext cx="33512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rtl="1"/>
            <a:r>
              <a:rPr lang="fa-IR" altLang="en-US" sz="2000"/>
              <a:t>با ولتمتر پایه 1و2 </a:t>
            </a:r>
            <a:r>
              <a:rPr lang="en-US" altLang="en-US" sz="2000"/>
              <a:t>0.8 </a:t>
            </a:r>
            <a:r>
              <a:rPr lang="fa-IR" altLang="en-US" sz="2000"/>
              <a:t>  تا </a:t>
            </a:r>
            <a:r>
              <a:rPr lang="en-US" altLang="en-US" sz="2000"/>
              <a:t> 4.6</a:t>
            </a:r>
            <a:r>
              <a:rPr lang="fa-IR" altLang="en-US" sz="2000"/>
              <a:t> ولت </a:t>
            </a:r>
            <a:endParaRPr lang="en-US" altLang="en-US" sz="200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4"/>
          <p:cNvSpPr>
            <a:spLocks noChangeArrowheads="1"/>
          </p:cNvSpPr>
          <p:nvPr/>
        </p:nvSpPr>
        <p:spPr bwMode="auto">
          <a:xfrm>
            <a:off x="611188" y="1341438"/>
            <a:ext cx="1657350" cy="12239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000"/>
              <a:t>Stepper motor</a:t>
            </a:r>
          </a:p>
          <a:p>
            <a:pPr algn="ctr"/>
            <a:r>
              <a:rPr lang="en-US" altLang="en-US" sz="2000"/>
              <a:t>Gas</a:t>
            </a:r>
          </a:p>
        </p:txBody>
      </p:sp>
      <p:sp>
        <p:nvSpPr>
          <p:cNvPr id="6150" name="Rectangle 6"/>
          <p:cNvSpPr>
            <a:spLocks noChangeArrowheads="1"/>
          </p:cNvSpPr>
          <p:nvPr/>
        </p:nvSpPr>
        <p:spPr bwMode="auto">
          <a:xfrm>
            <a:off x="2411413" y="1341438"/>
            <a:ext cx="288925" cy="12239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000"/>
              <a:t>A</a:t>
            </a:r>
          </a:p>
          <a:p>
            <a:pPr algn="ctr"/>
            <a:r>
              <a:rPr lang="en-US" altLang="en-US" sz="2000"/>
              <a:t>B</a:t>
            </a:r>
          </a:p>
          <a:p>
            <a:pPr algn="ctr"/>
            <a:r>
              <a:rPr lang="en-US" altLang="en-US" sz="2000"/>
              <a:t>C</a:t>
            </a:r>
          </a:p>
          <a:p>
            <a:pPr algn="ctr"/>
            <a:r>
              <a:rPr lang="en-US" altLang="en-US" sz="2000"/>
              <a:t>D</a:t>
            </a:r>
          </a:p>
        </p:txBody>
      </p:sp>
      <p:sp>
        <p:nvSpPr>
          <p:cNvPr id="6152" name="Line 8"/>
          <p:cNvSpPr>
            <a:spLocks noChangeShapeType="1"/>
          </p:cNvSpPr>
          <p:nvPr/>
        </p:nvSpPr>
        <p:spPr bwMode="auto">
          <a:xfrm>
            <a:off x="2771775" y="1484313"/>
            <a:ext cx="2305050" cy="0"/>
          </a:xfrm>
          <a:prstGeom prst="line">
            <a:avLst/>
          </a:prstGeom>
          <a:noFill/>
          <a:ln w="381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53" name="Line 9"/>
          <p:cNvSpPr>
            <a:spLocks noChangeShapeType="1"/>
          </p:cNvSpPr>
          <p:nvPr/>
        </p:nvSpPr>
        <p:spPr bwMode="auto">
          <a:xfrm>
            <a:off x="2771775" y="2492375"/>
            <a:ext cx="2305050" cy="0"/>
          </a:xfrm>
          <a:prstGeom prst="line">
            <a:avLst/>
          </a:prstGeom>
          <a:noFill/>
          <a:ln w="381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54" name="Line 10"/>
          <p:cNvSpPr>
            <a:spLocks noChangeShapeType="1"/>
          </p:cNvSpPr>
          <p:nvPr/>
        </p:nvSpPr>
        <p:spPr bwMode="auto">
          <a:xfrm flipV="1">
            <a:off x="2771775" y="2133600"/>
            <a:ext cx="2305050" cy="0"/>
          </a:xfrm>
          <a:prstGeom prst="line">
            <a:avLst/>
          </a:prstGeom>
          <a:noFill/>
          <a:ln w="381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55" name="Line 11"/>
          <p:cNvSpPr>
            <a:spLocks noChangeShapeType="1"/>
          </p:cNvSpPr>
          <p:nvPr/>
        </p:nvSpPr>
        <p:spPr bwMode="auto">
          <a:xfrm>
            <a:off x="2771775" y="1773238"/>
            <a:ext cx="2305050" cy="0"/>
          </a:xfrm>
          <a:prstGeom prst="line">
            <a:avLst/>
          </a:prstGeom>
          <a:noFill/>
          <a:ln w="381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56" name="Rectangle 12"/>
          <p:cNvSpPr>
            <a:spLocks noChangeArrowheads="1"/>
          </p:cNvSpPr>
          <p:nvPr/>
        </p:nvSpPr>
        <p:spPr bwMode="auto">
          <a:xfrm>
            <a:off x="5148263" y="1125538"/>
            <a:ext cx="1368425" cy="17272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400"/>
              <a:t>ECU</a:t>
            </a:r>
          </a:p>
          <a:p>
            <a:pPr algn="ctr"/>
            <a:r>
              <a:rPr lang="en-US" altLang="en-US" sz="2400"/>
              <a:t>Gas</a:t>
            </a:r>
          </a:p>
        </p:txBody>
      </p:sp>
      <p:sp>
        <p:nvSpPr>
          <p:cNvPr id="6158" name="Text Box 14"/>
          <p:cNvSpPr txBox="1">
            <a:spLocks noChangeArrowheads="1"/>
          </p:cNvSpPr>
          <p:nvPr/>
        </p:nvSpPr>
        <p:spPr bwMode="auto">
          <a:xfrm>
            <a:off x="611188" y="5445125"/>
            <a:ext cx="8208962"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rtl="1"/>
            <a:r>
              <a:rPr lang="fa-IR" altLang="en-US" sz="3200"/>
              <a:t>نحوه تست : با اهم متر پایه </a:t>
            </a:r>
            <a:r>
              <a:rPr lang="en-US" altLang="en-US" sz="3200"/>
              <a:t>A,D</a:t>
            </a:r>
            <a:r>
              <a:rPr lang="fa-IR" altLang="en-US" sz="3200"/>
              <a:t> 47تا 59 اهم در حالت سرد</a:t>
            </a:r>
          </a:p>
          <a:p>
            <a:pPr algn="r" rtl="1"/>
            <a:r>
              <a:rPr lang="fa-IR" altLang="en-US" sz="3200"/>
              <a:t>               با اهم متر پایه</a:t>
            </a:r>
            <a:r>
              <a:rPr lang="en-US" altLang="en-US" sz="3200"/>
              <a:t>B,C </a:t>
            </a:r>
            <a:r>
              <a:rPr lang="fa-IR" altLang="en-US" sz="3200"/>
              <a:t> 47تا 59 اهم در حالت سرد</a:t>
            </a:r>
            <a:endParaRPr lang="en-US" altLang="en-US" sz="3200"/>
          </a:p>
        </p:txBody>
      </p:sp>
      <p:sp>
        <p:nvSpPr>
          <p:cNvPr id="6159" name="Text Box 15"/>
          <p:cNvSpPr txBox="1">
            <a:spLocks noChangeArrowheads="1"/>
          </p:cNvSpPr>
          <p:nvPr/>
        </p:nvSpPr>
        <p:spPr bwMode="auto">
          <a:xfrm>
            <a:off x="1187450" y="3357563"/>
            <a:ext cx="7624763"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rtl="1">
              <a:buFontTx/>
              <a:buChar char="•"/>
            </a:pPr>
            <a:r>
              <a:rPr lang="fa-IR" altLang="en-US" sz="2400"/>
              <a:t>موتورپله ای گاز 250 پله دارد موتورپله ای بنزین 200 پله دارد.</a:t>
            </a:r>
          </a:p>
          <a:p>
            <a:pPr algn="r" rtl="1">
              <a:buFontTx/>
              <a:buChar char="•"/>
            </a:pPr>
            <a:r>
              <a:rPr lang="fa-IR" altLang="en-US" sz="2400"/>
              <a:t>میزان باز شدن موتورپله ای گاز و بنزین 1سانتیمتر است</a:t>
            </a:r>
          </a:p>
          <a:p>
            <a:pPr algn="r" rtl="1">
              <a:buFontTx/>
              <a:buChar char="•"/>
            </a:pPr>
            <a:r>
              <a:rPr lang="fa-IR" altLang="en-US" sz="2400"/>
              <a:t>گشتاور سفت کردن پیچهای بست قبل و بعد از موتورپله ای گاز </a:t>
            </a:r>
            <a:r>
              <a:rPr lang="en-US" altLang="en-US" sz="2400">
                <a:solidFill>
                  <a:srgbClr val="FF0000"/>
                </a:solidFill>
              </a:rPr>
              <a:t>3 N.M</a:t>
            </a:r>
            <a:r>
              <a:rPr lang="fa-IR" altLang="en-US" sz="2400">
                <a:solidFill>
                  <a:srgbClr val="FF0000"/>
                </a:solidFill>
              </a:rPr>
              <a:t> </a:t>
            </a:r>
            <a:r>
              <a:rPr lang="fa-IR" altLang="en-US" sz="2400"/>
              <a:t>است.</a:t>
            </a:r>
            <a:endParaRPr lang="en-US" altLang="en-US" sz="2400">
              <a:solidFill>
                <a:srgbClr val="FF0000"/>
              </a:solidFill>
            </a:endParaRPr>
          </a:p>
        </p:txBody>
      </p:sp>
      <p:sp>
        <p:nvSpPr>
          <p:cNvPr id="6160" name="Rectangle 16"/>
          <p:cNvSpPr>
            <a:spLocks noChangeArrowheads="1"/>
          </p:cNvSpPr>
          <p:nvPr/>
        </p:nvSpPr>
        <p:spPr bwMode="auto">
          <a:xfrm>
            <a:off x="3635375" y="1341438"/>
            <a:ext cx="504825" cy="136683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61" name="Rectangle 17"/>
          <p:cNvSpPr>
            <a:spLocks noChangeArrowheads="1"/>
          </p:cNvSpPr>
          <p:nvPr/>
        </p:nvSpPr>
        <p:spPr bwMode="auto">
          <a:xfrm>
            <a:off x="4787900" y="1268413"/>
            <a:ext cx="215900" cy="136842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62" name="Text Box 18"/>
          <p:cNvSpPr txBox="1">
            <a:spLocks noChangeArrowheads="1"/>
          </p:cNvSpPr>
          <p:nvPr/>
        </p:nvSpPr>
        <p:spPr bwMode="auto">
          <a:xfrm>
            <a:off x="6738938" y="1196975"/>
            <a:ext cx="240506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rtl="1"/>
            <a:r>
              <a:rPr lang="fa-IR" altLang="en-US"/>
              <a:t>اسپری کنتاکت شور </a:t>
            </a:r>
            <a:r>
              <a:rPr lang="en-US" altLang="en-US"/>
              <a:t>WD-40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150"/>
                                        </p:tgtEl>
                                        <p:attrNameLst>
                                          <p:attrName>style.visibility</p:attrName>
                                        </p:attrNameLst>
                                      </p:cBhvr>
                                      <p:to>
                                        <p:strVal val="visible"/>
                                      </p:to>
                                    </p:set>
                                    <p:animEffect transition="in" filter="fade">
                                      <p:cBhvr>
                                        <p:cTn id="11" dur="2000"/>
                                        <p:tgtEl>
                                          <p:spTgt spid="615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156"/>
                                        </p:tgtEl>
                                        <p:attrNameLst>
                                          <p:attrName>style.visibility</p:attrName>
                                        </p:attrNameLst>
                                      </p:cBhvr>
                                      <p:to>
                                        <p:strVal val="visible"/>
                                      </p:to>
                                    </p:set>
                                    <p:animEffect transition="in" filter="fade">
                                      <p:cBhvr>
                                        <p:cTn id="16" dur="2000"/>
                                        <p:tgtEl>
                                          <p:spTgt spid="6156"/>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8" presetClass="entr" presetSubtype="16" fill="hold" grpId="0" nodeType="clickEffect">
                                  <p:stCondLst>
                                    <p:cond delay="0"/>
                                  </p:stCondLst>
                                  <p:childTnLst>
                                    <p:set>
                                      <p:cBhvr>
                                        <p:cTn id="20" dur="1" fill="hold">
                                          <p:stCondLst>
                                            <p:cond delay="0"/>
                                          </p:stCondLst>
                                        </p:cTn>
                                        <p:tgtEl>
                                          <p:spTgt spid="6153"/>
                                        </p:tgtEl>
                                        <p:attrNameLst>
                                          <p:attrName>style.visibility</p:attrName>
                                        </p:attrNameLst>
                                      </p:cBhvr>
                                      <p:to>
                                        <p:strVal val="visible"/>
                                      </p:to>
                                    </p:set>
                                    <p:animEffect transition="in" filter="diamond(in)">
                                      <p:cBhvr>
                                        <p:cTn id="21" dur="2000"/>
                                        <p:tgtEl>
                                          <p:spTgt spid="6153"/>
                                        </p:tgtEl>
                                      </p:cBhvr>
                                    </p:animEffect>
                                  </p:childTnLst>
                                </p:cTn>
                              </p:par>
                              <p:par>
                                <p:cTn id="22" presetID="8" presetClass="entr" presetSubtype="16" fill="hold" grpId="0" nodeType="withEffect">
                                  <p:stCondLst>
                                    <p:cond delay="0"/>
                                  </p:stCondLst>
                                  <p:childTnLst>
                                    <p:set>
                                      <p:cBhvr>
                                        <p:cTn id="23" dur="1" fill="hold">
                                          <p:stCondLst>
                                            <p:cond delay="0"/>
                                          </p:stCondLst>
                                        </p:cTn>
                                        <p:tgtEl>
                                          <p:spTgt spid="6154"/>
                                        </p:tgtEl>
                                        <p:attrNameLst>
                                          <p:attrName>style.visibility</p:attrName>
                                        </p:attrNameLst>
                                      </p:cBhvr>
                                      <p:to>
                                        <p:strVal val="visible"/>
                                      </p:to>
                                    </p:set>
                                    <p:animEffect transition="in" filter="diamond(in)">
                                      <p:cBhvr>
                                        <p:cTn id="24" dur="2000"/>
                                        <p:tgtEl>
                                          <p:spTgt spid="6154"/>
                                        </p:tgtEl>
                                      </p:cBhvr>
                                    </p:animEffect>
                                  </p:childTnLst>
                                </p:cTn>
                              </p:par>
                              <p:par>
                                <p:cTn id="25" presetID="8" presetClass="entr" presetSubtype="16" fill="hold" grpId="0" nodeType="withEffect">
                                  <p:stCondLst>
                                    <p:cond delay="0"/>
                                  </p:stCondLst>
                                  <p:childTnLst>
                                    <p:set>
                                      <p:cBhvr>
                                        <p:cTn id="26" dur="1" fill="hold">
                                          <p:stCondLst>
                                            <p:cond delay="0"/>
                                          </p:stCondLst>
                                        </p:cTn>
                                        <p:tgtEl>
                                          <p:spTgt spid="6155"/>
                                        </p:tgtEl>
                                        <p:attrNameLst>
                                          <p:attrName>style.visibility</p:attrName>
                                        </p:attrNameLst>
                                      </p:cBhvr>
                                      <p:to>
                                        <p:strVal val="visible"/>
                                      </p:to>
                                    </p:set>
                                    <p:animEffect transition="in" filter="diamond(in)">
                                      <p:cBhvr>
                                        <p:cTn id="27" dur="2000"/>
                                        <p:tgtEl>
                                          <p:spTgt spid="6155"/>
                                        </p:tgtEl>
                                      </p:cBhvr>
                                    </p:animEffect>
                                  </p:childTnLst>
                                </p:cTn>
                              </p:par>
                              <p:par>
                                <p:cTn id="28" presetID="8" presetClass="entr" presetSubtype="16" fill="hold" grpId="0" nodeType="withEffect">
                                  <p:stCondLst>
                                    <p:cond delay="0"/>
                                  </p:stCondLst>
                                  <p:childTnLst>
                                    <p:set>
                                      <p:cBhvr>
                                        <p:cTn id="29" dur="1" fill="hold">
                                          <p:stCondLst>
                                            <p:cond delay="0"/>
                                          </p:stCondLst>
                                        </p:cTn>
                                        <p:tgtEl>
                                          <p:spTgt spid="6152"/>
                                        </p:tgtEl>
                                        <p:attrNameLst>
                                          <p:attrName>style.visibility</p:attrName>
                                        </p:attrNameLst>
                                      </p:cBhvr>
                                      <p:to>
                                        <p:strVal val="visible"/>
                                      </p:to>
                                    </p:set>
                                    <p:animEffect transition="in" filter="diamond(in)">
                                      <p:cBhvr>
                                        <p:cTn id="30" dur="2000"/>
                                        <p:tgtEl>
                                          <p:spTgt spid="6152"/>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nodeType="clickEffect">
                                  <p:stCondLst>
                                    <p:cond delay="0"/>
                                  </p:stCondLst>
                                  <p:childTnLst>
                                    <p:set>
                                      <p:cBhvr>
                                        <p:cTn id="34" dur="1" fill="hold">
                                          <p:stCondLst>
                                            <p:cond delay="0"/>
                                          </p:stCondLst>
                                        </p:cTn>
                                        <p:tgtEl>
                                          <p:spTgt spid="6159">
                                            <p:txEl>
                                              <p:pRg st="0" end="0"/>
                                            </p:txEl>
                                          </p:spTgt>
                                        </p:tgtEl>
                                        <p:attrNameLst>
                                          <p:attrName>style.visibility</p:attrName>
                                        </p:attrNameLst>
                                      </p:cBhvr>
                                      <p:to>
                                        <p:strVal val="visible"/>
                                      </p:to>
                                    </p:set>
                                    <p:animEffect transition="in" filter="fade">
                                      <p:cBhvr>
                                        <p:cTn id="35" dur="2000"/>
                                        <p:tgtEl>
                                          <p:spTgt spid="6159">
                                            <p:txEl>
                                              <p:pRg st="0" end="0"/>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6159">
                                            <p:txEl>
                                              <p:pRg st="1" end="1"/>
                                            </p:txEl>
                                          </p:spTgt>
                                        </p:tgtEl>
                                        <p:attrNameLst>
                                          <p:attrName>style.visibility</p:attrName>
                                        </p:attrNameLst>
                                      </p:cBhvr>
                                      <p:to>
                                        <p:strVal val="visible"/>
                                      </p:to>
                                    </p:set>
                                    <p:animEffect transition="in" filter="fade">
                                      <p:cBhvr>
                                        <p:cTn id="38" dur="2000"/>
                                        <p:tgtEl>
                                          <p:spTgt spid="6159">
                                            <p:txEl>
                                              <p:pRg st="1" end="1"/>
                                            </p:txEl>
                                          </p:spTgt>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6159">
                                            <p:txEl>
                                              <p:pRg st="2" end="2"/>
                                            </p:txEl>
                                          </p:spTgt>
                                        </p:tgtEl>
                                        <p:attrNameLst>
                                          <p:attrName>style.visibility</p:attrName>
                                        </p:attrNameLst>
                                      </p:cBhvr>
                                      <p:to>
                                        <p:strVal val="visible"/>
                                      </p:to>
                                    </p:set>
                                    <p:anim calcmode="lin" valueType="num">
                                      <p:cBhvr additive="base">
                                        <p:cTn id="43" dur="500" fill="hold"/>
                                        <p:tgtEl>
                                          <p:spTgt spid="6159">
                                            <p:txEl>
                                              <p:pRg st="2" end="2"/>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615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6158">
                                            <p:txEl>
                                              <p:pRg st="0" end="0"/>
                                            </p:txEl>
                                          </p:spTgt>
                                        </p:tgtEl>
                                        <p:attrNameLst>
                                          <p:attrName>style.visibility</p:attrName>
                                        </p:attrNameLst>
                                      </p:cBhvr>
                                      <p:to>
                                        <p:strVal val="visible"/>
                                      </p:to>
                                    </p:set>
                                    <p:anim calcmode="lin" valueType="num">
                                      <p:cBhvr additive="base">
                                        <p:cTn id="49" dur="500" fill="hold"/>
                                        <p:tgtEl>
                                          <p:spTgt spid="6158">
                                            <p:txEl>
                                              <p:pRg st="0" end="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6158">
                                            <p:txEl>
                                              <p:pRg st="0" end="0"/>
                                            </p:txEl>
                                          </p:spTgt>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6158">
                                            <p:txEl>
                                              <p:pRg st="1" end="1"/>
                                            </p:txEl>
                                          </p:spTgt>
                                        </p:tgtEl>
                                        <p:attrNameLst>
                                          <p:attrName>style.visibility</p:attrName>
                                        </p:attrNameLst>
                                      </p:cBhvr>
                                      <p:to>
                                        <p:strVal val="visible"/>
                                      </p:to>
                                    </p:set>
                                    <p:anim calcmode="lin" valueType="num">
                                      <p:cBhvr additive="base">
                                        <p:cTn id="53" dur="500" fill="hold"/>
                                        <p:tgtEl>
                                          <p:spTgt spid="6158">
                                            <p:txEl>
                                              <p:pRg st="1" end="1"/>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6158">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animBg="1"/>
      <p:bldP spid="6150" grpId="0" animBg="1"/>
      <p:bldP spid="6152" grpId="0" animBg="1"/>
      <p:bldP spid="6153" grpId="0" animBg="1"/>
      <p:bldP spid="6154" grpId="0" animBg="1"/>
      <p:bldP spid="6155" grpId="0" animBg="1"/>
      <p:bldP spid="615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04" name="Rectangle 36"/>
          <p:cNvSpPr>
            <a:spLocks noChangeArrowheads="1"/>
          </p:cNvSpPr>
          <p:nvPr/>
        </p:nvSpPr>
        <p:spPr bwMode="auto">
          <a:xfrm>
            <a:off x="4716463" y="981075"/>
            <a:ext cx="287337" cy="93503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02" name="Rectangle 34"/>
          <p:cNvSpPr>
            <a:spLocks noChangeArrowheads="1"/>
          </p:cNvSpPr>
          <p:nvPr/>
        </p:nvSpPr>
        <p:spPr bwMode="auto">
          <a:xfrm>
            <a:off x="6877050" y="981075"/>
            <a:ext cx="287338" cy="93662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72" name="Rectangle 4"/>
          <p:cNvSpPr>
            <a:spLocks noChangeArrowheads="1"/>
          </p:cNvSpPr>
          <p:nvPr/>
        </p:nvSpPr>
        <p:spPr bwMode="auto">
          <a:xfrm>
            <a:off x="611188" y="981075"/>
            <a:ext cx="2016125" cy="863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a:t>Stepper motor gas</a:t>
            </a:r>
          </a:p>
        </p:txBody>
      </p:sp>
      <p:sp>
        <p:nvSpPr>
          <p:cNvPr id="7174" name="Rectangle 6"/>
          <p:cNvSpPr>
            <a:spLocks noChangeArrowheads="1"/>
          </p:cNvSpPr>
          <p:nvPr/>
        </p:nvSpPr>
        <p:spPr bwMode="auto">
          <a:xfrm>
            <a:off x="2700338" y="981075"/>
            <a:ext cx="358775" cy="863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200"/>
              <a:t>A</a:t>
            </a:r>
          </a:p>
          <a:p>
            <a:pPr algn="ctr"/>
            <a:r>
              <a:rPr lang="en-US" altLang="en-US" sz="1200"/>
              <a:t>B</a:t>
            </a:r>
          </a:p>
          <a:p>
            <a:pPr algn="ctr"/>
            <a:r>
              <a:rPr lang="en-US" altLang="en-US" sz="1200"/>
              <a:t>C</a:t>
            </a:r>
          </a:p>
          <a:p>
            <a:pPr algn="ctr"/>
            <a:r>
              <a:rPr lang="en-US" altLang="en-US" sz="1200"/>
              <a:t>D</a:t>
            </a:r>
          </a:p>
        </p:txBody>
      </p:sp>
      <p:sp>
        <p:nvSpPr>
          <p:cNvPr id="7176" name="Line 8"/>
          <p:cNvSpPr>
            <a:spLocks noChangeShapeType="1"/>
          </p:cNvSpPr>
          <p:nvPr/>
        </p:nvSpPr>
        <p:spPr bwMode="auto">
          <a:xfrm flipH="1">
            <a:off x="3132138" y="1125538"/>
            <a:ext cx="15843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77" name="Line 9"/>
          <p:cNvSpPr>
            <a:spLocks noChangeShapeType="1"/>
          </p:cNvSpPr>
          <p:nvPr/>
        </p:nvSpPr>
        <p:spPr bwMode="auto">
          <a:xfrm flipH="1">
            <a:off x="3132138" y="1341438"/>
            <a:ext cx="15843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78" name="Line 10"/>
          <p:cNvSpPr>
            <a:spLocks noChangeShapeType="1"/>
          </p:cNvSpPr>
          <p:nvPr/>
        </p:nvSpPr>
        <p:spPr bwMode="auto">
          <a:xfrm flipH="1">
            <a:off x="3132138" y="1557338"/>
            <a:ext cx="15843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79" name="Line 11"/>
          <p:cNvSpPr>
            <a:spLocks noChangeShapeType="1"/>
          </p:cNvSpPr>
          <p:nvPr/>
        </p:nvSpPr>
        <p:spPr bwMode="auto">
          <a:xfrm flipH="1" flipV="1">
            <a:off x="3132138" y="1773238"/>
            <a:ext cx="15843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81" name="Line 13"/>
          <p:cNvSpPr>
            <a:spLocks noChangeShapeType="1"/>
          </p:cNvSpPr>
          <p:nvPr/>
        </p:nvSpPr>
        <p:spPr bwMode="auto">
          <a:xfrm flipH="1">
            <a:off x="5076825" y="1125538"/>
            <a:ext cx="18002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82" name="Line 14"/>
          <p:cNvSpPr>
            <a:spLocks noChangeShapeType="1"/>
          </p:cNvSpPr>
          <p:nvPr/>
        </p:nvSpPr>
        <p:spPr bwMode="auto">
          <a:xfrm flipH="1" flipV="1">
            <a:off x="5076825" y="1341438"/>
            <a:ext cx="18002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83" name="Line 15"/>
          <p:cNvSpPr>
            <a:spLocks noChangeShapeType="1"/>
          </p:cNvSpPr>
          <p:nvPr/>
        </p:nvSpPr>
        <p:spPr bwMode="auto">
          <a:xfrm flipH="1" flipV="1">
            <a:off x="5076825" y="1557338"/>
            <a:ext cx="18002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84" name="Line 16"/>
          <p:cNvSpPr>
            <a:spLocks noChangeShapeType="1"/>
          </p:cNvSpPr>
          <p:nvPr/>
        </p:nvSpPr>
        <p:spPr bwMode="auto">
          <a:xfrm flipH="1" flipV="1">
            <a:off x="5076825" y="1773238"/>
            <a:ext cx="18002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85" name="Rectangle 17"/>
          <p:cNvSpPr>
            <a:spLocks noChangeArrowheads="1"/>
          </p:cNvSpPr>
          <p:nvPr/>
        </p:nvSpPr>
        <p:spPr bwMode="auto">
          <a:xfrm>
            <a:off x="7235825" y="981075"/>
            <a:ext cx="1439863" cy="244792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000"/>
              <a:t>ECU Gas</a:t>
            </a:r>
          </a:p>
        </p:txBody>
      </p:sp>
      <p:sp>
        <p:nvSpPr>
          <p:cNvPr id="7186" name="Text Box 18"/>
          <p:cNvSpPr txBox="1">
            <a:spLocks noChangeArrowheads="1"/>
          </p:cNvSpPr>
          <p:nvPr/>
        </p:nvSpPr>
        <p:spPr bwMode="auto">
          <a:xfrm>
            <a:off x="4211638" y="1989138"/>
            <a:ext cx="139223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a-IR" altLang="en-US" sz="1600"/>
              <a:t>کانکتور رابط  آبی</a:t>
            </a:r>
            <a:endParaRPr lang="en-US" altLang="en-US" sz="1600"/>
          </a:p>
        </p:txBody>
      </p:sp>
      <p:sp>
        <p:nvSpPr>
          <p:cNvPr id="7190" name="Text Box 22"/>
          <p:cNvSpPr txBox="1">
            <a:spLocks noChangeArrowheads="1"/>
          </p:cNvSpPr>
          <p:nvPr/>
        </p:nvSpPr>
        <p:spPr bwMode="auto">
          <a:xfrm>
            <a:off x="6372225" y="620713"/>
            <a:ext cx="88423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a-IR" altLang="en-US" sz="1200"/>
              <a:t>مشکی کوچک</a:t>
            </a:r>
            <a:endParaRPr lang="en-US" altLang="en-US" sz="1200"/>
          </a:p>
        </p:txBody>
      </p:sp>
      <p:sp>
        <p:nvSpPr>
          <p:cNvPr id="7193" name="Text Box 25"/>
          <p:cNvSpPr txBox="1">
            <a:spLocks noChangeArrowheads="1"/>
          </p:cNvSpPr>
          <p:nvPr/>
        </p:nvSpPr>
        <p:spPr bwMode="auto">
          <a:xfrm>
            <a:off x="4716463" y="981075"/>
            <a:ext cx="3524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a:t>27</a:t>
            </a:r>
          </a:p>
        </p:txBody>
      </p:sp>
      <p:sp>
        <p:nvSpPr>
          <p:cNvPr id="7194" name="Text Box 26"/>
          <p:cNvSpPr txBox="1">
            <a:spLocks noChangeArrowheads="1"/>
          </p:cNvSpPr>
          <p:nvPr/>
        </p:nvSpPr>
        <p:spPr bwMode="auto">
          <a:xfrm>
            <a:off x="6948488" y="981075"/>
            <a:ext cx="2682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a:t>6</a:t>
            </a:r>
          </a:p>
        </p:txBody>
      </p:sp>
      <p:sp>
        <p:nvSpPr>
          <p:cNvPr id="7195" name="Text Box 27"/>
          <p:cNvSpPr txBox="1">
            <a:spLocks noChangeArrowheads="1"/>
          </p:cNvSpPr>
          <p:nvPr/>
        </p:nvSpPr>
        <p:spPr bwMode="auto">
          <a:xfrm>
            <a:off x="6877050" y="1196975"/>
            <a:ext cx="3524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a:t>15</a:t>
            </a:r>
          </a:p>
        </p:txBody>
      </p:sp>
      <p:sp>
        <p:nvSpPr>
          <p:cNvPr id="7196" name="Text Box 28"/>
          <p:cNvSpPr txBox="1">
            <a:spLocks noChangeArrowheads="1"/>
          </p:cNvSpPr>
          <p:nvPr/>
        </p:nvSpPr>
        <p:spPr bwMode="auto">
          <a:xfrm>
            <a:off x="4716463" y="1196975"/>
            <a:ext cx="3524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a:t>28</a:t>
            </a:r>
          </a:p>
        </p:txBody>
      </p:sp>
      <p:sp>
        <p:nvSpPr>
          <p:cNvPr id="7197" name="Text Box 29"/>
          <p:cNvSpPr txBox="1">
            <a:spLocks noChangeArrowheads="1"/>
          </p:cNvSpPr>
          <p:nvPr/>
        </p:nvSpPr>
        <p:spPr bwMode="auto">
          <a:xfrm>
            <a:off x="6948488" y="1412875"/>
            <a:ext cx="2682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a:t>7</a:t>
            </a:r>
          </a:p>
        </p:txBody>
      </p:sp>
      <p:sp>
        <p:nvSpPr>
          <p:cNvPr id="7198" name="Text Box 30"/>
          <p:cNvSpPr txBox="1">
            <a:spLocks noChangeArrowheads="1"/>
          </p:cNvSpPr>
          <p:nvPr/>
        </p:nvSpPr>
        <p:spPr bwMode="auto">
          <a:xfrm>
            <a:off x="4716463" y="1412875"/>
            <a:ext cx="3524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a:t>29</a:t>
            </a:r>
          </a:p>
        </p:txBody>
      </p:sp>
      <p:sp>
        <p:nvSpPr>
          <p:cNvPr id="7199" name="Text Box 31"/>
          <p:cNvSpPr txBox="1">
            <a:spLocks noChangeArrowheads="1"/>
          </p:cNvSpPr>
          <p:nvPr/>
        </p:nvSpPr>
        <p:spPr bwMode="auto">
          <a:xfrm>
            <a:off x="6877050" y="1628775"/>
            <a:ext cx="3524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a:t>14</a:t>
            </a:r>
          </a:p>
        </p:txBody>
      </p:sp>
      <p:sp>
        <p:nvSpPr>
          <p:cNvPr id="7200" name="Text Box 32"/>
          <p:cNvSpPr txBox="1">
            <a:spLocks noChangeArrowheads="1"/>
          </p:cNvSpPr>
          <p:nvPr/>
        </p:nvSpPr>
        <p:spPr bwMode="auto">
          <a:xfrm>
            <a:off x="4716463" y="1628775"/>
            <a:ext cx="3524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a:t>30</a:t>
            </a:r>
          </a:p>
        </p:txBody>
      </p:sp>
      <p:sp>
        <p:nvSpPr>
          <p:cNvPr id="7203" name="Rectangle 35"/>
          <p:cNvSpPr>
            <a:spLocks noChangeArrowheads="1"/>
          </p:cNvSpPr>
          <p:nvPr/>
        </p:nvSpPr>
        <p:spPr bwMode="auto">
          <a:xfrm>
            <a:off x="6877050" y="1989138"/>
            <a:ext cx="287338" cy="14398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lstStyle/>
          <a:p>
            <a:r>
              <a:rPr lang="fa-IR" altLang="en-US"/>
              <a:t>موتور پله ای گاز</a:t>
            </a:r>
            <a:endParaRPr lang="en-US" altLang="en-US"/>
          </a:p>
        </p:txBody>
      </p:sp>
      <p:sp>
        <p:nvSpPr>
          <p:cNvPr id="99331" name="Rectangle 3"/>
          <p:cNvSpPr>
            <a:spLocks noGrp="1" noChangeArrowheads="1"/>
          </p:cNvSpPr>
          <p:nvPr>
            <p:ph idx="1"/>
          </p:nvPr>
        </p:nvSpPr>
        <p:spPr/>
        <p:txBody>
          <a:bodyPr>
            <a:normAutofit fontScale="92500" lnSpcReduction="20000"/>
          </a:bodyPr>
          <a:lstStyle/>
          <a:p>
            <a:pPr algn="r" rtl="1"/>
            <a:r>
              <a:rPr lang="fa-IR" altLang="en-US" sz="2400"/>
              <a:t>عیب : دور موتور در حالت گاز و بنزین زیاد بالا و پایین می رود.</a:t>
            </a:r>
          </a:p>
          <a:p>
            <a:pPr algn="r" rtl="1"/>
            <a:r>
              <a:rPr lang="fa-IR" altLang="en-US" sz="2400"/>
              <a:t>رفع عیب : سوکتهای موتور پله ای گاز و بنزین جا به جا نصب شده است درست کنید</a:t>
            </a:r>
            <a:r>
              <a:rPr lang="en-US" altLang="en-US" sz="2400"/>
              <a:t>.</a:t>
            </a:r>
          </a:p>
          <a:p>
            <a:pPr algn="r" rtl="1"/>
            <a:r>
              <a:rPr lang="fa-IR" altLang="en-US" sz="2400"/>
              <a:t>عیب : خودرو در سرعت </a:t>
            </a:r>
            <a:r>
              <a:rPr lang="en-US" altLang="en-US" sz="2400"/>
              <a:t>80km/h</a:t>
            </a:r>
            <a:r>
              <a:rPr lang="fa-IR" altLang="en-US" sz="2400"/>
              <a:t> روی گازیا خاموش می کند.یا به روی بنزین می رود.</a:t>
            </a:r>
          </a:p>
          <a:p>
            <a:pPr algn="r" rtl="1"/>
            <a:r>
              <a:rPr lang="fa-IR" altLang="en-US" sz="2400"/>
              <a:t>رفع عیب : نصب فیتینگ</a:t>
            </a:r>
            <a:r>
              <a:rPr lang="en-US" altLang="en-US" sz="2400"/>
              <a:t>Fitting </a:t>
            </a:r>
            <a:r>
              <a:rPr lang="fa-IR" altLang="en-US" sz="2400"/>
              <a:t> پشت رگولاتور ( سوراخ فیتینگ به سمت جلوی خودرو باشد. )</a:t>
            </a:r>
            <a:endParaRPr lang="en-US" altLang="en-US" sz="2400"/>
          </a:p>
          <a:p>
            <a:pPr algn="r" rtl="1"/>
            <a:r>
              <a:rPr lang="fa-IR" altLang="en-US" sz="2400"/>
              <a:t>عیب : خودرو روی گاز در حال حرکت وقتی خلاص می کند خاموش می شود.</a:t>
            </a:r>
          </a:p>
          <a:p>
            <a:pPr algn="r" rtl="1"/>
            <a:r>
              <a:rPr lang="fa-IR" altLang="en-US" sz="2400"/>
              <a:t>رفع عیب : نصب زانویی هواکش </a:t>
            </a:r>
            <a:endParaRPr lang="en-US" altLang="en-US" sz="2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99331">
                                            <p:txEl>
                                              <p:pRg st="0" end="0"/>
                                            </p:txEl>
                                          </p:spTgt>
                                        </p:tgtEl>
                                        <p:attrNameLst>
                                          <p:attrName>style.visibility</p:attrName>
                                        </p:attrNameLst>
                                      </p:cBhvr>
                                      <p:to>
                                        <p:strVal val="visible"/>
                                      </p:to>
                                    </p:set>
                                    <p:anim calcmode="lin" valueType="num">
                                      <p:cBhvr additive="base">
                                        <p:cTn id="7" dur="500" fill="hold"/>
                                        <p:tgtEl>
                                          <p:spTgt spid="9933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933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99331">
                                            <p:txEl>
                                              <p:pRg st="1" end="1"/>
                                            </p:txEl>
                                          </p:spTgt>
                                        </p:tgtEl>
                                        <p:attrNameLst>
                                          <p:attrName>style.visibility</p:attrName>
                                        </p:attrNameLst>
                                      </p:cBhvr>
                                      <p:to>
                                        <p:strVal val="visible"/>
                                      </p:to>
                                    </p:set>
                                    <p:anim calcmode="lin" valueType="num">
                                      <p:cBhvr additive="base">
                                        <p:cTn id="13" dur="500" fill="hold"/>
                                        <p:tgtEl>
                                          <p:spTgt spid="9933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933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99331">
                                            <p:txEl>
                                              <p:pRg st="2" end="2"/>
                                            </p:txEl>
                                          </p:spTgt>
                                        </p:tgtEl>
                                        <p:attrNameLst>
                                          <p:attrName>style.visibility</p:attrName>
                                        </p:attrNameLst>
                                      </p:cBhvr>
                                      <p:to>
                                        <p:strVal val="visible"/>
                                      </p:to>
                                    </p:set>
                                    <p:anim calcmode="lin" valueType="num">
                                      <p:cBhvr additive="base">
                                        <p:cTn id="19" dur="500" fill="hold"/>
                                        <p:tgtEl>
                                          <p:spTgt spid="9933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933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99331">
                                            <p:txEl>
                                              <p:pRg st="3" end="3"/>
                                            </p:txEl>
                                          </p:spTgt>
                                        </p:tgtEl>
                                        <p:attrNameLst>
                                          <p:attrName>style.visibility</p:attrName>
                                        </p:attrNameLst>
                                      </p:cBhvr>
                                      <p:to>
                                        <p:strVal val="visible"/>
                                      </p:to>
                                    </p:set>
                                    <p:anim calcmode="lin" valueType="num">
                                      <p:cBhvr additive="base">
                                        <p:cTn id="25" dur="500" fill="hold"/>
                                        <p:tgtEl>
                                          <p:spTgt spid="9933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933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7" presetClass="entr" presetSubtype="4" fill="hold" nodeType="clickEffect">
                                  <p:stCondLst>
                                    <p:cond delay="0"/>
                                  </p:stCondLst>
                                  <p:childTnLst>
                                    <p:set>
                                      <p:cBhvr>
                                        <p:cTn id="30" dur="1" fill="hold">
                                          <p:stCondLst>
                                            <p:cond delay="0"/>
                                          </p:stCondLst>
                                        </p:cTn>
                                        <p:tgtEl>
                                          <p:spTgt spid="99331">
                                            <p:txEl>
                                              <p:pRg st="4" end="4"/>
                                            </p:txEl>
                                          </p:spTgt>
                                        </p:tgtEl>
                                        <p:attrNameLst>
                                          <p:attrName>style.visibility</p:attrName>
                                        </p:attrNameLst>
                                      </p:cBhvr>
                                      <p:to>
                                        <p:strVal val="visible"/>
                                      </p:to>
                                    </p:set>
                                    <p:anim calcmode="lin" valueType="num">
                                      <p:cBhvr additive="base">
                                        <p:cTn id="31" dur="5000" fill="hold"/>
                                        <p:tgtEl>
                                          <p:spTgt spid="99331">
                                            <p:txEl>
                                              <p:pRg st="4" end="4"/>
                                            </p:txEl>
                                          </p:spTgt>
                                        </p:tgtEl>
                                        <p:attrNameLst>
                                          <p:attrName>ppt_x</p:attrName>
                                        </p:attrNameLst>
                                      </p:cBhvr>
                                      <p:tavLst>
                                        <p:tav tm="0">
                                          <p:val>
                                            <p:strVal val="#ppt_x"/>
                                          </p:val>
                                        </p:tav>
                                        <p:tav tm="100000">
                                          <p:val>
                                            <p:strVal val="#ppt_x"/>
                                          </p:val>
                                        </p:tav>
                                      </p:tavLst>
                                    </p:anim>
                                    <p:anim calcmode="lin" valueType="num">
                                      <p:cBhvr additive="base">
                                        <p:cTn id="32" dur="5000" fill="hold"/>
                                        <p:tgtEl>
                                          <p:spTgt spid="9933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99331">
                                            <p:txEl>
                                              <p:pRg st="5" end="5"/>
                                            </p:txEl>
                                          </p:spTgt>
                                        </p:tgtEl>
                                        <p:attrNameLst>
                                          <p:attrName>style.visibility</p:attrName>
                                        </p:attrNameLst>
                                      </p:cBhvr>
                                      <p:to>
                                        <p:strVal val="visible"/>
                                      </p:to>
                                    </p:set>
                                    <p:anim calcmode="lin" valueType="num">
                                      <p:cBhvr additive="base">
                                        <p:cTn id="37" dur="500" fill="hold"/>
                                        <p:tgtEl>
                                          <p:spTgt spid="99331">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99331">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p:txBody>
          <a:bodyPr/>
          <a:lstStyle/>
          <a:p>
            <a:pPr rtl="1"/>
            <a:r>
              <a:rPr lang="fa-IR" altLang="en-US"/>
              <a:t>عیوب </a:t>
            </a:r>
            <a:r>
              <a:rPr lang="en-US" altLang="en-US"/>
              <a:t>CNG</a:t>
            </a:r>
          </a:p>
        </p:txBody>
      </p:sp>
      <p:sp>
        <p:nvSpPr>
          <p:cNvPr id="102403" name="Rectangle 3"/>
          <p:cNvSpPr>
            <a:spLocks noGrp="1" noChangeArrowheads="1"/>
          </p:cNvSpPr>
          <p:nvPr>
            <p:ph idx="1"/>
          </p:nvPr>
        </p:nvSpPr>
        <p:spPr/>
        <p:txBody>
          <a:bodyPr/>
          <a:lstStyle/>
          <a:p>
            <a:pPr algn="r" rtl="1"/>
            <a:r>
              <a:rPr lang="fa-IR" altLang="en-US"/>
              <a:t>عیب : خودرو روی گاز کار نمی کند.</a:t>
            </a:r>
          </a:p>
          <a:p>
            <a:pPr lvl="1" algn="r" rtl="1">
              <a:buFont typeface="Wingdings" panose="05000000000000000000" pitchFamily="2" charset="2"/>
              <a:buNone/>
            </a:pPr>
            <a:r>
              <a:rPr lang="fa-IR" altLang="en-US"/>
              <a:t>رفع عیب : سوکت روی گیج چک شود (برای </a:t>
            </a:r>
            <a:r>
              <a:rPr lang="en-US" altLang="en-US"/>
              <a:t>PRINS</a:t>
            </a:r>
            <a:r>
              <a:rPr lang="fa-IR" altLang="en-US"/>
              <a:t>)</a:t>
            </a:r>
          </a:p>
          <a:p>
            <a:pPr algn="r" rtl="1"/>
            <a:r>
              <a:rPr lang="fa-IR" altLang="en-US"/>
              <a:t>عیب : خودرو روی گاز خاموش می کند.</a:t>
            </a:r>
          </a:p>
          <a:p>
            <a:pPr lvl="1" algn="r" rtl="1"/>
            <a:r>
              <a:rPr lang="fa-IR" altLang="en-US"/>
              <a:t>رفع عیب : فیلتر هواکش بازدید شود.</a:t>
            </a:r>
            <a:endParaRPr lang="en-US" alt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p:txBody>
          <a:bodyPr/>
          <a:lstStyle/>
          <a:p>
            <a:r>
              <a:rPr lang="fa-IR" altLang="en-US"/>
              <a:t>شمع </a:t>
            </a:r>
            <a:endParaRPr lang="en-US" altLang="en-US"/>
          </a:p>
        </p:txBody>
      </p:sp>
      <p:sp>
        <p:nvSpPr>
          <p:cNvPr id="104451" name="Rectangle 3"/>
          <p:cNvSpPr>
            <a:spLocks noGrp="1" noChangeArrowheads="1"/>
          </p:cNvSpPr>
          <p:nvPr>
            <p:ph idx="1"/>
          </p:nvPr>
        </p:nvSpPr>
        <p:spPr/>
        <p:txBody>
          <a:bodyPr/>
          <a:lstStyle/>
          <a:p>
            <a:pPr algn="r" rtl="1"/>
            <a:r>
              <a:rPr lang="fa-IR" altLang="en-US"/>
              <a:t>انواع شمع:</a:t>
            </a:r>
          </a:p>
          <a:p>
            <a:pPr lvl="1" algn="r" rtl="1"/>
            <a:r>
              <a:rPr lang="fa-IR" altLang="en-US"/>
              <a:t>شمع سرد : شمعی است که زود سرد می شود.</a:t>
            </a:r>
          </a:p>
          <a:p>
            <a:pPr lvl="1" algn="r" rtl="1"/>
            <a:r>
              <a:rPr lang="fa-IR" altLang="en-US"/>
              <a:t>شمع گرم : شمعی است که دیر سرد می شود.</a:t>
            </a:r>
          </a:p>
          <a:p>
            <a:pPr lvl="1" algn="r" rtl="1"/>
            <a:r>
              <a:rPr lang="fa-IR" altLang="en-US"/>
              <a:t>شمع پراید انژکتوری:</a:t>
            </a:r>
          </a:p>
          <a:p>
            <a:pPr lvl="2" algn="r" rtl="1"/>
            <a:r>
              <a:rPr lang="fa-IR" altLang="en-US"/>
              <a:t>بوش: </a:t>
            </a:r>
            <a:r>
              <a:rPr lang="en-US" altLang="en-US"/>
              <a:t>WR8DC</a:t>
            </a:r>
          </a:p>
          <a:p>
            <a:pPr lvl="2" algn="r" rtl="1"/>
            <a:r>
              <a:rPr lang="fa-IR" altLang="en-US"/>
              <a:t>اکیوم : </a:t>
            </a:r>
            <a:r>
              <a:rPr lang="en-US" altLang="en-US"/>
              <a:t>RC52LS5</a:t>
            </a:r>
          </a:p>
          <a:p>
            <a:pPr lvl="2" algn="r" rtl="1"/>
            <a:r>
              <a:rPr lang="en-US" altLang="en-US"/>
              <a:t>NGK</a:t>
            </a:r>
            <a:r>
              <a:rPr lang="fa-IR" altLang="en-US"/>
              <a:t> : </a:t>
            </a:r>
            <a:r>
              <a:rPr lang="en-US" altLang="en-US"/>
              <a:t>BPR6ES</a:t>
            </a:r>
          </a:p>
          <a:p>
            <a:pPr lvl="2" algn="r" rtl="1"/>
            <a:r>
              <a:rPr lang="en-US" altLang="en-US"/>
              <a:t>Autolite</a:t>
            </a:r>
            <a:r>
              <a:rPr lang="fa-IR" altLang="en-US"/>
              <a:t>: </a:t>
            </a:r>
            <a:r>
              <a:rPr lang="en-US" altLang="en-US"/>
              <a:t>65</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Oval 4"/>
          <p:cNvSpPr>
            <a:spLocks noChangeArrowheads="1"/>
          </p:cNvSpPr>
          <p:nvPr/>
        </p:nvSpPr>
        <p:spPr bwMode="auto">
          <a:xfrm>
            <a:off x="971550" y="1628775"/>
            <a:ext cx="2952750" cy="13684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000"/>
              <a:t>200 bar</a:t>
            </a:r>
          </a:p>
        </p:txBody>
      </p:sp>
      <p:sp>
        <p:nvSpPr>
          <p:cNvPr id="11269" name="Rectangle 5"/>
          <p:cNvSpPr>
            <a:spLocks noChangeArrowheads="1"/>
          </p:cNvSpPr>
          <p:nvPr/>
        </p:nvSpPr>
        <p:spPr bwMode="auto">
          <a:xfrm>
            <a:off x="3779838" y="2205038"/>
            <a:ext cx="792162" cy="28733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70" name="Rectangle 6"/>
          <p:cNvSpPr>
            <a:spLocks noChangeArrowheads="1"/>
          </p:cNvSpPr>
          <p:nvPr/>
        </p:nvSpPr>
        <p:spPr bwMode="auto">
          <a:xfrm>
            <a:off x="4572000" y="2276475"/>
            <a:ext cx="2808288" cy="14446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71" name="Oval 7"/>
          <p:cNvSpPr>
            <a:spLocks noChangeArrowheads="1"/>
          </p:cNvSpPr>
          <p:nvPr/>
        </p:nvSpPr>
        <p:spPr bwMode="auto">
          <a:xfrm>
            <a:off x="3995738" y="2276475"/>
            <a:ext cx="144462" cy="144463"/>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72" name="Freeform 8"/>
          <p:cNvSpPr>
            <a:spLocks/>
          </p:cNvSpPr>
          <p:nvPr/>
        </p:nvSpPr>
        <p:spPr bwMode="auto">
          <a:xfrm>
            <a:off x="4198938" y="2224088"/>
            <a:ext cx="363537" cy="200025"/>
          </a:xfrm>
          <a:custGeom>
            <a:avLst/>
            <a:gdLst>
              <a:gd name="T0" fmla="*/ 16 w 229"/>
              <a:gd name="T1" fmla="*/ 117 h 126"/>
              <a:gd name="T2" fmla="*/ 52 w 229"/>
              <a:gd name="T3" fmla="*/ 53 h 126"/>
              <a:gd name="T4" fmla="*/ 61 w 229"/>
              <a:gd name="T5" fmla="*/ 108 h 126"/>
              <a:gd name="T6" fmla="*/ 34 w 229"/>
              <a:gd name="T7" fmla="*/ 98 h 126"/>
              <a:gd name="T8" fmla="*/ 98 w 229"/>
              <a:gd name="T9" fmla="*/ 34 h 126"/>
              <a:gd name="T10" fmla="*/ 98 w 229"/>
              <a:gd name="T11" fmla="*/ 108 h 126"/>
              <a:gd name="T12" fmla="*/ 80 w 229"/>
              <a:gd name="T13" fmla="*/ 89 h 126"/>
              <a:gd name="T14" fmla="*/ 116 w 229"/>
              <a:gd name="T15" fmla="*/ 34 h 126"/>
              <a:gd name="T16" fmla="*/ 125 w 229"/>
              <a:gd name="T17" fmla="*/ 126 h 126"/>
              <a:gd name="T18" fmla="*/ 171 w 229"/>
              <a:gd name="T19" fmla="*/ 44 h 126"/>
              <a:gd name="T20" fmla="*/ 198 w 229"/>
              <a:gd name="T21" fmla="*/ 62 h 126"/>
              <a:gd name="T22" fmla="*/ 189 w 229"/>
              <a:gd name="T23" fmla="*/ 98 h 126"/>
              <a:gd name="T24" fmla="*/ 171 w 229"/>
              <a:gd name="T25" fmla="*/ 71 h 126"/>
              <a:gd name="T26" fmla="*/ 226 w 229"/>
              <a:gd name="T27" fmla="*/ 44 h 126"/>
              <a:gd name="T28" fmla="*/ 226 w 229"/>
              <a:gd name="T29" fmla="*/ 62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9" h="126">
                <a:moveTo>
                  <a:pt x="16" y="117"/>
                </a:moveTo>
                <a:cubicBezTo>
                  <a:pt x="0" y="72"/>
                  <a:pt x="9" y="67"/>
                  <a:pt x="52" y="53"/>
                </a:cubicBezTo>
                <a:cubicBezTo>
                  <a:pt x="58" y="62"/>
                  <a:pt x="89" y="94"/>
                  <a:pt x="61" y="108"/>
                </a:cubicBezTo>
                <a:cubicBezTo>
                  <a:pt x="52" y="112"/>
                  <a:pt x="43" y="101"/>
                  <a:pt x="34" y="98"/>
                </a:cubicBezTo>
                <a:cubicBezTo>
                  <a:pt x="46" y="61"/>
                  <a:pt x="61" y="47"/>
                  <a:pt x="98" y="34"/>
                </a:cubicBezTo>
                <a:cubicBezTo>
                  <a:pt x="134" y="72"/>
                  <a:pt x="134" y="70"/>
                  <a:pt x="98" y="108"/>
                </a:cubicBezTo>
                <a:cubicBezTo>
                  <a:pt x="92" y="102"/>
                  <a:pt x="78" y="97"/>
                  <a:pt x="80" y="89"/>
                </a:cubicBezTo>
                <a:cubicBezTo>
                  <a:pt x="85" y="68"/>
                  <a:pt x="116" y="34"/>
                  <a:pt x="116" y="34"/>
                </a:cubicBezTo>
                <a:cubicBezTo>
                  <a:pt x="169" y="53"/>
                  <a:pt x="163" y="90"/>
                  <a:pt x="125" y="126"/>
                </a:cubicBezTo>
                <a:cubicBezTo>
                  <a:pt x="109" y="76"/>
                  <a:pt x="123" y="60"/>
                  <a:pt x="171" y="44"/>
                </a:cubicBezTo>
                <a:cubicBezTo>
                  <a:pt x="180" y="50"/>
                  <a:pt x="195" y="52"/>
                  <a:pt x="198" y="62"/>
                </a:cubicBezTo>
                <a:cubicBezTo>
                  <a:pt x="202" y="74"/>
                  <a:pt x="201" y="94"/>
                  <a:pt x="189" y="98"/>
                </a:cubicBezTo>
                <a:cubicBezTo>
                  <a:pt x="179" y="101"/>
                  <a:pt x="177" y="80"/>
                  <a:pt x="171" y="71"/>
                </a:cubicBezTo>
                <a:cubicBezTo>
                  <a:pt x="183" y="53"/>
                  <a:pt x="204" y="0"/>
                  <a:pt x="226" y="44"/>
                </a:cubicBezTo>
                <a:cubicBezTo>
                  <a:pt x="229" y="49"/>
                  <a:pt x="226" y="56"/>
                  <a:pt x="226" y="6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76" name="Rectangle 12"/>
          <p:cNvSpPr>
            <a:spLocks noChangeArrowheads="1"/>
          </p:cNvSpPr>
          <p:nvPr/>
        </p:nvSpPr>
        <p:spPr bwMode="auto">
          <a:xfrm>
            <a:off x="4181475" y="3141663"/>
            <a:ext cx="37385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rtl="1"/>
            <a:r>
              <a:rPr lang="fa-IR" altLang="en-US" sz="2000"/>
              <a:t>فشار باد لاستیک : </a:t>
            </a:r>
            <a:r>
              <a:rPr lang="en-US" altLang="en-US" sz="2000"/>
              <a:t>30 psi = 2-2.2 bar</a:t>
            </a:r>
            <a:r>
              <a:rPr lang="fa-IR" altLang="en-US" sz="2000"/>
              <a:t> </a:t>
            </a:r>
            <a:endParaRPr lang="en-US" altLang="en-US" sz="2000"/>
          </a:p>
        </p:txBody>
      </p:sp>
      <p:sp>
        <p:nvSpPr>
          <p:cNvPr id="11277" name="Text Box 13"/>
          <p:cNvSpPr txBox="1">
            <a:spLocks noChangeArrowheads="1"/>
          </p:cNvSpPr>
          <p:nvPr/>
        </p:nvSpPr>
        <p:spPr bwMode="auto">
          <a:xfrm>
            <a:off x="1978025" y="952500"/>
            <a:ext cx="31210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rtl="1"/>
            <a:r>
              <a:rPr lang="fa-IR" altLang="en-US" sz="1600"/>
              <a:t>فشار  تست مخرن در کارخانه </a:t>
            </a:r>
            <a:r>
              <a:rPr lang="en-US" altLang="en-US" sz="1600"/>
              <a:t>: 400 bar :</a:t>
            </a:r>
          </a:p>
        </p:txBody>
      </p:sp>
      <p:sp>
        <p:nvSpPr>
          <p:cNvPr id="11278" name="Line 14"/>
          <p:cNvSpPr>
            <a:spLocks noChangeShapeType="1"/>
          </p:cNvSpPr>
          <p:nvPr/>
        </p:nvSpPr>
        <p:spPr bwMode="auto">
          <a:xfrm flipH="1">
            <a:off x="1692275" y="1125538"/>
            <a:ext cx="2873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79" name="Line 15"/>
          <p:cNvSpPr>
            <a:spLocks noChangeShapeType="1"/>
          </p:cNvSpPr>
          <p:nvPr/>
        </p:nvSpPr>
        <p:spPr bwMode="auto">
          <a:xfrm>
            <a:off x="1619250" y="1125538"/>
            <a:ext cx="0" cy="50323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80" name="Text Box 16"/>
          <p:cNvSpPr txBox="1">
            <a:spLocks noChangeArrowheads="1"/>
          </p:cNvSpPr>
          <p:nvPr/>
        </p:nvSpPr>
        <p:spPr bwMode="auto">
          <a:xfrm>
            <a:off x="5148263" y="1628775"/>
            <a:ext cx="33115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rtl="1"/>
            <a:r>
              <a:rPr lang="fa-IR" altLang="en-US"/>
              <a:t>فشار تست لوله های فشار بالا </a:t>
            </a:r>
            <a:r>
              <a:rPr lang="en-US" altLang="en-US"/>
              <a:t>1000 bar</a:t>
            </a:r>
          </a:p>
        </p:txBody>
      </p:sp>
      <p:sp>
        <p:nvSpPr>
          <p:cNvPr id="11281" name="Line 17"/>
          <p:cNvSpPr>
            <a:spLocks noChangeShapeType="1"/>
          </p:cNvSpPr>
          <p:nvPr/>
        </p:nvSpPr>
        <p:spPr bwMode="auto">
          <a:xfrm flipH="1">
            <a:off x="5003800" y="1844675"/>
            <a:ext cx="215900" cy="2889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82" name="Rectangle 18"/>
          <p:cNvSpPr>
            <a:spLocks noChangeArrowheads="1"/>
          </p:cNvSpPr>
          <p:nvPr/>
        </p:nvSpPr>
        <p:spPr bwMode="auto">
          <a:xfrm>
            <a:off x="4140200" y="1916113"/>
            <a:ext cx="144463" cy="288925"/>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83" name="Rectangle 19"/>
          <p:cNvSpPr>
            <a:spLocks noChangeArrowheads="1"/>
          </p:cNvSpPr>
          <p:nvPr/>
        </p:nvSpPr>
        <p:spPr bwMode="auto">
          <a:xfrm>
            <a:off x="4140200" y="2492375"/>
            <a:ext cx="144463" cy="288925"/>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84" name="Text Box 20"/>
          <p:cNvSpPr txBox="1">
            <a:spLocks noChangeArrowheads="1"/>
          </p:cNvSpPr>
          <p:nvPr/>
        </p:nvSpPr>
        <p:spPr bwMode="auto">
          <a:xfrm>
            <a:off x="3924300" y="1557338"/>
            <a:ext cx="7842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a-IR" altLang="en-US" sz="1200"/>
              <a:t>سوپاپ فشار</a:t>
            </a:r>
            <a:endParaRPr lang="en-US" altLang="en-US" sz="1200"/>
          </a:p>
        </p:txBody>
      </p:sp>
      <p:sp>
        <p:nvSpPr>
          <p:cNvPr id="11285" name="Text Box 21"/>
          <p:cNvSpPr txBox="1">
            <a:spLocks noChangeArrowheads="1"/>
          </p:cNvSpPr>
          <p:nvPr/>
        </p:nvSpPr>
        <p:spPr bwMode="auto">
          <a:xfrm>
            <a:off x="3924300" y="2852738"/>
            <a:ext cx="698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a-IR" altLang="en-US" sz="1200"/>
              <a:t>سوپاپ دما</a:t>
            </a:r>
            <a:endParaRPr lang="en-US" altLang="en-US" sz="1200"/>
          </a:p>
        </p:txBody>
      </p:sp>
      <p:sp>
        <p:nvSpPr>
          <p:cNvPr id="11286" name="Text Box 22"/>
          <p:cNvSpPr txBox="1">
            <a:spLocks noChangeArrowheads="1"/>
          </p:cNvSpPr>
          <p:nvPr/>
        </p:nvSpPr>
        <p:spPr bwMode="auto">
          <a:xfrm>
            <a:off x="1598613" y="3808413"/>
            <a:ext cx="63055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rtl="1"/>
            <a:r>
              <a:rPr lang="fa-IR" altLang="en-US"/>
              <a:t>در شرایطی که گاز مخزن تمام شود حداقل فشار گاز درون مخزن 10 بار می باشد.</a:t>
            </a:r>
          </a:p>
          <a:p>
            <a:pPr algn="r" rtl="1"/>
            <a:r>
              <a:rPr lang="fa-IR" altLang="en-US"/>
              <a:t>در این شرایط خودرو به صورت اتوماتیک به روی بنزین میرود</a:t>
            </a:r>
            <a:endParaRPr lang="en-US" altLang="en-US"/>
          </a:p>
        </p:txBody>
      </p:sp>
      <p:sp>
        <p:nvSpPr>
          <p:cNvPr id="11287" name="Text Box 23"/>
          <p:cNvSpPr txBox="1">
            <a:spLocks noChangeArrowheads="1"/>
          </p:cNvSpPr>
          <p:nvPr/>
        </p:nvSpPr>
        <p:spPr bwMode="auto">
          <a:xfrm>
            <a:off x="922338" y="3089275"/>
            <a:ext cx="16002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rtl="1"/>
            <a:r>
              <a:rPr lang="fa-IR" altLang="en-US" sz="1200"/>
              <a:t>ضخامت فولاد </a:t>
            </a:r>
            <a:r>
              <a:rPr lang="en-US" altLang="en-US" sz="1200"/>
              <a:t>0.5 -1 cm </a:t>
            </a:r>
          </a:p>
        </p:txBody>
      </p:sp>
      <p:sp>
        <p:nvSpPr>
          <p:cNvPr id="11288" name="Line 24"/>
          <p:cNvSpPr>
            <a:spLocks noChangeShapeType="1"/>
          </p:cNvSpPr>
          <p:nvPr/>
        </p:nvSpPr>
        <p:spPr bwMode="auto">
          <a:xfrm flipV="1">
            <a:off x="2555875" y="3068638"/>
            <a:ext cx="144463"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89" name="Text Box 25"/>
          <p:cNvSpPr txBox="1">
            <a:spLocks noChangeArrowheads="1"/>
          </p:cNvSpPr>
          <p:nvPr/>
        </p:nvSpPr>
        <p:spPr bwMode="auto">
          <a:xfrm>
            <a:off x="5353050" y="4697413"/>
            <a:ext cx="29829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rtl="1"/>
            <a:r>
              <a:rPr lang="fa-IR" altLang="en-US" sz="1600"/>
              <a:t>وزن دو مخزن با گاز درون آن : </a:t>
            </a:r>
            <a:r>
              <a:rPr lang="en-US" altLang="en-US" sz="1600"/>
              <a:t>105 kg</a:t>
            </a:r>
          </a:p>
        </p:txBody>
      </p:sp>
      <p:sp>
        <p:nvSpPr>
          <p:cNvPr id="11290" name="Text Box 26"/>
          <p:cNvSpPr txBox="1">
            <a:spLocks noChangeArrowheads="1"/>
          </p:cNvSpPr>
          <p:nvPr/>
        </p:nvSpPr>
        <p:spPr bwMode="auto">
          <a:xfrm>
            <a:off x="5172075" y="5108575"/>
            <a:ext cx="3116263"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rtl="1"/>
            <a:r>
              <a:rPr lang="fa-IR" altLang="en-US" sz="1600"/>
              <a:t>مقدار گاز درون مخزن بزرگ 7 متر مکعب</a:t>
            </a:r>
          </a:p>
          <a:p>
            <a:pPr algn="r" rtl="1"/>
            <a:r>
              <a:rPr lang="fa-IR" altLang="en-US" sz="1600"/>
              <a:t>مقدار گاز درون مخزن کوچک 5 متر مکعب </a:t>
            </a:r>
            <a:endParaRPr lang="en-US" altLang="en-US" sz="1600"/>
          </a:p>
        </p:txBody>
      </p:sp>
      <p:sp>
        <p:nvSpPr>
          <p:cNvPr id="11291" name="Text Box 27"/>
          <p:cNvSpPr txBox="1">
            <a:spLocks noChangeArrowheads="1"/>
          </p:cNvSpPr>
          <p:nvPr/>
        </p:nvSpPr>
        <p:spPr bwMode="auto">
          <a:xfrm>
            <a:off x="4362450" y="5705475"/>
            <a:ext cx="39735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rtl="1"/>
            <a:r>
              <a:rPr lang="fa-IR" altLang="en-US" sz="1600"/>
              <a:t>مسافتی که پراید </a:t>
            </a:r>
            <a:r>
              <a:rPr lang="en-US" altLang="en-US" sz="1600"/>
              <a:t>CNG</a:t>
            </a:r>
            <a:r>
              <a:rPr lang="fa-IR" altLang="en-US" sz="1600"/>
              <a:t> با گاز میتواند طی کند. </a:t>
            </a:r>
            <a:r>
              <a:rPr lang="en-US" altLang="en-US" sz="1600"/>
              <a:t>150 km</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r>
              <a:rPr lang="en-US" altLang="en-US"/>
              <a:t>Emergency</a:t>
            </a:r>
          </a:p>
        </p:txBody>
      </p:sp>
      <p:sp>
        <p:nvSpPr>
          <p:cNvPr id="107523" name="Rectangle 3"/>
          <p:cNvSpPr>
            <a:spLocks noGrp="1" noChangeArrowheads="1"/>
          </p:cNvSpPr>
          <p:nvPr>
            <p:ph idx="1"/>
          </p:nvPr>
        </p:nvSpPr>
        <p:spPr>
          <a:xfrm>
            <a:off x="179388" y="1600200"/>
            <a:ext cx="8507412" cy="4530725"/>
          </a:xfrm>
        </p:spPr>
        <p:txBody>
          <a:bodyPr/>
          <a:lstStyle/>
          <a:p>
            <a:pPr algn="r" rtl="1"/>
            <a:r>
              <a:rPr lang="fa-IR" altLang="en-US"/>
              <a:t>حالت اضطراری : در این شرایط می توان خودرو را مستقیما با گاز روشن کرد.</a:t>
            </a:r>
          </a:p>
          <a:p>
            <a:pPr lvl="1" algn="r" rtl="1"/>
            <a:r>
              <a:rPr lang="en-US" altLang="en-US" sz="3200">
                <a:solidFill>
                  <a:srgbClr val="00FF00"/>
                </a:solidFill>
                <a:effectLst>
                  <a:outerShdw blurRad="38100" dist="38100" dir="2700000" algn="tl">
                    <a:srgbClr val="FFFFFF"/>
                  </a:outerShdw>
                </a:effectLst>
              </a:rPr>
              <a:t>OMVL</a:t>
            </a:r>
            <a:r>
              <a:rPr lang="fa-IR" altLang="en-US"/>
              <a:t> : سوییچ بسته کلید را روی گاز می گذاریم سوییچ را باز می کنیم کلید را از گاز به بنزین زده و به گاز بر می گردیم. (در کمتر از 2 ثانیه ) صدای تق شیر برقی شنیده می شود سپس استارت می زنیم خودرو با گاز روشن می شود.</a:t>
            </a:r>
          </a:p>
          <a:p>
            <a:pPr lvl="1" algn="r" rtl="1"/>
            <a:endParaRPr lang="en-US" alt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p:txBody>
          <a:bodyPr/>
          <a:lstStyle/>
          <a:p>
            <a:r>
              <a:rPr lang="en-US" altLang="en-US"/>
              <a:t>Emergency</a:t>
            </a:r>
          </a:p>
        </p:txBody>
      </p:sp>
      <p:sp>
        <p:nvSpPr>
          <p:cNvPr id="108547" name="Rectangle 3"/>
          <p:cNvSpPr>
            <a:spLocks noGrp="1" noChangeArrowheads="1"/>
          </p:cNvSpPr>
          <p:nvPr>
            <p:ph idx="1"/>
          </p:nvPr>
        </p:nvSpPr>
        <p:spPr/>
        <p:txBody>
          <a:bodyPr/>
          <a:lstStyle/>
          <a:p>
            <a:pPr algn="r" rtl="1"/>
            <a:r>
              <a:rPr lang="fa-IR" altLang="en-US"/>
              <a:t>حالت اضطراری :</a:t>
            </a:r>
          </a:p>
          <a:p>
            <a:pPr lvl="1" algn="r" rtl="1"/>
            <a:r>
              <a:rPr lang="en-US" altLang="en-US"/>
              <a:t>PRINS </a:t>
            </a:r>
            <a:r>
              <a:rPr lang="fa-IR" altLang="en-US"/>
              <a:t> :سوییچ بسته کلید را روی گاز می گذاریم استارت می زنیم با بنزین روشن نمی شود استارت را رها کرده کلید را از گاز به بنزین زده به گاز برمی گردیم مجددا به بنزین زده به گاز برمی گردیم. سپس استارت می زنیم با گاز روشن می شود.</a:t>
            </a:r>
          </a:p>
          <a:p>
            <a:pPr algn="r" rtl="1"/>
            <a:r>
              <a:rPr lang="fa-IR" altLang="en-US"/>
              <a:t>نکته : اگر خودرو با شرایط اضطراری روشن شود پس از اتمام گاز به صورت اتوماتیک به بنزین </a:t>
            </a:r>
            <a:r>
              <a:rPr lang="fa-IR" altLang="en-US">
                <a:solidFill>
                  <a:srgbClr val="00FF00"/>
                </a:solidFill>
                <a:effectLst>
                  <a:outerShdw blurRad="38100" dist="38100" dir="2700000" algn="tl">
                    <a:srgbClr val="FFFFFF"/>
                  </a:outerShdw>
                </a:effectLst>
              </a:rPr>
              <a:t>نمی رود</a:t>
            </a:r>
            <a:r>
              <a:rPr lang="fa-IR" altLang="en-US"/>
              <a:t>.</a:t>
            </a:r>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nodeType="withEffect">
                                  <p:stCondLst>
                                    <p:cond delay="0"/>
                                  </p:stCondLst>
                                  <p:childTnLst>
                                    <p:set>
                                      <p:cBhvr>
                                        <p:cTn id="6" dur="1" fill="hold">
                                          <p:stCondLst>
                                            <p:cond delay="0"/>
                                          </p:stCondLst>
                                        </p:cTn>
                                        <p:tgtEl>
                                          <p:spTgt spid="108547">
                                            <p:txEl>
                                              <p:pRg st="0" end="0"/>
                                            </p:txEl>
                                          </p:spTgt>
                                        </p:tgtEl>
                                        <p:attrNameLst>
                                          <p:attrName>style.visibility</p:attrName>
                                        </p:attrNameLst>
                                      </p:cBhvr>
                                      <p:to>
                                        <p:strVal val="visible"/>
                                      </p:to>
                                    </p:set>
                                    <p:anim calcmode="lin" valueType="num">
                                      <p:cBhvr additive="base">
                                        <p:cTn id="7" dur="5000" fill="hold"/>
                                        <p:tgtEl>
                                          <p:spTgt spid="108547">
                                            <p:txEl>
                                              <p:pRg st="0" end="0"/>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108547">
                                            <p:txEl>
                                              <p:pRg st="0" end="0"/>
                                            </p:txEl>
                                          </p:spTgt>
                                        </p:tgtEl>
                                        <p:attrNameLst>
                                          <p:attrName>ppt_y</p:attrName>
                                        </p:attrNameLst>
                                      </p:cBhvr>
                                      <p:tavLst>
                                        <p:tav tm="0">
                                          <p:val>
                                            <p:strVal val="1+#ppt_h/2"/>
                                          </p:val>
                                        </p:tav>
                                        <p:tav tm="100000">
                                          <p:val>
                                            <p:strVal val="#ppt_y"/>
                                          </p:val>
                                        </p:tav>
                                      </p:tavLst>
                                    </p:anim>
                                  </p:childTnLst>
                                </p:cTn>
                              </p:par>
                              <p:par>
                                <p:cTn id="9" presetID="7" presetClass="entr" presetSubtype="4" fill="hold" nodeType="withEffect">
                                  <p:stCondLst>
                                    <p:cond delay="0"/>
                                  </p:stCondLst>
                                  <p:childTnLst>
                                    <p:set>
                                      <p:cBhvr>
                                        <p:cTn id="10" dur="1" fill="hold">
                                          <p:stCondLst>
                                            <p:cond delay="0"/>
                                          </p:stCondLst>
                                        </p:cTn>
                                        <p:tgtEl>
                                          <p:spTgt spid="108547">
                                            <p:txEl>
                                              <p:pRg st="1" end="1"/>
                                            </p:txEl>
                                          </p:spTgt>
                                        </p:tgtEl>
                                        <p:attrNameLst>
                                          <p:attrName>style.visibility</p:attrName>
                                        </p:attrNameLst>
                                      </p:cBhvr>
                                      <p:to>
                                        <p:strVal val="visible"/>
                                      </p:to>
                                    </p:set>
                                    <p:anim calcmode="lin" valueType="num">
                                      <p:cBhvr additive="base">
                                        <p:cTn id="11" dur="5000" fill="hold"/>
                                        <p:tgtEl>
                                          <p:spTgt spid="108547">
                                            <p:txEl>
                                              <p:pRg st="1" end="1"/>
                                            </p:txEl>
                                          </p:spTgt>
                                        </p:tgtEl>
                                        <p:attrNameLst>
                                          <p:attrName>ppt_x</p:attrName>
                                        </p:attrNameLst>
                                      </p:cBhvr>
                                      <p:tavLst>
                                        <p:tav tm="0">
                                          <p:val>
                                            <p:strVal val="#ppt_x"/>
                                          </p:val>
                                        </p:tav>
                                        <p:tav tm="100000">
                                          <p:val>
                                            <p:strVal val="#ppt_x"/>
                                          </p:val>
                                        </p:tav>
                                      </p:tavLst>
                                    </p:anim>
                                    <p:anim calcmode="lin" valueType="num">
                                      <p:cBhvr additive="base">
                                        <p:cTn id="12" dur="5000" fill="hold"/>
                                        <p:tgtEl>
                                          <p:spTgt spid="10854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08547">
                                            <p:txEl>
                                              <p:pRg st="2" end="2"/>
                                            </p:txEl>
                                          </p:spTgt>
                                        </p:tgtEl>
                                        <p:attrNameLst>
                                          <p:attrName>style.visibility</p:attrName>
                                        </p:attrNameLst>
                                      </p:cBhvr>
                                      <p:to>
                                        <p:strVal val="visible"/>
                                      </p:to>
                                    </p:set>
                                    <p:animEffect transition="in" filter="fade">
                                      <p:cBhvr>
                                        <p:cTn id="17" dur="2000"/>
                                        <p:tgtEl>
                                          <p:spTgt spid="10854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lstStyle/>
          <a:p>
            <a:pPr rtl="1"/>
            <a:r>
              <a:rPr lang="fa-IR" altLang="en-US"/>
              <a:t>خطاهای </a:t>
            </a:r>
            <a:r>
              <a:rPr lang="en-US" altLang="en-US"/>
              <a:t>ECU GAS</a:t>
            </a:r>
          </a:p>
        </p:txBody>
      </p:sp>
      <p:sp>
        <p:nvSpPr>
          <p:cNvPr id="111619" name="Rectangle 3"/>
          <p:cNvSpPr>
            <a:spLocks noGrp="1" noChangeArrowheads="1"/>
          </p:cNvSpPr>
          <p:nvPr>
            <p:ph idx="1"/>
          </p:nvPr>
        </p:nvSpPr>
        <p:spPr>
          <a:xfrm>
            <a:off x="755650" y="1628775"/>
            <a:ext cx="8229600" cy="4530725"/>
          </a:xfrm>
        </p:spPr>
        <p:txBody>
          <a:bodyPr/>
          <a:lstStyle/>
          <a:p>
            <a:pPr marL="609600" indent="-609600" algn="r" rtl="1">
              <a:lnSpc>
                <a:spcPct val="90000"/>
              </a:lnSpc>
              <a:buFont typeface="Wingdings" panose="05000000000000000000" pitchFamily="2" charset="2"/>
              <a:buAutoNum type="arabicPeriod"/>
            </a:pPr>
            <a:r>
              <a:rPr lang="fa-IR" altLang="en-US"/>
              <a:t>خطای جدی : (</a:t>
            </a:r>
            <a:r>
              <a:rPr lang="en-US" altLang="en-US"/>
              <a:t> Fatal error</a:t>
            </a:r>
            <a:r>
              <a:rPr lang="fa-IR" altLang="en-US"/>
              <a:t>) : خودرو توانایی حرکت با گاز را ندارد و به روی بنزین می رود.</a:t>
            </a:r>
          </a:p>
          <a:p>
            <a:pPr marL="990600" lvl="1" indent="-533400" algn="r" rtl="1">
              <a:lnSpc>
                <a:spcPct val="90000"/>
              </a:lnSpc>
              <a:buFont typeface="Wingdings" panose="05000000000000000000" pitchFamily="2" charset="2"/>
              <a:buAutoNum type="arabicPeriod"/>
            </a:pPr>
            <a:r>
              <a:rPr lang="fa-IR" altLang="en-US"/>
              <a:t>سنسور دور موتور : </a:t>
            </a:r>
            <a:r>
              <a:rPr lang="en-US" altLang="en-US"/>
              <a:t>RPM</a:t>
            </a:r>
            <a:r>
              <a:rPr lang="fa-IR" altLang="en-US"/>
              <a:t> : </a:t>
            </a:r>
          </a:p>
          <a:p>
            <a:pPr marL="1371600" lvl="2" indent="-457200" algn="r" rtl="1">
              <a:lnSpc>
                <a:spcPct val="90000"/>
              </a:lnSpc>
              <a:buFont typeface="Wingdings" panose="05000000000000000000" pitchFamily="2" charset="2"/>
              <a:buNone/>
            </a:pPr>
            <a:r>
              <a:rPr lang="fa-IR" altLang="en-US"/>
              <a:t>خرابی سنسور.قطع بودن سیم سنسور</a:t>
            </a:r>
            <a:r>
              <a:rPr lang="en-US" altLang="en-US"/>
              <a:t>.</a:t>
            </a:r>
            <a:r>
              <a:rPr lang="fa-IR" altLang="en-US"/>
              <a:t>فاصله سنسور تا فلایویل </a:t>
            </a:r>
            <a:r>
              <a:rPr lang="en-US" altLang="en-US"/>
              <a:t>1-3mm</a:t>
            </a:r>
          </a:p>
          <a:p>
            <a:pPr marL="990600" lvl="1" indent="-533400" algn="r" rtl="1">
              <a:lnSpc>
                <a:spcPct val="90000"/>
              </a:lnSpc>
              <a:buFont typeface="Wingdings" panose="05000000000000000000" pitchFamily="2" charset="2"/>
              <a:buAutoNum type="arabicPeriod"/>
            </a:pPr>
            <a:r>
              <a:rPr lang="fa-IR" altLang="en-US"/>
              <a:t>سنسور اکسیژن : </a:t>
            </a:r>
            <a:r>
              <a:rPr lang="en-US" altLang="en-US"/>
              <a:t>Oxygen Sensor</a:t>
            </a:r>
          </a:p>
          <a:p>
            <a:pPr marL="1371600" lvl="2" indent="-457200" algn="r" rtl="1">
              <a:lnSpc>
                <a:spcPct val="90000"/>
              </a:lnSpc>
              <a:buFont typeface="Wingdings" panose="05000000000000000000" pitchFamily="2" charset="2"/>
              <a:buNone/>
            </a:pPr>
            <a:r>
              <a:rPr lang="fa-IR" altLang="en-US"/>
              <a:t>اگر به مدت 40 ثانیه در حالت رقیق یا غنی گیر کند.</a:t>
            </a:r>
            <a:endParaRPr lang="en-US" altLang="en-US"/>
          </a:p>
          <a:p>
            <a:pPr marL="1371600" lvl="2" indent="-457200" algn="r" rtl="1">
              <a:lnSpc>
                <a:spcPct val="90000"/>
              </a:lnSpc>
              <a:buFont typeface="Wingdings" panose="05000000000000000000" pitchFamily="2" charset="2"/>
              <a:buNone/>
            </a:pPr>
            <a:r>
              <a:rPr lang="fa-IR" altLang="en-US">
                <a:solidFill>
                  <a:srgbClr val="FF0000"/>
                </a:solidFill>
                <a:effectLst>
                  <a:outerShdw blurRad="38100" dist="38100" dir="2700000" algn="tl">
                    <a:srgbClr val="FFFFFF"/>
                  </a:outerShdw>
                </a:effectLst>
              </a:rPr>
              <a:t>نکته : اگر رگولاتور روی خودرو به صورت عمود نصب نباشد خطای سوخت رقیق (</a:t>
            </a:r>
            <a:r>
              <a:rPr lang="en-US" altLang="en-US">
                <a:solidFill>
                  <a:srgbClr val="FF0000"/>
                </a:solidFill>
                <a:effectLst>
                  <a:outerShdw blurRad="38100" dist="38100" dir="2700000" algn="tl">
                    <a:srgbClr val="FFFFFF"/>
                  </a:outerShdw>
                </a:effectLst>
              </a:rPr>
              <a:t> Oxygen sensor lean</a:t>
            </a:r>
            <a:r>
              <a:rPr lang="fa-IR" altLang="en-US">
                <a:solidFill>
                  <a:srgbClr val="FF0000"/>
                </a:solidFill>
                <a:effectLst>
                  <a:outerShdw blurRad="38100" dist="38100" dir="2700000" algn="tl">
                    <a:srgbClr val="FFFFFF"/>
                  </a:outerShdw>
                </a:effectLst>
              </a:rPr>
              <a:t>) می دهد.</a:t>
            </a:r>
          </a:p>
          <a:p>
            <a:pPr marL="990600" lvl="1" indent="-533400" algn="r" rtl="1">
              <a:lnSpc>
                <a:spcPct val="90000"/>
              </a:lnSpc>
            </a:pPr>
            <a:r>
              <a:rPr lang="fa-IR" altLang="en-US"/>
              <a:t>آوانسر : </a:t>
            </a:r>
          </a:p>
          <a:p>
            <a:pPr marL="1371600" lvl="2" indent="-457200" algn="r" rtl="1">
              <a:lnSpc>
                <a:spcPct val="90000"/>
              </a:lnSpc>
              <a:buFont typeface="Wingdings" panose="05000000000000000000" pitchFamily="2" charset="2"/>
              <a:buNone/>
            </a:pPr>
            <a:r>
              <a:rPr lang="fa-IR" altLang="en-US"/>
              <a:t>در صورت خراب بودن آوانسر.</a:t>
            </a:r>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11619">
                                            <p:txEl>
                                              <p:pRg st="0" end="0"/>
                                            </p:txEl>
                                          </p:spTgt>
                                        </p:tgtEl>
                                        <p:attrNameLst>
                                          <p:attrName>style.visibility</p:attrName>
                                        </p:attrNameLst>
                                      </p:cBhvr>
                                      <p:to>
                                        <p:strVal val="visible"/>
                                      </p:to>
                                    </p:set>
                                    <p:animEffect transition="in" filter="fade">
                                      <p:cBhvr>
                                        <p:cTn id="7" dur="2000"/>
                                        <p:tgtEl>
                                          <p:spTgt spid="11161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111619">
                                            <p:txEl>
                                              <p:pRg st="1" end="1"/>
                                            </p:txEl>
                                          </p:spTgt>
                                        </p:tgtEl>
                                        <p:attrNameLst>
                                          <p:attrName>style.visibility</p:attrName>
                                        </p:attrNameLst>
                                      </p:cBhvr>
                                      <p:to>
                                        <p:strVal val="visible"/>
                                      </p:to>
                                    </p:set>
                                    <p:anim calcmode="lin" valueType="num">
                                      <p:cBhvr additive="base">
                                        <p:cTn id="12" dur="500" fill="hold"/>
                                        <p:tgtEl>
                                          <p:spTgt spid="111619">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1161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nodeType="clickEffect">
                                  <p:stCondLst>
                                    <p:cond delay="0"/>
                                  </p:stCondLst>
                                  <p:childTnLst>
                                    <p:set>
                                      <p:cBhvr>
                                        <p:cTn id="17" dur="1" fill="hold">
                                          <p:stCondLst>
                                            <p:cond delay="0"/>
                                          </p:stCondLst>
                                        </p:cTn>
                                        <p:tgtEl>
                                          <p:spTgt spid="111619">
                                            <p:txEl>
                                              <p:pRg st="2" end="2"/>
                                            </p:txEl>
                                          </p:spTgt>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111619">
                                            <p:txEl>
                                              <p:pRg st="3" end="3"/>
                                            </p:txEl>
                                          </p:spTgt>
                                        </p:tgtEl>
                                        <p:attrNameLst>
                                          <p:attrName>style.visibility</p:attrName>
                                        </p:attrNameLst>
                                      </p:cBhvr>
                                      <p:to>
                                        <p:strVal val="visible"/>
                                      </p:to>
                                    </p:set>
                                    <p:animEffect transition="in" filter="fade">
                                      <p:cBhvr>
                                        <p:cTn id="22" dur="2000"/>
                                        <p:tgtEl>
                                          <p:spTgt spid="111619">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11619">
                                            <p:txEl>
                                              <p:pRg st="4" end="4"/>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5" presetClass="entr" presetSubtype="10" fill="hold" nodeType="clickEffect">
                                  <p:stCondLst>
                                    <p:cond delay="0"/>
                                  </p:stCondLst>
                                  <p:childTnLst>
                                    <p:set>
                                      <p:cBhvr>
                                        <p:cTn id="30" dur="1" fill="hold">
                                          <p:stCondLst>
                                            <p:cond delay="0"/>
                                          </p:stCondLst>
                                        </p:cTn>
                                        <p:tgtEl>
                                          <p:spTgt spid="111619">
                                            <p:txEl>
                                              <p:pRg st="5" end="5"/>
                                            </p:txEl>
                                          </p:spTgt>
                                        </p:tgtEl>
                                        <p:attrNameLst>
                                          <p:attrName>style.visibility</p:attrName>
                                        </p:attrNameLst>
                                      </p:cBhvr>
                                      <p:to>
                                        <p:strVal val="visible"/>
                                      </p:to>
                                    </p:set>
                                    <p:animEffect transition="in" filter="checkerboard(across)">
                                      <p:cBhvr>
                                        <p:cTn id="31" dur="500"/>
                                        <p:tgtEl>
                                          <p:spTgt spid="111619">
                                            <p:txEl>
                                              <p:pRg st="5" end="5"/>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nodeType="clickEffect">
                                  <p:stCondLst>
                                    <p:cond delay="0"/>
                                  </p:stCondLst>
                                  <p:childTnLst>
                                    <p:set>
                                      <p:cBhvr>
                                        <p:cTn id="35" dur="1" fill="hold">
                                          <p:stCondLst>
                                            <p:cond delay="0"/>
                                          </p:stCondLst>
                                        </p:cTn>
                                        <p:tgtEl>
                                          <p:spTgt spid="111619">
                                            <p:txEl>
                                              <p:pRg st="6" end="6"/>
                                            </p:txEl>
                                          </p:spTgt>
                                        </p:tgtEl>
                                        <p:attrNameLst>
                                          <p:attrName>style.visibility</p:attrName>
                                        </p:attrNameLst>
                                      </p:cBhvr>
                                      <p:to>
                                        <p:strVal val="visible"/>
                                      </p:to>
                                    </p:set>
                                    <p:animEffect transition="in" filter="fade">
                                      <p:cBhvr>
                                        <p:cTn id="36" dur="2000"/>
                                        <p:tgtEl>
                                          <p:spTgt spid="111619">
                                            <p:txEl>
                                              <p:pRg st="6" end="6"/>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nodeType="clickEffect">
                                  <p:stCondLst>
                                    <p:cond delay="0"/>
                                  </p:stCondLst>
                                  <p:childTnLst>
                                    <p:set>
                                      <p:cBhvr>
                                        <p:cTn id="40" dur="1" fill="hold">
                                          <p:stCondLst>
                                            <p:cond delay="0"/>
                                          </p:stCondLst>
                                        </p:cTn>
                                        <p:tgtEl>
                                          <p:spTgt spid="11161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p:txBody>
          <a:bodyPr/>
          <a:lstStyle/>
          <a:p>
            <a:r>
              <a:rPr lang="en-US" altLang="en-US"/>
              <a:t>Back Fire</a:t>
            </a:r>
          </a:p>
        </p:txBody>
      </p:sp>
      <p:sp>
        <p:nvSpPr>
          <p:cNvPr id="94211" name="Rectangle 3"/>
          <p:cNvSpPr>
            <a:spLocks noGrp="1" noChangeArrowheads="1"/>
          </p:cNvSpPr>
          <p:nvPr>
            <p:ph idx="1"/>
          </p:nvPr>
        </p:nvSpPr>
        <p:spPr/>
        <p:txBody>
          <a:bodyPr/>
          <a:lstStyle/>
          <a:p>
            <a:pPr algn="r" rtl="1"/>
            <a:r>
              <a:rPr lang="fa-IR" altLang="en-US"/>
              <a:t>عیب: هواکش پراید </a:t>
            </a:r>
            <a:r>
              <a:rPr lang="en-US" altLang="en-US"/>
              <a:t>CNG</a:t>
            </a:r>
            <a:r>
              <a:rPr lang="fa-IR" altLang="en-US"/>
              <a:t> می ترکد.</a:t>
            </a:r>
          </a:p>
          <a:p>
            <a:pPr algn="r" rtl="1">
              <a:buFont typeface="Wingdings" panose="05000000000000000000" pitchFamily="2" charset="2"/>
              <a:buNone/>
            </a:pPr>
            <a:r>
              <a:rPr lang="fa-IR" altLang="en-US"/>
              <a:t>علت : اگر فیلر سوپاپهای پراید سفت باشد چون در منیفولد هوا در حالت استفاده از گاز مخلوط گاز و هوا را داریم شعله به سمت منیفولد و هواکش می رود و باعت ترکیدن هواکش می شود.</a:t>
            </a:r>
          </a:p>
          <a:p>
            <a:pPr algn="r" rtl="1">
              <a:buFont typeface="Wingdings" panose="05000000000000000000" pitchFamily="2" charset="2"/>
              <a:buNone/>
            </a:pPr>
            <a:r>
              <a:rPr lang="fa-IR" altLang="en-US"/>
              <a:t>رفع عیب: فیلر سوپاپ دود و بنزین در شرایط موتور گرم 30 زده شود </a:t>
            </a:r>
            <a:r>
              <a:rPr lang="en-US" altLang="en-US"/>
              <a:t>0.3 mm</a:t>
            </a:r>
            <a:r>
              <a:rPr lang="fa-IR" altLang="en-US"/>
              <a:t> </a:t>
            </a:r>
          </a:p>
          <a:p>
            <a:pPr algn="r" rtl="1">
              <a:buFont typeface="Wingdings" panose="05000000000000000000" pitchFamily="2" charset="2"/>
              <a:buNone/>
            </a:pPr>
            <a:r>
              <a:rPr lang="fa-IR" altLang="en-US"/>
              <a:t>هواکش با زانویی نصب کنید.</a:t>
            </a:r>
            <a:endParaRPr lang="en-US" alt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p:txBody>
          <a:bodyPr/>
          <a:lstStyle/>
          <a:p>
            <a:pPr rtl="1"/>
            <a:r>
              <a:rPr lang="fa-IR" altLang="en-US"/>
              <a:t>خطاهای </a:t>
            </a:r>
            <a:r>
              <a:rPr lang="en-US" altLang="en-US"/>
              <a:t>ECU GAS</a:t>
            </a:r>
          </a:p>
        </p:txBody>
      </p:sp>
      <p:sp>
        <p:nvSpPr>
          <p:cNvPr id="113667" name="Rectangle 3"/>
          <p:cNvSpPr>
            <a:spLocks noGrp="1" noChangeArrowheads="1"/>
          </p:cNvSpPr>
          <p:nvPr>
            <p:ph idx="1"/>
          </p:nvPr>
        </p:nvSpPr>
        <p:spPr/>
        <p:txBody>
          <a:bodyPr/>
          <a:lstStyle/>
          <a:p>
            <a:pPr marL="609600" indent="-609600" algn="r" rtl="1"/>
            <a:r>
              <a:rPr lang="fa-IR" altLang="en-US"/>
              <a:t>خطای غیر جدی : </a:t>
            </a:r>
            <a:r>
              <a:rPr lang="en-US" altLang="en-US"/>
              <a:t>Non-Fatal error</a:t>
            </a:r>
          </a:p>
          <a:p>
            <a:pPr marL="990600" lvl="1" indent="-533400" algn="r" rtl="1">
              <a:buFont typeface="Wingdings" panose="05000000000000000000" pitchFamily="2" charset="2"/>
              <a:buNone/>
            </a:pPr>
            <a:r>
              <a:rPr lang="fa-IR" altLang="en-US"/>
              <a:t>خودرو توانایی حرکت با گاز را دارد ولی اعلام خطا می کند.</a:t>
            </a:r>
            <a:endParaRPr lang="en-US" altLang="en-US"/>
          </a:p>
          <a:p>
            <a:pPr marL="990600" lvl="1" indent="-533400" algn="r" rtl="1"/>
            <a:r>
              <a:rPr lang="fa-IR" altLang="en-US"/>
              <a:t>سنسور دریچه گاز </a:t>
            </a:r>
            <a:r>
              <a:rPr lang="en-US" altLang="en-US"/>
              <a:t>TPS</a:t>
            </a:r>
          </a:p>
          <a:p>
            <a:pPr marL="1371600" lvl="2" indent="-457200" algn="r" rtl="1"/>
            <a:r>
              <a:rPr lang="fa-IR" altLang="en-US"/>
              <a:t>در صورتی  که ولتاژ خروجی سنسور </a:t>
            </a:r>
            <a:r>
              <a:rPr lang="en-US" altLang="en-US"/>
              <a:t>5000 mV</a:t>
            </a:r>
            <a:r>
              <a:rPr lang="fa-IR" altLang="en-US"/>
              <a:t> باشد.</a:t>
            </a:r>
          </a:p>
          <a:p>
            <a:pPr marL="1371600" lvl="2" indent="-457200" algn="r" rtl="1">
              <a:buFont typeface="Wingdings" panose="05000000000000000000" pitchFamily="2" charset="2"/>
              <a:buNone/>
            </a:pPr>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13667">
                                            <p:txEl>
                                              <p:pRg st="0" end="0"/>
                                            </p:txEl>
                                          </p:spTgt>
                                        </p:tgtEl>
                                        <p:attrNameLst>
                                          <p:attrName>style.visibility</p:attrName>
                                        </p:attrNameLst>
                                      </p:cBhvr>
                                      <p:to>
                                        <p:strVal val="visible"/>
                                      </p:to>
                                    </p:set>
                                    <p:anim calcmode="lin" valueType="num">
                                      <p:cBhvr additive="base">
                                        <p:cTn id="7" dur="500" fill="hold"/>
                                        <p:tgtEl>
                                          <p:spTgt spid="11366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366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nodeType="clickEffect">
                                  <p:stCondLst>
                                    <p:cond delay="0"/>
                                  </p:stCondLst>
                                  <p:childTnLst>
                                    <p:set>
                                      <p:cBhvr>
                                        <p:cTn id="12" dur="1" fill="hold">
                                          <p:stCondLst>
                                            <p:cond delay="0"/>
                                          </p:stCondLst>
                                        </p:cTn>
                                        <p:tgtEl>
                                          <p:spTgt spid="113667">
                                            <p:txEl>
                                              <p:pRg st="1" end="1"/>
                                            </p:txEl>
                                          </p:spTgt>
                                        </p:tgtEl>
                                        <p:attrNameLst>
                                          <p:attrName>style.visibility</p:attrName>
                                        </p:attrNameLst>
                                      </p:cBhvr>
                                      <p:to>
                                        <p:strVal val="visible"/>
                                      </p:to>
                                    </p:set>
                                    <p:animEffect transition="in" filter="fade">
                                      <p:cBhvr>
                                        <p:cTn id="13" dur="2000"/>
                                        <p:tgtEl>
                                          <p:spTgt spid="113667">
                                            <p:txEl>
                                              <p:pRg st="1" end="1"/>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nodeType="clickEffect">
                                  <p:stCondLst>
                                    <p:cond delay="0"/>
                                  </p:stCondLst>
                                  <p:childTnLst>
                                    <p:set>
                                      <p:cBhvr>
                                        <p:cTn id="17" dur="1" fill="hold">
                                          <p:stCondLst>
                                            <p:cond delay="0"/>
                                          </p:stCondLst>
                                        </p:cTn>
                                        <p:tgtEl>
                                          <p:spTgt spid="113667">
                                            <p:txEl>
                                              <p:pRg st="2" end="2"/>
                                            </p:txEl>
                                          </p:spTgt>
                                        </p:tgtEl>
                                        <p:attrNameLst>
                                          <p:attrName>style.visibility</p:attrName>
                                        </p:attrNameLst>
                                      </p:cBhvr>
                                      <p:to>
                                        <p:strVal val="visible"/>
                                      </p:to>
                                    </p:set>
                                    <p:animEffect transition="in" filter="fade">
                                      <p:cBhvr>
                                        <p:cTn id="18" dur="2000"/>
                                        <p:tgtEl>
                                          <p:spTgt spid="113667">
                                            <p:txEl>
                                              <p:pRg st="2" end="2"/>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1366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p:txBody>
          <a:bodyPr/>
          <a:lstStyle/>
          <a:p>
            <a:r>
              <a:rPr lang="fa-IR" altLang="en-US"/>
              <a:t>نحوه اعلام خطا</a:t>
            </a:r>
            <a:endParaRPr lang="en-US" altLang="en-US"/>
          </a:p>
        </p:txBody>
      </p:sp>
      <p:sp>
        <p:nvSpPr>
          <p:cNvPr id="114691" name="Rectangle 3"/>
          <p:cNvSpPr>
            <a:spLocks noGrp="1" noChangeArrowheads="1"/>
          </p:cNvSpPr>
          <p:nvPr>
            <p:ph idx="1"/>
          </p:nvPr>
        </p:nvSpPr>
        <p:spPr/>
        <p:txBody>
          <a:bodyPr/>
          <a:lstStyle/>
          <a:p>
            <a:pPr algn="r" rtl="1"/>
            <a:r>
              <a:rPr lang="fa-IR" altLang="en-US"/>
              <a:t>خطای جدی: چراغ </a:t>
            </a:r>
            <a:r>
              <a:rPr lang="en-US" altLang="en-US"/>
              <a:t>CNG</a:t>
            </a:r>
            <a:r>
              <a:rPr lang="fa-IR" altLang="en-US"/>
              <a:t> خاموش است چهار چراغ مخزن چشمک می زند.</a:t>
            </a:r>
          </a:p>
          <a:p>
            <a:pPr algn="r" rtl="1"/>
            <a:endParaRPr lang="fa-IR" altLang="en-US"/>
          </a:p>
          <a:p>
            <a:pPr algn="r" rtl="1"/>
            <a:endParaRPr lang="fa-IR" altLang="en-US"/>
          </a:p>
          <a:p>
            <a:pPr algn="r" rtl="1"/>
            <a:r>
              <a:rPr lang="fa-IR" altLang="en-US"/>
              <a:t>خطای غیر جدی : چراغ </a:t>
            </a:r>
            <a:r>
              <a:rPr lang="en-US" altLang="en-US"/>
              <a:t>CNG</a:t>
            </a:r>
            <a:r>
              <a:rPr lang="fa-IR" altLang="en-US"/>
              <a:t> همراه با چهار چراغ مخزن چشمک می زند.</a:t>
            </a:r>
            <a:endParaRPr lang="en-US" altLang="en-US"/>
          </a:p>
        </p:txBody>
      </p:sp>
      <p:sp>
        <p:nvSpPr>
          <p:cNvPr id="114692" name="Oval 4"/>
          <p:cNvSpPr>
            <a:spLocks noChangeArrowheads="1"/>
          </p:cNvSpPr>
          <p:nvPr/>
        </p:nvSpPr>
        <p:spPr bwMode="auto">
          <a:xfrm>
            <a:off x="1547813" y="2708275"/>
            <a:ext cx="287337" cy="288925"/>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4693" name="Oval 5"/>
          <p:cNvSpPr>
            <a:spLocks noChangeArrowheads="1"/>
          </p:cNvSpPr>
          <p:nvPr/>
        </p:nvSpPr>
        <p:spPr bwMode="auto">
          <a:xfrm>
            <a:off x="1908175" y="2708275"/>
            <a:ext cx="288925" cy="288925"/>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4694" name="Oval 6"/>
          <p:cNvSpPr>
            <a:spLocks noChangeArrowheads="1"/>
          </p:cNvSpPr>
          <p:nvPr/>
        </p:nvSpPr>
        <p:spPr bwMode="auto">
          <a:xfrm>
            <a:off x="1187450" y="2708275"/>
            <a:ext cx="288925" cy="287338"/>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4695" name="Oval 7"/>
          <p:cNvSpPr>
            <a:spLocks noChangeArrowheads="1"/>
          </p:cNvSpPr>
          <p:nvPr/>
        </p:nvSpPr>
        <p:spPr bwMode="auto">
          <a:xfrm>
            <a:off x="827088" y="2708275"/>
            <a:ext cx="288925" cy="288925"/>
          </a:xfrm>
          <a:prstGeom prst="ellipse">
            <a:avLst/>
          </a:prstGeom>
          <a:solidFill>
            <a:srgbClr val="FF99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4696" name="Oval 8"/>
          <p:cNvSpPr>
            <a:spLocks noChangeArrowheads="1"/>
          </p:cNvSpPr>
          <p:nvPr/>
        </p:nvSpPr>
        <p:spPr bwMode="auto">
          <a:xfrm>
            <a:off x="900113" y="5373688"/>
            <a:ext cx="288925" cy="288925"/>
          </a:xfrm>
          <a:prstGeom prst="ellipse">
            <a:avLst/>
          </a:prstGeom>
          <a:solidFill>
            <a:srgbClr val="FF99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4697" name="Oval 9"/>
          <p:cNvSpPr>
            <a:spLocks noChangeArrowheads="1"/>
          </p:cNvSpPr>
          <p:nvPr/>
        </p:nvSpPr>
        <p:spPr bwMode="auto">
          <a:xfrm>
            <a:off x="1258888" y="5373688"/>
            <a:ext cx="288925" cy="287337"/>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4698" name="Oval 10"/>
          <p:cNvSpPr>
            <a:spLocks noChangeArrowheads="1"/>
          </p:cNvSpPr>
          <p:nvPr/>
        </p:nvSpPr>
        <p:spPr bwMode="auto">
          <a:xfrm>
            <a:off x="971550" y="8039100"/>
            <a:ext cx="288925" cy="288925"/>
          </a:xfrm>
          <a:prstGeom prst="ellipse">
            <a:avLst/>
          </a:prstGeom>
          <a:solidFill>
            <a:srgbClr val="FF99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4699" name="Oval 11"/>
          <p:cNvSpPr>
            <a:spLocks noChangeArrowheads="1"/>
          </p:cNvSpPr>
          <p:nvPr/>
        </p:nvSpPr>
        <p:spPr bwMode="auto">
          <a:xfrm>
            <a:off x="1692275" y="5373688"/>
            <a:ext cx="287338" cy="288925"/>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4700" name="Oval 12"/>
          <p:cNvSpPr>
            <a:spLocks noChangeArrowheads="1"/>
          </p:cNvSpPr>
          <p:nvPr/>
        </p:nvSpPr>
        <p:spPr bwMode="auto">
          <a:xfrm>
            <a:off x="1258888" y="8039100"/>
            <a:ext cx="288925" cy="287338"/>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4701" name="Oval 13"/>
          <p:cNvSpPr>
            <a:spLocks noChangeArrowheads="1"/>
          </p:cNvSpPr>
          <p:nvPr/>
        </p:nvSpPr>
        <p:spPr bwMode="auto">
          <a:xfrm>
            <a:off x="971550" y="10704513"/>
            <a:ext cx="288925" cy="288925"/>
          </a:xfrm>
          <a:prstGeom prst="ellipse">
            <a:avLst/>
          </a:prstGeom>
          <a:solidFill>
            <a:srgbClr val="FF99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4702" name="Oval 14"/>
          <p:cNvSpPr>
            <a:spLocks noChangeArrowheads="1"/>
          </p:cNvSpPr>
          <p:nvPr/>
        </p:nvSpPr>
        <p:spPr bwMode="auto">
          <a:xfrm>
            <a:off x="2051050" y="5373688"/>
            <a:ext cx="288925" cy="288925"/>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4703" name="Oval 15"/>
          <p:cNvSpPr>
            <a:spLocks noChangeArrowheads="1"/>
          </p:cNvSpPr>
          <p:nvPr/>
        </p:nvSpPr>
        <p:spPr bwMode="auto">
          <a:xfrm>
            <a:off x="1690688" y="8039100"/>
            <a:ext cx="287337" cy="288925"/>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4704" name="Oval 16"/>
          <p:cNvSpPr>
            <a:spLocks noChangeArrowheads="1"/>
          </p:cNvSpPr>
          <p:nvPr/>
        </p:nvSpPr>
        <p:spPr bwMode="auto">
          <a:xfrm>
            <a:off x="1401763" y="10704513"/>
            <a:ext cx="288925" cy="287337"/>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4705" name="Oval 17"/>
          <p:cNvSpPr>
            <a:spLocks noChangeArrowheads="1"/>
          </p:cNvSpPr>
          <p:nvPr/>
        </p:nvSpPr>
        <p:spPr bwMode="auto">
          <a:xfrm>
            <a:off x="1114425" y="13369925"/>
            <a:ext cx="288925" cy="288925"/>
          </a:xfrm>
          <a:prstGeom prst="ellipse">
            <a:avLst/>
          </a:prstGeom>
          <a:solidFill>
            <a:srgbClr val="FF99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4706" name="Text Box 18"/>
          <p:cNvSpPr txBox="1">
            <a:spLocks noChangeArrowheads="1"/>
          </p:cNvSpPr>
          <p:nvPr/>
        </p:nvSpPr>
        <p:spPr bwMode="auto">
          <a:xfrm>
            <a:off x="1187450" y="4797425"/>
            <a:ext cx="862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solidFill>
                  <a:srgbClr val="00FF00"/>
                </a:solidFill>
              </a:rPr>
              <a:t>CNG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14691">
                                            <p:txEl>
                                              <p:pRg st="0" end="0"/>
                                            </p:txEl>
                                          </p:spTgt>
                                        </p:tgtEl>
                                        <p:attrNameLst>
                                          <p:attrName>style.visibility</p:attrName>
                                        </p:attrNameLst>
                                      </p:cBhvr>
                                      <p:to>
                                        <p:strVal val="visible"/>
                                      </p:to>
                                    </p:set>
                                    <p:animEffect transition="in" filter="fade">
                                      <p:cBhvr>
                                        <p:cTn id="7" dur="2000"/>
                                        <p:tgtEl>
                                          <p:spTgt spid="11469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4693"/>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14692"/>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14694"/>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14695"/>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114691">
                                            <p:txEl>
                                              <p:pRg st="3" end="3"/>
                                            </p:txEl>
                                          </p:spTgt>
                                        </p:tgtEl>
                                        <p:attrNameLst>
                                          <p:attrName>style.visibility</p:attrName>
                                        </p:attrNameLst>
                                      </p:cBhvr>
                                      <p:to>
                                        <p:strVal val="visible"/>
                                      </p:to>
                                    </p:set>
                                    <p:animEffect transition="in" filter="fade">
                                      <p:cBhvr>
                                        <p:cTn id="22" dur="2000"/>
                                        <p:tgtEl>
                                          <p:spTgt spid="114691">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4691">
                                            <p:txEl>
                                              <p:pRg st="0" end="0"/>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4691">
                                            <p:txEl>
                                              <p:pRg st="3" end="3"/>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470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469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1469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1469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147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1" grpId="0" build="p"/>
      <p:bldP spid="114692" grpId="0" animBg="1"/>
      <p:bldP spid="114693" grpId="0" animBg="1"/>
      <p:bldP spid="114694" grpId="0" animBg="1"/>
      <p:bldP spid="114695" grpId="0" animBg="1"/>
      <p:bldP spid="114696" grpId="0" animBg="1"/>
      <p:bldP spid="114697" grpId="0" animBg="1"/>
      <p:bldP spid="114699" grpId="0" animBg="1"/>
      <p:bldP spid="114702" grpId="0" animBg="1"/>
      <p:bldP spid="11470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p:txBody>
          <a:bodyPr/>
          <a:lstStyle/>
          <a:p>
            <a:r>
              <a:rPr lang="fa-IR" altLang="en-US"/>
              <a:t>هواکشیدن</a:t>
            </a:r>
            <a:endParaRPr lang="en-US" altLang="en-US"/>
          </a:p>
        </p:txBody>
      </p:sp>
      <p:sp>
        <p:nvSpPr>
          <p:cNvPr id="112643" name="Rectangle 3"/>
          <p:cNvSpPr>
            <a:spLocks noGrp="1" noChangeArrowheads="1"/>
          </p:cNvSpPr>
          <p:nvPr>
            <p:ph idx="1"/>
          </p:nvPr>
        </p:nvSpPr>
        <p:spPr/>
        <p:txBody>
          <a:bodyPr/>
          <a:lstStyle/>
          <a:p>
            <a:pPr marL="609600" indent="-609600" algn="r" rtl="1">
              <a:lnSpc>
                <a:spcPct val="90000"/>
              </a:lnSpc>
            </a:pPr>
            <a:r>
              <a:rPr lang="fa-IR" altLang="en-US"/>
              <a:t>در صورت هواکشیدن موارد زیر را چک کنید</a:t>
            </a:r>
          </a:p>
          <a:p>
            <a:pPr marL="990600" lvl="1" indent="-533400" algn="r" rtl="1">
              <a:lnSpc>
                <a:spcPct val="90000"/>
              </a:lnSpc>
              <a:buFont typeface="Wingdings" panose="05000000000000000000" pitchFamily="2" charset="2"/>
              <a:buAutoNum type="arabicPeriod"/>
            </a:pPr>
            <a:r>
              <a:rPr lang="fa-IR" altLang="en-US"/>
              <a:t>بست قبل و بعد از موتور پله ای گاز </a:t>
            </a:r>
          </a:p>
          <a:p>
            <a:pPr marL="990600" lvl="1" indent="-533400" algn="r" rtl="1">
              <a:lnSpc>
                <a:spcPct val="90000"/>
              </a:lnSpc>
              <a:buFont typeface="Wingdings" panose="05000000000000000000" pitchFamily="2" charset="2"/>
              <a:buAutoNum type="arabicPeriod"/>
            </a:pPr>
            <a:r>
              <a:rPr lang="fa-IR" altLang="en-US"/>
              <a:t>محل اتصال لوله به ورودی میکسر </a:t>
            </a:r>
          </a:p>
          <a:p>
            <a:pPr marL="990600" lvl="1" indent="-533400" algn="r" rtl="1">
              <a:lnSpc>
                <a:spcPct val="90000"/>
              </a:lnSpc>
              <a:buFont typeface="Wingdings" panose="05000000000000000000" pitchFamily="2" charset="2"/>
              <a:buAutoNum type="arabicPeriod"/>
            </a:pPr>
            <a:r>
              <a:rPr lang="fa-IR" altLang="en-US"/>
              <a:t>مخزن آرامش</a:t>
            </a:r>
          </a:p>
          <a:p>
            <a:pPr marL="990600" lvl="1" indent="-533400" algn="r" rtl="1">
              <a:lnSpc>
                <a:spcPct val="90000"/>
              </a:lnSpc>
              <a:buFont typeface="Wingdings" panose="05000000000000000000" pitchFamily="2" charset="2"/>
              <a:buAutoNum type="arabicPeriod"/>
            </a:pPr>
            <a:r>
              <a:rPr lang="fa-IR" altLang="en-US"/>
              <a:t>واشر دریچه گاز</a:t>
            </a:r>
          </a:p>
          <a:p>
            <a:pPr marL="990600" lvl="1" indent="-533400" algn="r" rtl="1">
              <a:lnSpc>
                <a:spcPct val="90000"/>
              </a:lnSpc>
              <a:buFont typeface="Wingdings" panose="05000000000000000000" pitchFamily="2" charset="2"/>
              <a:buAutoNum type="arabicPeriod"/>
            </a:pPr>
            <a:r>
              <a:rPr lang="fa-IR" altLang="en-US"/>
              <a:t>اورینگ سنسور </a:t>
            </a:r>
            <a:r>
              <a:rPr lang="en-US" altLang="en-US"/>
              <a:t>MAP</a:t>
            </a:r>
          </a:p>
          <a:p>
            <a:pPr marL="990600" lvl="1" indent="-533400" algn="r" rtl="1">
              <a:lnSpc>
                <a:spcPct val="90000"/>
              </a:lnSpc>
              <a:buFont typeface="Wingdings" panose="05000000000000000000" pitchFamily="2" charset="2"/>
              <a:buAutoNum type="arabicPeriod"/>
            </a:pPr>
            <a:r>
              <a:rPr lang="fa-IR" altLang="en-US"/>
              <a:t>لوله شیر برقی کنیستر</a:t>
            </a:r>
          </a:p>
          <a:p>
            <a:pPr marL="990600" lvl="1" indent="-533400" algn="r" rtl="1">
              <a:lnSpc>
                <a:spcPct val="90000"/>
              </a:lnSpc>
              <a:buFont typeface="Wingdings" panose="05000000000000000000" pitchFamily="2" charset="2"/>
              <a:buAutoNum type="arabicPeriod"/>
            </a:pPr>
            <a:r>
              <a:rPr lang="fa-IR" altLang="en-US"/>
              <a:t>اورینگ انژکتورها</a:t>
            </a:r>
          </a:p>
          <a:p>
            <a:pPr marL="990600" lvl="1" indent="-533400" algn="r" rtl="1">
              <a:lnSpc>
                <a:spcPct val="90000"/>
              </a:lnSpc>
              <a:buFont typeface="Wingdings" panose="05000000000000000000" pitchFamily="2" charset="2"/>
              <a:buAutoNum type="arabicPeriod"/>
            </a:pPr>
            <a:r>
              <a:rPr lang="fa-IR" altLang="en-US"/>
              <a:t>واشر منیفولد هوا</a:t>
            </a:r>
          </a:p>
          <a:p>
            <a:pPr marL="990600" lvl="1" indent="-533400" algn="r" rtl="1">
              <a:lnSpc>
                <a:spcPct val="90000"/>
              </a:lnSpc>
              <a:buFont typeface="Wingdings" panose="05000000000000000000" pitchFamily="2" charset="2"/>
              <a:buAutoNum type="arabicPeriod"/>
            </a:pPr>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12643">
                                            <p:txEl>
                                              <p:pRg st="1" end="1"/>
                                            </p:txEl>
                                          </p:spTgt>
                                        </p:tgtEl>
                                        <p:attrNameLst>
                                          <p:attrName>style.visibility</p:attrName>
                                        </p:attrNameLst>
                                      </p:cBhvr>
                                      <p:to>
                                        <p:strVal val="visible"/>
                                      </p:to>
                                    </p:set>
                                    <p:animEffect transition="in" filter="fade">
                                      <p:cBhvr>
                                        <p:cTn id="7" dur="2000"/>
                                        <p:tgtEl>
                                          <p:spTgt spid="112643">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12643">
                                            <p:txEl>
                                              <p:pRg st="2" end="2"/>
                                            </p:txEl>
                                          </p:spTgt>
                                        </p:tgtEl>
                                        <p:attrNameLst>
                                          <p:attrName>style.visibility</p:attrName>
                                        </p:attrNameLst>
                                      </p:cBhvr>
                                      <p:to>
                                        <p:strVal val="visible"/>
                                      </p:to>
                                    </p:set>
                                    <p:animEffect transition="in" filter="fade">
                                      <p:cBhvr>
                                        <p:cTn id="12" dur="2000"/>
                                        <p:tgtEl>
                                          <p:spTgt spid="112643">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12643">
                                            <p:txEl>
                                              <p:pRg st="3" end="3"/>
                                            </p:txEl>
                                          </p:spTgt>
                                        </p:tgtEl>
                                        <p:attrNameLst>
                                          <p:attrName>style.visibility</p:attrName>
                                        </p:attrNameLst>
                                      </p:cBhvr>
                                      <p:to>
                                        <p:strVal val="visible"/>
                                      </p:to>
                                    </p:set>
                                    <p:animEffect transition="in" filter="fade">
                                      <p:cBhvr>
                                        <p:cTn id="17" dur="2000"/>
                                        <p:tgtEl>
                                          <p:spTgt spid="112643">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112643">
                                            <p:txEl>
                                              <p:pRg st="4" end="4"/>
                                            </p:txEl>
                                          </p:spTgt>
                                        </p:tgtEl>
                                        <p:attrNameLst>
                                          <p:attrName>style.visibility</p:attrName>
                                        </p:attrNameLst>
                                      </p:cBhvr>
                                      <p:to>
                                        <p:strVal val="visible"/>
                                      </p:to>
                                    </p:set>
                                    <p:animEffect transition="in" filter="fade">
                                      <p:cBhvr>
                                        <p:cTn id="22" dur="2000"/>
                                        <p:tgtEl>
                                          <p:spTgt spid="112643">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112643">
                                            <p:txEl>
                                              <p:pRg st="5" end="5"/>
                                            </p:txEl>
                                          </p:spTgt>
                                        </p:tgtEl>
                                        <p:attrNameLst>
                                          <p:attrName>style.visibility</p:attrName>
                                        </p:attrNameLst>
                                      </p:cBhvr>
                                      <p:to>
                                        <p:strVal val="visible"/>
                                      </p:to>
                                    </p:set>
                                    <p:animEffect transition="in" filter="fade">
                                      <p:cBhvr>
                                        <p:cTn id="27" dur="2000"/>
                                        <p:tgtEl>
                                          <p:spTgt spid="112643">
                                            <p:txEl>
                                              <p:pRg st="5" end="5"/>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112643">
                                            <p:txEl>
                                              <p:pRg st="6" end="6"/>
                                            </p:txEl>
                                          </p:spTgt>
                                        </p:tgtEl>
                                        <p:attrNameLst>
                                          <p:attrName>style.visibility</p:attrName>
                                        </p:attrNameLst>
                                      </p:cBhvr>
                                      <p:to>
                                        <p:strVal val="visible"/>
                                      </p:to>
                                    </p:set>
                                    <p:animEffect transition="in" filter="fade">
                                      <p:cBhvr>
                                        <p:cTn id="32" dur="2000"/>
                                        <p:tgtEl>
                                          <p:spTgt spid="112643">
                                            <p:txEl>
                                              <p:pRg st="6" end="6"/>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112643">
                                            <p:txEl>
                                              <p:pRg st="7" end="7"/>
                                            </p:txEl>
                                          </p:spTgt>
                                        </p:tgtEl>
                                        <p:attrNameLst>
                                          <p:attrName>style.visibility</p:attrName>
                                        </p:attrNameLst>
                                      </p:cBhvr>
                                      <p:to>
                                        <p:strVal val="visible"/>
                                      </p:to>
                                    </p:set>
                                    <p:animEffect transition="in" filter="fade">
                                      <p:cBhvr>
                                        <p:cTn id="37" dur="2000"/>
                                        <p:tgtEl>
                                          <p:spTgt spid="112643">
                                            <p:txEl>
                                              <p:pRg st="7" end="7"/>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112643">
                                            <p:txEl>
                                              <p:pRg st="8" end="8"/>
                                            </p:txEl>
                                          </p:spTgt>
                                        </p:tgtEl>
                                        <p:attrNameLst>
                                          <p:attrName>style.visibility</p:attrName>
                                        </p:attrNameLst>
                                      </p:cBhvr>
                                      <p:to>
                                        <p:strVal val="visible"/>
                                      </p:to>
                                    </p:set>
                                    <p:animEffect transition="in" filter="fade">
                                      <p:cBhvr>
                                        <p:cTn id="42" dur="2000"/>
                                        <p:tgtEl>
                                          <p:spTgt spid="11264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p:txBody>
          <a:bodyPr/>
          <a:lstStyle/>
          <a:p>
            <a:r>
              <a:rPr lang="fa-IR" altLang="en-US"/>
              <a:t>هواکشیدن</a:t>
            </a:r>
            <a:endParaRPr lang="en-US" altLang="en-US"/>
          </a:p>
        </p:txBody>
      </p:sp>
      <p:sp>
        <p:nvSpPr>
          <p:cNvPr id="122883" name="Rectangle 3"/>
          <p:cNvSpPr>
            <a:spLocks noGrp="1" noChangeArrowheads="1"/>
          </p:cNvSpPr>
          <p:nvPr>
            <p:ph idx="1"/>
          </p:nvPr>
        </p:nvSpPr>
        <p:spPr/>
        <p:txBody>
          <a:bodyPr>
            <a:normAutofit fontScale="70000" lnSpcReduction="20000"/>
          </a:bodyPr>
          <a:lstStyle/>
          <a:p>
            <a:pPr marL="990600" lvl="1" indent="-533400" algn="r" rtl="1">
              <a:buFont typeface="Wingdings" panose="05000000000000000000" pitchFamily="2" charset="2"/>
              <a:buAutoNum type="arabicPeriod"/>
            </a:pPr>
            <a:r>
              <a:rPr lang="fa-IR" altLang="en-US" sz="2400"/>
              <a:t>لوله خلایی سوپاپ </a:t>
            </a:r>
            <a:r>
              <a:rPr lang="en-US" altLang="en-US" sz="2400"/>
              <a:t>PCVALVE</a:t>
            </a:r>
          </a:p>
          <a:p>
            <a:pPr marL="990600" lvl="1" indent="-533400" algn="r" rtl="1">
              <a:buFont typeface="Wingdings" panose="05000000000000000000" pitchFamily="2" charset="2"/>
              <a:buAutoNum type="arabicPeriod"/>
            </a:pPr>
            <a:r>
              <a:rPr lang="fa-IR" altLang="en-US" sz="2400"/>
              <a:t>لوله خلایی رگولاتور ریل سوخت </a:t>
            </a:r>
          </a:p>
          <a:p>
            <a:pPr marL="990600" lvl="1" indent="-533400" algn="r" rtl="1">
              <a:buFont typeface="Wingdings" panose="05000000000000000000" pitchFamily="2" charset="2"/>
              <a:buAutoNum type="arabicPeriod"/>
            </a:pPr>
            <a:r>
              <a:rPr lang="fa-IR" altLang="en-US" sz="2400"/>
              <a:t>لوله خلایی بوستر</a:t>
            </a:r>
          </a:p>
          <a:p>
            <a:pPr marL="990600" lvl="1" indent="-533400" algn="r" rtl="1">
              <a:buFont typeface="Wingdings" panose="05000000000000000000" pitchFamily="2" charset="2"/>
              <a:buAutoNum type="arabicPeriod"/>
            </a:pPr>
            <a:r>
              <a:rPr lang="fa-IR" altLang="en-US" sz="2400"/>
              <a:t>کورکن لوله خروجی رگولاتور</a:t>
            </a:r>
          </a:p>
          <a:p>
            <a:pPr marL="990600" lvl="1" indent="-533400" algn="r" rtl="1">
              <a:buFont typeface="Wingdings" panose="05000000000000000000" pitchFamily="2" charset="2"/>
              <a:buAutoNum type="arabicPeriod"/>
            </a:pPr>
            <a:r>
              <a:rPr lang="fa-IR" altLang="en-US" sz="2400"/>
              <a:t>دیافراگم بزرگ رگولاتور سوراخ باشد.</a:t>
            </a:r>
          </a:p>
          <a:p>
            <a:pPr marL="990600" lvl="1" indent="-533400" algn="r" rtl="1">
              <a:buFont typeface="Wingdings" panose="05000000000000000000" pitchFamily="2" charset="2"/>
              <a:buAutoNum type="arabicPeriod"/>
            </a:pPr>
            <a:r>
              <a:rPr lang="fa-IR" altLang="en-US" sz="2400"/>
              <a:t>از دور میکسر( در هنگام نصب میکسر در هواکش دور آن را چسب اکواریم بزنید.)</a:t>
            </a:r>
          </a:p>
          <a:p>
            <a:pPr marL="990600" lvl="1" indent="-533400" algn="r" rtl="1">
              <a:buFont typeface="Wingdings" panose="05000000000000000000" pitchFamily="2" charset="2"/>
              <a:buAutoNum type="arabicPeriod"/>
            </a:pPr>
            <a:r>
              <a:rPr lang="fa-IR" altLang="en-US" sz="2400"/>
              <a:t>میکسر به صورت کاملا عمود در داخل هواکش نصب شود</a:t>
            </a:r>
          </a:p>
          <a:p>
            <a:pPr marL="990600" lvl="1" indent="-533400" algn="r" rtl="1">
              <a:buFont typeface="Wingdings" panose="05000000000000000000" pitchFamily="2" charset="2"/>
              <a:buAutoNum type="arabicPeriod"/>
            </a:pPr>
            <a:r>
              <a:rPr lang="fa-IR" altLang="en-US" sz="2400"/>
              <a:t>خراب بودن محور دریچه گاز.</a:t>
            </a:r>
          </a:p>
          <a:p>
            <a:pPr marL="990600" lvl="1" indent="-533400" algn="r" rtl="1">
              <a:buFont typeface="Wingdings" panose="05000000000000000000" pitchFamily="2" charset="2"/>
              <a:buAutoNum type="arabicPeriod"/>
            </a:pPr>
            <a:r>
              <a:rPr lang="fa-IR" altLang="en-US" sz="2400"/>
              <a:t>پیچهای آلن محفظه سیال گرم کننده رگولاتور (پیچ آلن رگولاتور)</a:t>
            </a:r>
            <a:endParaRPr lang="en-US" altLang="en-US" sz="2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88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88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88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288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2288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22883">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22883">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22883">
                                            <p:txEl>
                                              <p:pRg st="7" end="7"/>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12288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p:txBody>
          <a:bodyPr/>
          <a:lstStyle/>
          <a:p>
            <a:r>
              <a:rPr lang="fa-IR" altLang="en-US"/>
              <a:t>تست نشتی هوا</a:t>
            </a:r>
            <a:endParaRPr lang="en-US" altLang="en-US"/>
          </a:p>
        </p:txBody>
      </p:sp>
      <p:sp>
        <p:nvSpPr>
          <p:cNvPr id="121859" name="Rectangle 3"/>
          <p:cNvSpPr>
            <a:spLocks noGrp="1" noChangeArrowheads="1"/>
          </p:cNvSpPr>
          <p:nvPr>
            <p:ph idx="1"/>
          </p:nvPr>
        </p:nvSpPr>
        <p:spPr/>
        <p:txBody>
          <a:bodyPr/>
          <a:lstStyle/>
          <a:p>
            <a:pPr algn="r" rtl="1"/>
            <a:r>
              <a:rPr lang="fa-IR" altLang="en-US"/>
              <a:t>با ولتمتر پایه 3و4 سنسور اکسیژن را اندازه بگیریم . سوکت سنسور وصل باشد.</a:t>
            </a:r>
          </a:p>
          <a:p>
            <a:pPr algn="r" rtl="1"/>
            <a:r>
              <a:rPr lang="fa-IR" altLang="en-US"/>
              <a:t>با یک اسپری حشره کش هر جا را که احتمال میدهیم هوا می کشد اسپری کنید .</a:t>
            </a:r>
          </a:p>
          <a:p>
            <a:pPr algn="r" rtl="1"/>
            <a:r>
              <a:rPr lang="fa-IR" altLang="en-US"/>
              <a:t>در صورتیکه نشتی هوا داشته باشیم همزمان با اسپری کردن ولتاژ سنسور اکسیژن به ناحیه غنی می رود.</a:t>
            </a:r>
            <a:endParaRPr lang="en-US" altLang="en-US"/>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descr="178-7849_IM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421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descr="178-7850_IM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228600"/>
            <a:ext cx="10972800" cy="7315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descr="P10102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722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descr="009"/>
          <p:cNvPicPr>
            <a:picLocks noChangeAspect="1" noChangeArrowheads="1"/>
          </p:cNvPicPr>
          <p:nvPr/>
        </p:nvPicPr>
        <p:blipFill>
          <a:blip r:embed="rId2">
            <a:extLst>
              <a:ext uri="{28A0092B-C50C-407E-A947-70E740481C1C}">
                <a14:useLocalDpi xmlns:a14="http://schemas.microsoft.com/office/drawing/2010/main" val="0"/>
              </a:ext>
            </a:extLst>
          </a:blip>
          <a:srcRect l="6963" t="6702" r="5273" b="19518"/>
          <a:stretch>
            <a:fillRect/>
          </a:stretch>
        </p:blipFill>
        <p:spPr bwMode="auto">
          <a:xfrm>
            <a:off x="0" y="404813"/>
            <a:ext cx="9324975" cy="54006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9" name="Picture 5" descr="010"/>
          <p:cNvPicPr>
            <a:picLocks noChangeAspect="1" noChangeArrowheads="1"/>
          </p:cNvPicPr>
          <p:nvPr/>
        </p:nvPicPr>
        <p:blipFill>
          <a:blip r:embed="rId2">
            <a:extLst>
              <a:ext uri="{28A0092B-C50C-407E-A947-70E740481C1C}">
                <a14:useLocalDpi xmlns:a14="http://schemas.microsoft.com/office/drawing/2010/main" val="0"/>
              </a:ext>
            </a:extLst>
          </a:blip>
          <a:srcRect l="5389" t="29141" r="12776" b="40526"/>
          <a:stretch>
            <a:fillRect/>
          </a:stretch>
        </p:blipFill>
        <p:spPr bwMode="auto">
          <a:xfrm>
            <a:off x="0" y="1844675"/>
            <a:ext cx="8388350" cy="23050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p:txBody>
          <a:bodyPr/>
          <a:lstStyle/>
          <a:p>
            <a:r>
              <a:rPr lang="fa-IR" altLang="en-US"/>
              <a:t>فیلر گیری سوپاپ</a:t>
            </a:r>
            <a:endParaRPr lang="en-US" altLang="en-US"/>
          </a:p>
        </p:txBody>
      </p:sp>
      <p:sp>
        <p:nvSpPr>
          <p:cNvPr id="100355" name="Rectangle 3"/>
          <p:cNvSpPr>
            <a:spLocks noGrp="1" noChangeArrowheads="1"/>
          </p:cNvSpPr>
          <p:nvPr>
            <p:ph idx="1"/>
          </p:nvPr>
        </p:nvSpPr>
        <p:spPr>
          <a:xfrm>
            <a:off x="468313" y="1628775"/>
            <a:ext cx="8229600" cy="1152525"/>
          </a:xfrm>
        </p:spPr>
        <p:txBody>
          <a:bodyPr/>
          <a:lstStyle/>
          <a:p>
            <a:pPr algn="r" rtl="1">
              <a:buFont typeface="Wingdings" panose="05000000000000000000" pitchFamily="2" charset="2"/>
              <a:buNone/>
            </a:pPr>
            <a:r>
              <a:rPr lang="fa-IR" altLang="en-US"/>
              <a:t>فیلر سوپاپ دود و بنزین در شرایط موتور گرم 30 زده شود </a:t>
            </a:r>
            <a:r>
              <a:rPr lang="en-US" altLang="en-US"/>
              <a:t>0.3 mm</a:t>
            </a:r>
            <a:r>
              <a:rPr lang="fa-IR" altLang="en-US"/>
              <a:t> </a:t>
            </a:r>
          </a:p>
          <a:p>
            <a:pPr algn="r" rtl="1">
              <a:buFont typeface="Wingdings" panose="05000000000000000000" pitchFamily="2" charset="2"/>
              <a:buNone/>
            </a:pPr>
            <a:endParaRPr lang="en-US" altLang="en-US"/>
          </a:p>
        </p:txBody>
      </p:sp>
      <p:sp>
        <p:nvSpPr>
          <p:cNvPr id="100357" name="Text Box 5"/>
          <p:cNvSpPr txBox="1">
            <a:spLocks noChangeArrowheads="1"/>
          </p:cNvSpPr>
          <p:nvPr/>
        </p:nvSpPr>
        <p:spPr bwMode="auto">
          <a:xfrm>
            <a:off x="7793038" y="3521075"/>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ltLang="en-US"/>
          </a:p>
        </p:txBody>
      </p:sp>
      <p:sp>
        <p:nvSpPr>
          <p:cNvPr id="100362" name="Freeform 10"/>
          <p:cNvSpPr>
            <a:spLocks/>
          </p:cNvSpPr>
          <p:nvPr/>
        </p:nvSpPr>
        <p:spPr bwMode="auto">
          <a:xfrm>
            <a:off x="1042988" y="3500438"/>
            <a:ext cx="1441450" cy="288925"/>
          </a:xfrm>
          <a:custGeom>
            <a:avLst/>
            <a:gdLst>
              <a:gd name="T0" fmla="*/ 0 w 726"/>
              <a:gd name="T1" fmla="*/ 0 h 234"/>
              <a:gd name="T2" fmla="*/ 363 w 726"/>
              <a:gd name="T3" fmla="*/ 227 h 234"/>
              <a:gd name="T4" fmla="*/ 726 w 726"/>
              <a:gd name="T5" fmla="*/ 45 h 234"/>
            </a:gdLst>
            <a:ahLst/>
            <a:cxnLst>
              <a:cxn ang="0">
                <a:pos x="T0" y="T1"/>
              </a:cxn>
              <a:cxn ang="0">
                <a:pos x="T2" y="T3"/>
              </a:cxn>
              <a:cxn ang="0">
                <a:pos x="T4" y="T5"/>
              </a:cxn>
            </a:cxnLst>
            <a:rect l="0" t="0" r="r" b="b"/>
            <a:pathLst>
              <a:path w="726" h="234">
                <a:moveTo>
                  <a:pt x="0" y="0"/>
                </a:moveTo>
                <a:cubicBezTo>
                  <a:pt x="121" y="110"/>
                  <a:pt x="242" y="220"/>
                  <a:pt x="363" y="227"/>
                </a:cubicBezTo>
                <a:cubicBezTo>
                  <a:pt x="484" y="234"/>
                  <a:pt x="658" y="68"/>
                  <a:pt x="726" y="4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363" name="Freeform 11"/>
          <p:cNvSpPr>
            <a:spLocks/>
          </p:cNvSpPr>
          <p:nvPr/>
        </p:nvSpPr>
        <p:spPr bwMode="auto">
          <a:xfrm>
            <a:off x="1042988" y="3789363"/>
            <a:ext cx="1441450" cy="288925"/>
          </a:xfrm>
          <a:custGeom>
            <a:avLst/>
            <a:gdLst>
              <a:gd name="T0" fmla="*/ 0 w 726"/>
              <a:gd name="T1" fmla="*/ 0 h 234"/>
              <a:gd name="T2" fmla="*/ 363 w 726"/>
              <a:gd name="T3" fmla="*/ 227 h 234"/>
              <a:gd name="T4" fmla="*/ 726 w 726"/>
              <a:gd name="T5" fmla="*/ 45 h 234"/>
            </a:gdLst>
            <a:ahLst/>
            <a:cxnLst>
              <a:cxn ang="0">
                <a:pos x="T0" y="T1"/>
              </a:cxn>
              <a:cxn ang="0">
                <a:pos x="T2" y="T3"/>
              </a:cxn>
              <a:cxn ang="0">
                <a:pos x="T4" y="T5"/>
              </a:cxn>
            </a:cxnLst>
            <a:rect l="0" t="0" r="r" b="b"/>
            <a:pathLst>
              <a:path w="726" h="234">
                <a:moveTo>
                  <a:pt x="0" y="0"/>
                </a:moveTo>
                <a:cubicBezTo>
                  <a:pt x="121" y="110"/>
                  <a:pt x="242" y="220"/>
                  <a:pt x="363" y="227"/>
                </a:cubicBezTo>
                <a:cubicBezTo>
                  <a:pt x="484" y="234"/>
                  <a:pt x="658" y="68"/>
                  <a:pt x="726" y="4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365" name="Line 13"/>
          <p:cNvSpPr>
            <a:spLocks noChangeShapeType="1"/>
          </p:cNvSpPr>
          <p:nvPr/>
        </p:nvSpPr>
        <p:spPr bwMode="auto">
          <a:xfrm flipV="1">
            <a:off x="2484438" y="3573463"/>
            <a:ext cx="0" cy="2873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366" name="Line 14"/>
          <p:cNvSpPr>
            <a:spLocks noChangeShapeType="1"/>
          </p:cNvSpPr>
          <p:nvPr/>
        </p:nvSpPr>
        <p:spPr bwMode="auto">
          <a:xfrm flipV="1">
            <a:off x="1042988" y="3500438"/>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367" name="Line 15"/>
          <p:cNvSpPr>
            <a:spLocks noChangeShapeType="1"/>
          </p:cNvSpPr>
          <p:nvPr/>
        </p:nvSpPr>
        <p:spPr bwMode="auto">
          <a:xfrm>
            <a:off x="1476375" y="3716338"/>
            <a:ext cx="5746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368" name="Line 16"/>
          <p:cNvSpPr>
            <a:spLocks noChangeShapeType="1"/>
          </p:cNvSpPr>
          <p:nvPr/>
        </p:nvSpPr>
        <p:spPr bwMode="auto">
          <a:xfrm flipV="1">
            <a:off x="2051050" y="2708275"/>
            <a:ext cx="0" cy="10080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369" name="Line 17"/>
          <p:cNvSpPr>
            <a:spLocks noChangeShapeType="1"/>
          </p:cNvSpPr>
          <p:nvPr/>
        </p:nvSpPr>
        <p:spPr bwMode="auto">
          <a:xfrm flipV="1">
            <a:off x="1476375" y="2708275"/>
            <a:ext cx="0" cy="10080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370" name="Line 18"/>
          <p:cNvSpPr>
            <a:spLocks noChangeShapeType="1"/>
          </p:cNvSpPr>
          <p:nvPr/>
        </p:nvSpPr>
        <p:spPr bwMode="auto">
          <a:xfrm>
            <a:off x="1476375" y="4076700"/>
            <a:ext cx="5746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371" name="Line 19"/>
          <p:cNvSpPr>
            <a:spLocks noChangeShapeType="1"/>
          </p:cNvSpPr>
          <p:nvPr/>
        </p:nvSpPr>
        <p:spPr bwMode="auto">
          <a:xfrm>
            <a:off x="2051050" y="4076700"/>
            <a:ext cx="0" cy="10080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372" name="Line 20"/>
          <p:cNvSpPr>
            <a:spLocks noChangeShapeType="1"/>
          </p:cNvSpPr>
          <p:nvPr/>
        </p:nvSpPr>
        <p:spPr bwMode="auto">
          <a:xfrm>
            <a:off x="1476375" y="4076700"/>
            <a:ext cx="0" cy="10080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373" name="Text Box 21"/>
          <p:cNvSpPr txBox="1">
            <a:spLocks noChangeArrowheads="1"/>
          </p:cNvSpPr>
          <p:nvPr/>
        </p:nvSpPr>
        <p:spPr bwMode="auto">
          <a:xfrm rot="1236818">
            <a:off x="1042988" y="3573463"/>
            <a:ext cx="501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0.3</a:t>
            </a:r>
          </a:p>
        </p:txBody>
      </p:sp>
      <p:sp>
        <p:nvSpPr>
          <p:cNvPr id="100375" name="Line 23"/>
          <p:cNvSpPr>
            <a:spLocks noChangeShapeType="1"/>
          </p:cNvSpPr>
          <p:nvPr/>
        </p:nvSpPr>
        <p:spPr bwMode="auto">
          <a:xfrm>
            <a:off x="2051050" y="3716338"/>
            <a:ext cx="14414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376" name="Line 24"/>
          <p:cNvSpPr>
            <a:spLocks noChangeShapeType="1"/>
          </p:cNvSpPr>
          <p:nvPr/>
        </p:nvSpPr>
        <p:spPr bwMode="auto">
          <a:xfrm>
            <a:off x="2051050" y="4076700"/>
            <a:ext cx="14414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377" name="Text Box 25"/>
          <p:cNvSpPr txBox="1">
            <a:spLocks noChangeArrowheads="1"/>
          </p:cNvSpPr>
          <p:nvPr/>
        </p:nvSpPr>
        <p:spPr bwMode="auto">
          <a:xfrm rot="16200000">
            <a:off x="3361532" y="3704431"/>
            <a:ext cx="628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0.35</a:t>
            </a:r>
          </a:p>
        </p:txBody>
      </p:sp>
      <p:sp>
        <p:nvSpPr>
          <p:cNvPr id="100378" name="Text Box 26"/>
          <p:cNvSpPr txBox="1">
            <a:spLocks noChangeArrowheads="1"/>
          </p:cNvSpPr>
          <p:nvPr/>
        </p:nvSpPr>
        <p:spPr bwMode="auto">
          <a:xfrm>
            <a:off x="376238" y="3592513"/>
            <a:ext cx="628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rgbClr val="FF0000"/>
                </a:solidFill>
              </a:rPr>
              <a:t>0.25</a:t>
            </a:r>
          </a:p>
        </p:txBody>
      </p:sp>
      <p:sp>
        <p:nvSpPr>
          <p:cNvPr id="100379" name="Text Box 27"/>
          <p:cNvSpPr txBox="1">
            <a:spLocks noChangeArrowheads="1"/>
          </p:cNvSpPr>
          <p:nvPr/>
        </p:nvSpPr>
        <p:spPr bwMode="auto">
          <a:xfrm>
            <a:off x="3903663" y="3665538"/>
            <a:ext cx="628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rgbClr val="FF0000"/>
                </a:solidFill>
              </a:rPr>
              <a:t>0.30</a:t>
            </a:r>
          </a:p>
        </p:txBody>
      </p:sp>
      <p:sp>
        <p:nvSpPr>
          <p:cNvPr id="100380" name="Text Box 28"/>
          <p:cNvSpPr txBox="1">
            <a:spLocks noChangeArrowheads="1"/>
          </p:cNvSpPr>
          <p:nvPr/>
        </p:nvSpPr>
        <p:spPr bwMode="auto">
          <a:xfrm>
            <a:off x="5416550" y="3376613"/>
            <a:ext cx="337185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4     </a:t>
            </a:r>
            <a:r>
              <a:rPr lang="fa-IR" altLang="en-US"/>
              <a:t>          </a:t>
            </a:r>
            <a:r>
              <a:rPr lang="en-US" altLang="en-US"/>
              <a:t>1   </a:t>
            </a:r>
            <a:r>
              <a:rPr lang="fa-IR" altLang="en-US"/>
              <a:t>      </a:t>
            </a:r>
            <a:r>
              <a:rPr lang="en-US" altLang="en-US"/>
              <a:t>+   </a:t>
            </a:r>
            <a:r>
              <a:rPr lang="fa-IR" altLang="en-US"/>
              <a:t>  </a:t>
            </a:r>
            <a:r>
              <a:rPr lang="en-US" altLang="en-US"/>
              <a:t>3  </a:t>
            </a:r>
            <a:r>
              <a:rPr lang="fa-IR" altLang="en-US"/>
              <a:t>  </a:t>
            </a:r>
            <a:r>
              <a:rPr lang="en-US" altLang="en-US"/>
              <a:t>+ </a:t>
            </a:r>
            <a:r>
              <a:rPr lang="fa-IR" altLang="en-US"/>
              <a:t>   </a:t>
            </a:r>
            <a:r>
              <a:rPr lang="en-US" altLang="en-US"/>
              <a:t> 2</a:t>
            </a:r>
          </a:p>
          <a:p>
            <a:endParaRPr lang="en-US" altLang="en-US"/>
          </a:p>
          <a:p>
            <a:r>
              <a:rPr lang="en-US" altLang="en-US"/>
              <a:t>1      </a:t>
            </a:r>
            <a:r>
              <a:rPr lang="fa-IR" altLang="en-US"/>
              <a:t>        </a:t>
            </a:r>
            <a:r>
              <a:rPr lang="en-US" altLang="en-US"/>
              <a:t> 4  </a:t>
            </a:r>
            <a:r>
              <a:rPr lang="fa-IR" altLang="en-US"/>
              <a:t>      </a:t>
            </a:r>
            <a:r>
              <a:rPr lang="en-US" altLang="en-US"/>
              <a:t> +  </a:t>
            </a:r>
            <a:r>
              <a:rPr lang="fa-IR" altLang="en-US"/>
              <a:t>  </a:t>
            </a:r>
            <a:r>
              <a:rPr lang="en-US" altLang="en-US"/>
              <a:t> 2 </a:t>
            </a:r>
            <a:r>
              <a:rPr lang="fa-IR" altLang="en-US"/>
              <a:t>  </a:t>
            </a:r>
            <a:r>
              <a:rPr lang="en-US" altLang="en-US"/>
              <a:t> +  </a:t>
            </a:r>
            <a:r>
              <a:rPr lang="fa-IR" altLang="en-US"/>
              <a:t>   </a:t>
            </a:r>
            <a:r>
              <a:rPr lang="en-US" altLang="en-US"/>
              <a:t>3</a:t>
            </a:r>
          </a:p>
        </p:txBody>
      </p:sp>
      <p:sp>
        <p:nvSpPr>
          <p:cNvPr id="100381" name="Text Box 29"/>
          <p:cNvSpPr txBox="1">
            <a:spLocks noChangeArrowheads="1"/>
          </p:cNvSpPr>
          <p:nvPr/>
        </p:nvSpPr>
        <p:spPr bwMode="auto">
          <a:xfrm>
            <a:off x="5292725" y="2924175"/>
            <a:ext cx="5572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a-IR" altLang="en-US"/>
              <a:t>قیچی</a:t>
            </a:r>
            <a:endParaRPr lang="en-US" altLang="en-US"/>
          </a:p>
        </p:txBody>
      </p:sp>
      <p:sp>
        <p:nvSpPr>
          <p:cNvPr id="100382" name="Text Box 30"/>
          <p:cNvSpPr txBox="1">
            <a:spLocks noChangeArrowheads="1"/>
          </p:cNvSpPr>
          <p:nvPr/>
        </p:nvSpPr>
        <p:spPr bwMode="auto">
          <a:xfrm>
            <a:off x="6084888" y="2924175"/>
            <a:ext cx="106203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a-IR" altLang="en-US"/>
              <a:t>دود و بنزین</a:t>
            </a:r>
            <a:endParaRPr lang="en-US" altLang="en-US"/>
          </a:p>
        </p:txBody>
      </p:sp>
      <p:sp>
        <p:nvSpPr>
          <p:cNvPr id="100383" name="Text Box 31"/>
          <p:cNvSpPr txBox="1">
            <a:spLocks noChangeArrowheads="1"/>
          </p:cNvSpPr>
          <p:nvPr/>
        </p:nvSpPr>
        <p:spPr bwMode="auto">
          <a:xfrm>
            <a:off x="7524750" y="2924175"/>
            <a:ext cx="438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a-IR" altLang="en-US"/>
              <a:t>دود</a:t>
            </a:r>
            <a:endParaRPr lang="en-US" altLang="en-US"/>
          </a:p>
        </p:txBody>
      </p:sp>
      <p:sp>
        <p:nvSpPr>
          <p:cNvPr id="100384" name="Text Box 32"/>
          <p:cNvSpPr txBox="1">
            <a:spLocks noChangeArrowheads="1"/>
          </p:cNvSpPr>
          <p:nvPr/>
        </p:nvSpPr>
        <p:spPr bwMode="auto">
          <a:xfrm>
            <a:off x="8316913" y="2924175"/>
            <a:ext cx="58261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a-IR" altLang="en-US"/>
              <a:t>بنزین</a:t>
            </a:r>
            <a:endParaRPr lang="en-US" altLang="en-US"/>
          </a:p>
        </p:txBody>
      </p:sp>
      <p:sp>
        <p:nvSpPr>
          <p:cNvPr id="100385" name="Text Box 33"/>
          <p:cNvSpPr txBox="1">
            <a:spLocks noChangeArrowheads="1"/>
          </p:cNvSpPr>
          <p:nvPr/>
        </p:nvSpPr>
        <p:spPr bwMode="auto">
          <a:xfrm>
            <a:off x="4616450" y="5176838"/>
            <a:ext cx="422433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rtl="1"/>
            <a:r>
              <a:rPr lang="fa-IR" altLang="en-US"/>
              <a:t>شرایط موتور گرم : فن روشن شود سپس خاموش شود.</a:t>
            </a:r>
            <a:endParaRPr lang="en-US" altLang="en-US"/>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rtl="1"/>
            <a:r>
              <a:rPr lang="fa-IR" altLang="en-US"/>
              <a:t>مقسم ترمز</a:t>
            </a:r>
            <a:endParaRPr lang="en-US" altLang="en-US"/>
          </a:p>
        </p:txBody>
      </p:sp>
      <p:sp>
        <p:nvSpPr>
          <p:cNvPr id="18435" name="Rectangle 3"/>
          <p:cNvSpPr>
            <a:spLocks noGrp="1" noChangeArrowheads="1"/>
          </p:cNvSpPr>
          <p:nvPr>
            <p:ph idx="1"/>
          </p:nvPr>
        </p:nvSpPr>
        <p:spPr/>
        <p:txBody>
          <a:bodyPr/>
          <a:lstStyle/>
          <a:p>
            <a:pPr algn="r" rtl="1"/>
            <a:r>
              <a:rPr lang="fa-IR" altLang="en-US"/>
              <a:t>تعدیل کننده فشار ترمز برای چرخهای عقب پراید</a:t>
            </a:r>
          </a:p>
          <a:p>
            <a:pPr algn="r" rtl="1"/>
            <a:r>
              <a:rPr lang="fa-IR" altLang="en-US"/>
              <a:t>ترمز به صورت ضربدری گرفته می شود.</a:t>
            </a:r>
          </a:p>
          <a:p>
            <a:pPr algn="r" rtl="1"/>
            <a:r>
              <a:rPr lang="fa-IR" altLang="en-US"/>
              <a:t>برای پراید انژکتوری فشار ترمز گیری چرخهای عقب 30 بار بوده که در پراید </a:t>
            </a:r>
            <a:r>
              <a:rPr lang="en-US" altLang="en-US"/>
              <a:t>CNG</a:t>
            </a:r>
            <a:r>
              <a:rPr lang="fa-IR" altLang="en-US"/>
              <a:t> به 40 بار تصحیح شده است.</a:t>
            </a:r>
            <a:endParaRPr lang="en-US" altLang="en-US"/>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1" name="Picture 5" descr="001"/>
          <p:cNvPicPr>
            <a:picLocks noGrp="1" noChangeAspect="1" noChangeArrowheads="1"/>
          </p:cNvPicPr>
          <p:nvPr>
            <p:ph/>
          </p:nvPr>
        </p:nvPicPr>
        <p:blipFill>
          <a:blip r:embed="rId2" cstate="print">
            <a:extLst>
              <a:ext uri="{28A0092B-C50C-407E-A947-70E740481C1C}">
                <a14:useLocalDpi xmlns:a14="http://schemas.microsoft.com/office/drawing/2010/main" val="0"/>
              </a:ext>
            </a:extLst>
          </a:blip>
          <a:srcRect l="3627" t="6427" r="22878" b="2206"/>
          <a:stretch>
            <a:fillRect/>
          </a:stretch>
        </p:blipFill>
        <p:spPr>
          <a:xfrm>
            <a:off x="1403350" y="1600200"/>
            <a:ext cx="6048375" cy="5257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458" name="Rectangle 2"/>
          <p:cNvSpPr>
            <a:spLocks noGrp="1" noChangeArrowheads="1"/>
          </p:cNvSpPr>
          <p:nvPr>
            <p:ph type="title" idx="4294967295"/>
          </p:nvPr>
        </p:nvSpPr>
        <p:spPr>
          <a:xfrm>
            <a:off x="0" y="274638"/>
            <a:ext cx="8229600" cy="1143000"/>
          </a:xfrm>
        </p:spPr>
        <p:txBody>
          <a:bodyPr/>
          <a:lstStyle/>
          <a:p>
            <a:pPr rtl="1"/>
            <a:r>
              <a:rPr lang="fa-IR" altLang="en-US" sz="3200"/>
              <a:t>نقشه برق پراید </a:t>
            </a:r>
            <a:r>
              <a:rPr lang="en-US" altLang="en-US" sz="3200"/>
              <a:t>CNG</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9" name="Picture 5" descr="014"/>
          <p:cNvPicPr>
            <a:picLocks noGrp="1" noChangeAspect="1" noChangeArrowheads="1"/>
          </p:cNvPicPr>
          <p:nvPr>
            <p:ph/>
          </p:nvPr>
        </p:nvPicPr>
        <p:blipFill>
          <a:blip r:embed="rId2">
            <a:extLst>
              <a:ext uri="{28A0092B-C50C-407E-A947-70E740481C1C}">
                <a14:useLocalDpi xmlns:a14="http://schemas.microsoft.com/office/drawing/2010/main" val="0"/>
              </a:ext>
            </a:extLst>
          </a:blip>
          <a:stretch>
            <a:fillRect/>
          </a:stretch>
        </p:blipFill>
        <p:spPr>
          <a:xfrm>
            <a:off x="3275838" y="1297845"/>
            <a:ext cx="2592324" cy="381304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p:txBody>
          <a:bodyPr/>
          <a:lstStyle/>
          <a:p>
            <a:r>
              <a:rPr lang="fa-IR" altLang="en-US"/>
              <a:t>بست سیم ترمز دستی</a:t>
            </a:r>
            <a:endParaRPr lang="en-US" altLang="en-US"/>
          </a:p>
        </p:txBody>
      </p:sp>
      <p:sp>
        <p:nvSpPr>
          <p:cNvPr id="124932" name="Rectangle 4"/>
          <p:cNvSpPr>
            <a:spLocks noChangeArrowheads="1"/>
          </p:cNvSpPr>
          <p:nvPr/>
        </p:nvSpPr>
        <p:spPr bwMode="auto">
          <a:xfrm>
            <a:off x="2627313" y="2636838"/>
            <a:ext cx="2952750" cy="151288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933" name="Oval 5"/>
          <p:cNvSpPr>
            <a:spLocks noChangeArrowheads="1"/>
          </p:cNvSpPr>
          <p:nvPr/>
        </p:nvSpPr>
        <p:spPr bwMode="auto">
          <a:xfrm>
            <a:off x="4211638" y="3068638"/>
            <a:ext cx="647700" cy="719137"/>
          </a:xfrm>
          <a:prstGeom prst="ellipse">
            <a:avLst/>
          </a:prstGeom>
          <a:solidFill>
            <a:srgbClr val="00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934" name="Line 6"/>
          <p:cNvSpPr>
            <a:spLocks noChangeShapeType="1"/>
          </p:cNvSpPr>
          <p:nvPr/>
        </p:nvSpPr>
        <p:spPr bwMode="auto">
          <a:xfrm>
            <a:off x="4140200" y="2420938"/>
            <a:ext cx="1439863"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4935" name="Text Box 7"/>
          <p:cNvSpPr txBox="1">
            <a:spLocks noChangeArrowheads="1"/>
          </p:cNvSpPr>
          <p:nvPr/>
        </p:nvSpPr>
        <p:spPr bwMode="auto">
          <a:xfrm>
            <a:off x="4551363" y="1936750"/>
            <a:ext cx="819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a-IR" altLang="en-US"/>
              <a:t>35</a:t>
            </a:r>
            <a:r>
              <a:rPr lang="en-US" altLang="en-US"/>
              <a:t>mm</a:t>
            </a:r>
          </a:p>
        </p:txBody>
      </p:sp>
      <p:sp>
        <p:nvSpPr>
          <p:cNvPr id="124936" name="Line 8"/>
          <p:cNvSpPr>
            <a:spLocks noChangeShapeType="1"/>
          </p:cNvSpPr>
          <p:nvPr/>
        </p:nvSpPr>
        <p:spPr bwMode="auto">
          <a:xfrm>
            <a:off x="5795963" y="2636838"/>
            <a:ext cx="0" cy="720725"/>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4937" name="Text Box 9"/>
          <p:cNvSpPr txBox="1">
            <a:spLocks noChangeArrowheads="1"/>
          </p:cNvSpPr>
          <p:nvPr/>
        </p:nvSpPr>
        <p:spPr bwMode="auto">
          <a:xfrm>
            <a:off x="5919788" y="2800350"/>
            <a:ext cx="819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15mm</a:t>
            </a:r>
          </a:p>
        </p:txBody>
      </p:sp>
      <p:sp>
        <p:nvSpPr>
          <p:cNvPr id="124938" name="Line 10"/>
          <p:cNvSpPr>
            <a:spLocks noChangeShapeType="1"/>
          </p:cNvSpPr>
          <p:nvPr/>
        </p:nvSpPr>
        <p:spPr bwMode="auto">
          <a:xfrm>
            <a:off x="4140200" y="2636838"/>
            <a:ext cx="1439863" cy="6477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7" name="Picture 5" descr="015"/>
          <p:cNvPicPr>
            <a:picLocks noGrp="1" noChangeAspect="1" noChangeArrowheads="1"/>
          </p:cNvPicPr>
          <p:nvPr>
            <p:ph/>
          </p:nvPr>
        </p:nvPicPr>
        <p:blipFill>
          <a:blip r:embed="rId2" cstate="print">
            <a:extLst>
              <a:ext uri="{28A0092B-C50C-407E-A947-70E740481C1C}">
                <a14:useLocalDpi xmlns:a14="http://schemas.microsoft.com/office/drawing/2010/main" val="0"/>
              </a:ext>
            </a:extLst>
          </a:blip>
          <a:srcRect l="7146" t="14542" r="12250" b="12860"/>
          <a:stretch>
            <a:fillRect/>
          </a:stretch>
        </p:blipFill>
        <p:spPr>
          <a:xfrm>
            <a:off x="1476375" y="0"/>
            <a:ext cx="5464175"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5" name="Picture 5" descr="016"/>
          <p:cNvPicPr>
            <a:picLocks noGrp="1" noChangeAspect="1" noChangeArrowheads="1"/>
          </p:cNvPicPr>
          <p:nvPr>
            <p:ph/>
          </p:nvPr>
        </p:nvPicPr>
        <p:blipFill>
          <a:blip r:embed="rId2">
            <a:extLst>
              <a:ext uri="{28A0092B-C50C-407E-A947-70E740481C1C}">
                <a14:useLocalDpi xmlns:a14="http://schemas.microsoft.com/office/drawing/2010/main" val="0"/>
              </a:ext>
            </a:extLst>
          </a:blip>
          <a:srcRect l="5212" t="3445" r="3436" b="47314"/>
          <a:stretch>
            <a:fillRect/>
          </a:stretch>
        </p:blipFill>
        <p:spPr>
          <a:xfrm>
            <a:off x="0" y="0"/>
            <a:ext cx="8713788" cy="68373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3" name="Picture 5" descr="016"/>
          <p:cNvPicPr>
            <a:picLocks noGrp="1" noChangeAspect="1" noChangeArrowheads="1"/>
          </p:cNvPicPr>
          <p:nvPr>
            <p:ph/>
          </p:nvPr>
        </p:nvPicPr>
        <p:blipFill>
          <a:blip r:embed="rId2">
            <a:extLst>
              <a:ext uri="{28A0092B-C50C-407E-A947-70E740481C1C}">
                <a14:useLocalDpi xmlns:a14="http://schemas.microsoft.com/office/drawing/2010/main" val="0"/>
              </a:ext>
            </a:extLst>
          </a:blip>
          <a:srcRect t="52309" b="3012"/>
          <a:stretch>
            <a:fillRect/>
          </a:stretch>
        </p:blipFill>
        <p:spPr>
          <a:xfrm>
            <a:off x="0" y="115888"/>
            <a:ext cx="9144000" cy="59467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1" name="Picture 5" descr="017"/>
          <p:cNvPicPr>
            <a:picLocks noGrp="1" noChangeAspect="1" noChangeArrowheads="1"/>
          </p:cNvPicPr>
          <p:nvPr>
            <p:ph/>
          </p:nvPr>
        </p:nvPicPr>
        <p:blipFill>
          <a:blip r:embed="rId2" cstate="print">
            <a:extLst>
              <a:ext uri="{28A0092B-C50C-407E-A947-70E740481C1C}">
                <a14:useLocalDpi xmlns:a14="http://schemas.microsoft.com/office/drawing/2010/main" val="0"/>
              </a:ext>
            </a:extLst>
          </a:blip>
          <a:stretch>
            <a:fillRect/>
          </a:stretch>
        </p:blipFill>
        <p:spPr>
          <a:xfrm>
            <a:off x="2653636" y="277813"/>
            <a:ext cx="3836728" cy="58531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9" name="Picture 5" descr="018"/>
          <p:cNvPicPr>
            <a:picLocks noGrp="1" noChangeAspect="1" noChangeArrowheads="1"/>
          </p:cNvPicPr>
          <p:nvPr>
            <p:ph/>
          </p:nvPr>
        </p:nvPicPr>
        <p:blipFill>
          <a:blip r:embed="rId2" cstate="print">
            <a:extLst>
              <a:ext uri="{28A0092B-C50C-407E-A947-70E740481C1C}">
                <a14:useLocalDpi xmlns:a14="http://schemas.microsoft.com/office/drawing/2010/main" val="0"/>
              </a:ext>
            </a:extLst>
          </a:blip>
          <a:stretch>
            <a:fillRect/>
          </a:stretch>
        </p:blipFill>
        <p:spPr>
          <a:xfrm>
            <a:off x="2493505" y="277813"/>
            <a:ext cx="4156989" cy="58531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8" name="Rectangle 6"/>
          <p:cNvSpPr>
            <a:spLocks noGrp="1" noChangeArrowheads="1"/>
          </p:cNvSpPr>
          <p:nvPr>
            <p:ph type="title"/>
          </p:nvPr>
        </p:nvSpPr>
        <p:spPr>
          <a:xfrm>
            <a:off x="468313" y="0"/>
            <a:ext cx="8229600" cy="490538"/>
          </a:xfrm>
        </p:spPr>
        <p:txBody>
          <a:bodyPr/>
          <a:lstStyle/>
          <a:p>
            <a:r>
              <a:rPr lang="fa-IR" altLang="en-US" sz="2400"/>
              <a:t>کیلومتر کارکرد قطعات</a:t>
            </a:r>
            <a:endParaRPr lang="en-US" altLang="en-US" sz="2400"/>
          </a:p>
        </p:txBody>
      </p:sp>
      <p:pic>
        <p:nvPicPr>
          <p:cNvPr id="33797" name="Picture 5" descr="019"/>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95288" y="908050"/>
            <a:ext cx="8305800" cy="50434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pPr rtl="1"/>
            <a:r>
              <a:rPr lang="fa-IR" altLang="en-US"/>
              <a:t>کیت</a:t>
            </a:r>
            <a:r>
              <a:rPr lang="en-US" altLang="en-US"/>
              <a:t> </a:t>
            </a:r>
            <a:r>
              <a:rPr lang="fa-IR" altLang="en-US"/>
              <a:t>های </a:t>
            </a:r>
            <a:r>
              <a:rPr lang="en-US" altLang="en-US"/>
              <a:t>CNG</a:t>
            </a:r>
          </a:p>
        </p:txBody>
      </p:sp>
      <p:sp>
        <p:nvSpPr>
          <p:cNvPr id="101379" name="Rectangle 3"/>
          <p:cNvSpPr>
            <a:spLocks noGrp="1" noChangeArrowheads="1"/>
          </p:cNvSpPr>
          <p:nvPr>
            <p:ph idx="1"/>
          </p:nvPr>
        </p:nvSpPr>
        <p:spPr/>
        <p:txBody>
          <a:bodyPr/>
          <a:lstStyle/>
          <a:p>
            <a:pPr algn="r" rtl="1"/>
            <a:r>
              <a:rPr lang="fa-IR" altLang="en-US"/>
              <a:t>انواع پراید </a:t>
            </a:r>
            <a:r>
              <a:rPr lang="en-US" altLang="en-US"/>
              <a:t>CNG</a:t>
            </a:r>
          </a:p>
          <a:p>
            <a:pPr lvl="1" algn="r" rtl="1"/>
            <a:r>
              <a:rPr lang="fa-IR" altLang="en-US"/>
              <a:t>پراید </a:t>
            </a:r>
            <a:r>
              <a:rPr lang="en-US" altLang="en-US"/>
              <a:t>CNG</a:t>
            </a:r>
            <a:r>
              <a:rPr lang="fa-IR" altLang="en-US"/>
              <a:t> مدل </a:t>
            </a:r>
            <a:r>
              <a:rPr lang="en-US" altLang="en-US"/>
              <a:t>OMVL</a:t>
            </a:r>
            <a:r>
              <a:rPr lang="fa-IR" altLang="en-US"/>
              <a:t> ایتالیا</a:t>
            </a:r>
          </a:p>
          <a:p>
            <a:pPr lvl="1" algn="r" rtl="1"/>
            <a:r>
              <a:rPr lang="fa-IR" altLang="en-US"/>
              <a:t>پراید </a:t>
            </a:r>
            <a:r>
              <a:rPr lang="en-US" altLang="en-US"/>
              <a:t>CNG</a:t>
            </a:r>
            <a:r>
              <a:rPr lang="fa-IR" altLang="en-US"/>
              <a:t> مدل </a:t>
            </a:r>
            <a:r>
              <a:rPr lang="en-US" altLang="en-US"/>
              <a:t>PRINS</a:t>
            </a:r>
            <a:r>
              <a:rPr lang="fa-IR" altLang="en-US"/>
              <a:t> هلند</a:t>
            </a:r>
          </a:p>
          <a:p>
            <a:pPr algn="r" rtl="1"/>
            <a:r>
              <a:rPr lang="fa-IR" altLang="en-US"/>
              <a:t>تفاوت پراید </a:t>
            </a:r>
            <a:r>
              <a:rPr lang="en-US" altLang="en-US"/>
              <a:t>OMVL </a:t>
            </a:r>
            <a:r>
              <a:rPr lang="fa-IR" altLang="en-US"/>
              <a:t> و </a:t>
            </a:r>
            <a:r>
              <a:rPr lang="en-US" altLang="en-US"/>
              <a:t>PRINS</a:t>
            </a:r>
          </a:p>
          <a:p>
            <a:pPr lvl="1" algn="r" rtl="1"/>
            <a:r>
              <a:rPr lang="en-US" altLang="en-US"/>
              <a:t>ECU </a:t>
            </a:r>
            <a:r>
              <a:rPr lang="fa-IR" altLang="en-US"/>
              <a:t> و </a:t>
            </a:r>
            <a:r>
              <a:rPr lang="en-US" altLang="en-US"/>
              <a:t>Advancer</a:t>
            </a:r>
            <a:r>
              <a:rPr lang="fa-IR" altLang="en-US"/>
              <a:t> </a:t>
            </a:r>
            <a:r>
              <a:rPr lang="en-US" altLang="en-US"/>
              <a:t>OMVL </a:t>
            </a:r>
            <a:r>
              <a:rPr lang="fa-IR" altLang="en-US"/>
              <a:t> از هم جدا هستند ولی </a:t>
            </a:r>
            <a:r>
              <a:rPr lang="en-US" altLang="en-US"/>
              <a:t>PRINS </a:t>
            </a:r>
            <a:r>
              <a:rPr lang="fa-IR" altLang="en-US"/>
              <a:t> به هم متصل هستند</a:t>
            </a:r>
          </a:p>
          <a:p>
            <a:pPr lvl="1" algn="r" rtl="1"/>
            <a:r>
              <a:rPr lang="fa-IR" altLang="en-US"/>
              <a:t>میکسر این دو مدل با هم فرق دارند.</a:t>
            </a:r>
            <a:endParaRPr lang="en-US" altLang="en-US"/>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9" name="Picture 5" descr="020"/>
          <p:cNvPicPr>
            <a:picLocks noGrp="1" noChangeAspect="1" noChangeArrowheads="1"/>
          </p:cNvPicPr>
          <p:nvPr>
            <p:ph/>
          </p:nvPr>
        </p:nvPicPr>
        <p:blipFill>
          <a:blip r:embed="rId2" cstate="print">
            <a:extLst>
              <a:ext uri="{28A0092B-C50C-407E-A947-70E740481C1C}">
                <a14:useLocalDpi xmlns:a14="http://schemas.microsoft.com/office/drawing/2010/main" val="0"/>
              </a:ext>
            </a:extLst>
          </a:blip>
          <a:stretch>
            <a:fillRect/>
          </a:stretch>
        </p:blipFill>
        <p:spPr>
          <a:xfrm>
            <a:off x="457200" y="689108"/>
            <a:ext cx="8229600" cy="503052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7" name="Picture 5" descr="12"/>
          <p:cNvPicPr>
            <a:picLocks noGrp="1" noChangeAspect="1" noChangeArrowheads="1"/>
          </p:cNvPicPr>
          <p:nvPr>
            <p:ph/>
          </p:nvPr>
        </p:nvPicPr>
        <p:blipFill>
          <a:blip r:embed="rId2">
            <a:extLst>
              <a:ext uri="{28A0092B-C50C-407E-A947-70E740481C1C}">
                <a14:useLocalDpi xmlns:a14="http://schemas.microsoft.com/office/drawing/2010/main" val="0"/>
              </a:ext>
            </a:extLst>
          </a:blip>
          <a:stretch>
            <a:fillRect/>
          </a:stretch>
        </p:blipFill>
        <p:spPr>
          <a:xfrm>
            <a:off x="2085975" y="1542256"/>
            <a:ext cx="4972050" cy="3324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5" name="Picture 5" descr="14"/>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0" y="188913"/>
            <a:ext cx="8820150" cy="65071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3" name="Picture 5" descr="P1010112"/>
          <p:cNvPicPr>
            <a:picLocks noGrp="1" noChangeAspect="1" noChangeArrowheads="1"/>
          </p:cNvPicPr>
          <p:nvPr>
            <p:ph/>
          </p:nvPr>
        </p:nvPicPr>
        <p:blipFill>
          <a:blip r:embed="rId2" cstate="print">
            <a:extLst>
              <a:ext uri="{28A0092B-C50C-407E-A947-70E740481C1C}">
                <a14:useLocalDpi xmlns:a14="http://schemas.microsoft.com/office/drawing/2010/main" val="0"/>
              </a:ext>
            </a:extLst>
          </a:blip>
          <a:stretch>
            <a:fillRect/>
          </a:stretch>
        </p:blipFill>
        <p:spPr>
          <a:xfrm>
            <a:off x="669925" y="277813"/>
            <a:ext cx="7804149" cy="5853112"/>
          </a:xfrm>
          <a:noFill/>
          <a:ln>
            <a:solidFill>
              <a:srgbClr val="FF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3014" name="Oval 6"/>
          <p:cNvSpPr>
            <a:spLocks noChangeArrowheads="1"/>
          </p:cNvSpPr>
          <p:nvPr/>
        </p:nvSpPr>
        <p:spPr bwMode="auto">
          <a:xfrm>
            <a:off x="3995738" y="2492375"/>
            <a:ext cx="504825" cy="576263"/>
          </a:xfrm>
          <a:prstGeom prst="ellipse">
            <a:avLst/>
          </a:pr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15" name="Line 7"/>
          <p:cNvSpPr>
            <a:spLocks noChangeShapeType="1"/>
          </p:cNvSpPr>
          <p:nvPr/>
        </p:nvSpPr>
        <p:spPr bwMode="auto">
          <a:xfrm flipH="1">
            <a:off x="4356100" y="1557338"/>
            <a:ext cx="936625" cy="863600"/>
          </a:xfrm>
          <a:prstGeom prst="line">
            <a:avLst/>
          </a:prstGeom>
          <a:noFill/>
          <a:ln w="508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61" name="Picture 5" descr="P1010213"/>
          <p:cNvPicPr>
            <a:picLocks noGrp="1" noChangeAspect="1" noChangeArrowheads="1"/>
          </p:cNvPicPr>
          <p:nvPr>
            <p:ph/>
          </p:nvPr>
        </p:nvPicPr>
        <p:blipFill>
          <a:blip r:embed="rId2" cstate="print">
            <a:extLst>
              <a:ext uri="{28A0092B-C50C-407E-A947-70E740481C1C}">
                <a14:useLocalDpi xmlns:a14="http://schemas.microsoft.com/office/drawing/2010/main" val="0"/>
              </a:ext>
            </a:extLst>
          </a:blip>
          <a:stretch>
            <a:fillRect/>
          </a:stretch>
        </p:blipFill>
        <p:spPr>
          <a:xfrm>
            <a:off x="669925" y="277813"/>
            <a:ext cx="7804149" cy="58531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9" name="Picture 5" descr="P1010140"/>
          <p:cNvPicPr>
            <a:picLocks noGrp="1" noChangeAspect="1" noChangeArrowheads="1"/>
          </p:cNvPicPr>
          <p:nvPr>
            <p:ph/>
          </p:nvPr>
        </p:nvPicPr>
        <p:blipFill>
          <a:blip r:embed="rId2" cstate="print">
            <a:extLst>
              <a:ext uri="{28A0092B-C50C-407E-A947-70E740481C1C}">
                <a14:useLocalDpi xmlns:a14="http://schemas.microsoft.com/office/drawing/2010/main" val="0"/>
              </a:ext>
            </a:extLst>
          </a:blip>
          <a:stretch>
            <a:fillRect/>
          </a:stretch>
        </p:blipFill>
        <p:spPr>
          <a:xfrm>
            <a:off x="669925" y="277813"/>
            <a:ext cx="7804149" cy="58531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7" name="Picture 5" descr="P1010148"/>
          <p:cNvPicPr>
            <a:picLocks noGrp="1" noChangeAspect="1" noChangeArrowheads="1"/>
          </p:cNvPicPr>
          <p:nvPr>
            <p:ph/>
          </p:nvPr>
        </p:nvPicPr>
        <p:blipFill>
          <a:blip r:embed="rId2" cstate="print">
            <a:extLst>
              <a:ext uri="{28A0092B-C50C-407E-A947-70E740481C1C}">
                <a14:useLocalDpi xmlns:a14="http://schemas.microsoft.com/office/drawing/2010/main" val="0"/>
              </a:ext>
            </a:extLst>
          </a:blip>
          <a:stretch>
            <a:fillRect/>
          </a:stretch>
        </p:blipFill>
        <p:spPr>
          <a:xfrm>
            <a:off x="669925" y="277813"/>
            <a:ext cx="7804149" cy="58531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5" name="Rectangle 5"/>
          <p:cNvSpPr>
            <a:spLocks noChangeArrowheads="1"/>
          </p:cNvSpPr>
          <p:nvPr/>
        </p:nvSpPr>
        <p:spPr bwMode="auto">
          <a:xfrm>
            <a:off x="755650" y="1844675"/>
            <a:ext cx="1871663" cy="93662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a-IR" altLang="en-US"/>
              <a:t>انژکتور</a:t>
            </a:r>
            <a:endParaRPr lang="en-US" altLang="en-US"/>
          </a:p>
        </p:txBody>
      </p:sp>
      <p:sp>
        <p:nvSpPr>
          <p:cNvPr id="51207" name="Line 7"/>
          <p:cNvSpPr>
            <a:spLocks noChangeShapeType="1"/>
          </p:cNvSpPr>
          <p:nvPr/>
        </p:nvSpPr>
        <p:spPr bwMode="auto">
          <a:xfrm>
            <a:off x="2627313" y="1989138"/>
            <a:ext cx="1081087" cy="0"/>
          </a:xfrm>
          <a:prstGeom prst="line">
            <a:avLst/>
          </a:prstGeom>
          <a:noFill/>
          <a:ln w="952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208" name="Line 8"/>
          <p:cNvSpPr>
            <a:spLocks noChangeShapeType="1"/>
          </p:cNvSpPr>
          <p:nvPr/>
        </p:nvSpPr>
        <p:spPr bwMode="auto">
          <a:xfrm flipV="1">
            <a:off x="3708400" y="1196975"/>
            <a:ext cx="0" cy="792163"/>
          </a:xfrm>
          <a:prstGeom prst="line">
            <a:avLst/>
          </a:prstGeom>
          <a:noFill/>
          <a:ln w="952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209" name="Line 9"/>
          <p:cNvSpPr>
            <a:spLocks noChangeShapeType="1"/>
          </p:cNvSpPr>
          <p:nvPr/>
        </p:nvSpPr>
        <p:spPr bwMode="auto">
          <a:xfrm>
            <a:off x="2700338" y="2565400"/>
            <a:ext cx="1511300" cy="0"/>
          </a:xfrm>
          <a:prstGeom prst="line">
            <a:avLst/>
          </a:prstGeom>
          <a:noFill/>
          <a:ln w="952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210" name="Rectangle 10"/>
          <p:cNvSpPr>
            <a:spLocks noChangeArrowheads="1"/>
          </p:cNvSpPr>
          <p:nvPr/>
        </p:nvSpPr>
        <p:spPr bwMode="auto">
          <a:xfrm>
            <a:off x="7092950" y="1844675"/>
            <a:ext cx="1079500" cy="158432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200"/>
              <a:t>ECU PETROL</a:t>
            </a:r>
          </a:p>
        </p:txBody>
      </p:sp>
      <p:sp>
        <p:nvSpPr>
          <p:cNvPr id="51212" name="Text Box 12"/>
          <p:cNvSpPr txBox="1">
            <a:spLocks noChangeArrowheads="1"/>
          </p:cNvSpPr>
          <p:nvPr/>
        </p:nvSpPr>
        <p:spPr bwMode="auto">
          <a:xfrm>
            <a:off x="3832225" y="712788"/>
            <a:ext cx="117951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a-IR" altLang="en-US" sz="1200"/>
              <a:t>از پایه 13 رله دوبل</a:t>
            </a:r>
            <a:endParaRPr lang="en-US" altLang="en-US" sz="1200"/>
          </a:p>
        </p:txBody>
      </p:sp>
      <p:sp>
        <p:nvSpPr>
          <p:cNvPr id="51213" name="Text Box 13"/>
          <p:cNvSpPr txBox="1">
            <a:spLocks noChangeArrowheads="1"/>
          </p:cNvSpPr>
          <p:nvPr/>
        </p:nvSpPr>
        <p:spPr bwMode="auto">
          <a:xfrm>
            <a:off x="5867400" y="2155825"/>
            <a:ext cx="8477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a-IR" altLang="en-US" sz="1600"/>
              <a:t>منفی پالس</a:t>
            </a:r>
            <a:endParaRPr lang="en-US" altLang="en-US" sz="1600"/>
          </a:p>
        </p:txBody>
      </p:sp>
      <p:sp>
        <p:nvSpPr>
          <p:cNvPr id="51214" name="Text Box 14"/>
          <p:cNvSpPr txBox="1">
            <a:spLocks noChangeArrowheads="1"/>
          </p:cNvSpPr>
          <p:nvPr/>
        </p:nvSpPr>
        <p:spPr bwMode="auto">
          <a:xfrm>
            <a:off x="2608263" y="1720850"/>
            <a:ext cx="2682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a:t>2</a:t>
            </a:r>
          </a:p>
        </p:txBody>
      </p:sp>
      <p:sp>
        <p:nvSpPr>
          <p:cNvPr id="51215" name="Text Box 15"/>
          <p:cNvSpPr txBox="1">
            <a:spLocks noChangeArrowheads="1"/>
          </p:cNvSpPr>
          <p:nvPr/>
        </p:nvSpPr>
        <p:spPr bwMode="auto">
          <a:xfrm>
            <a:off x="2627313" y="2205038"/>
            <a:ext cx="26828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a:t>1</a:t>
            </a:r>
          </a:p>
        </p:txBody>
      </p:sp>
      <p:sp>
        <p:nvSpPr>
          <p:cNvPr id="51216" name="Rectangle 16"/>
          <p:cNvSpPr>
            <a:spLocks noChangeArrowheads="1"/>
          </p:cNvSpPr>
          <p:nvPr/>
        </p:nvSpPr>
        <p:spPr bwMode="auto">
          <a:xfrm>
            <a:off x="4500563" y="2133600"/>
            <a:ext cx="792162" cy="12954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200"/>
              <a:t>Emulator</a:t>
            </a:r>
          </a:p>
          <a:p>
            <a:pPr algn="ctr"/>
            <a:r>
              <a:rPr lang="fa-IR" altLang="en-US" sz="1200"/>
              <a:t>شبیه ساز</a:t>
            </a:r>
            <a:endParaRPr lang="en-US" altLang="en-US" sz="1200"/>
          </a:p>
        </p:txBody>
      </p:sp>
      <p:sp>
        <p:nvSpPr>
          <p:cNvPr id="51218" name="Line 18"/>
          <p:cNvSpPr>
            <a:spLocks noChangeShapeType="1"/>
          </p:cNvSpPr>
          <p:nvPr/>
        </p:nvSpPr>
        <p:spPr bwMode="auto">
          <a:xfrm flipH="1">
            <a:off x="5364163" y="2636838"/>
            <a:ext cx="165576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219" name="Text Box 19"/>
          <p:cNvSpPr txBox="1">
            <a:spLocks noChangeArrowheads="1"/>
          </p:cNvSpPr>
          <p:nvPr/>
        </p:nvSpPr>
        <p:spPr bwMode="auto">
          <a:xfrm>
            <a:off x="417513" y="4959350"/>
            <a:ext cx="7342187"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rtl="1"/>
            <a:r>
              <a:rPr lang="fa-IR" altLang="en-US" sz="2400"/>
              <a:t>کار شبیه ساز : در هنگامیکه خودرو روی گاز است پاشش انژکتورها را </a:t>
            </a:r>
          </a:p>
          <a:p>
            <a:pPr algn="r" rtl="1"/>
            <a:r>
              <a:rPr lang="fa-IR" altLang="en-US" sz="2400"/>
              <a:t>برای </a:t>
            </a:r>
            <a:r>
              <a:rPr lang="en-US" altLang="en-US" sz="2400"/>
              <a:t>ECU</a:t>
            </a:r>
            <a:r>
              <a:rPr lang="fa-IR" altLang="en-US" sz="2400"/>
              <a:t> بنزین شبیه سازی می کند.</a:t>
            </a:r>
            <a:endParaRPr lang="en-US" altLang="en-US" sz="240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3" name="Rectangle 5"/>
          <p:cNvSpPr>
            <a:spLocks noChangeArrowheads="1"/>
          </p:cNvSpPr>
          <p:nvPr/>
        </p:nvSpPr>
        <p:spPr bwMode="auto">
          <a:xfrm>
            <a:off x="539750" y="1557338"/>
            <a:ext cx="1439863" cy="10795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600"/>
              <a:t>Stepper motor </a:t>
            </a:r>
          </a:p>
          <a:p>
            <a:pPr algn="ctr"/>
            <a:r>
              <a:rPr lang="en-US" altLang="en-US" sz="1600"/>
              <a:t>Gas</a:t>
            </a:r>
          </a:p>
        </p:txBody>
      </p:sp>
      <p:sp>
        <p:nvSpPr>
          <p:cNvPr id="53255" name="Rectangle 7"/>
          <p:cNvSpPr>
            <a:spLocks noChangeArrowheads="1"/>
          </p:cNvSpPr>
          <p:nvPr/>
        </p:nvSpPr>
        <p:spPr bwMode="auto">
          <a:xfrm>
            <a:off x="2051050" y="1557338"/>
            <a:ext cx="288925" cy="10795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600"/>
              <a:t>A</a:t>
            </a:r>
            <a:br>
              <a:rPr lang="en-US" altLang="en-US" sz="1600"/>
            </a:br>
            <a:r>
              <a:rPr lang="en-US" altLang="en-US" sz="1600"/>
              <a:t>B</a:t>
            </a:r>
            <a:br>
              <a:rPr lang="en-US" altLang="en-US" sz="1600"/>
            </a:br>
            <a:r>
              <a:rPr lang="en-US" altLang="en-US" sz="1600"/>
              <a:t>C</a:t>
            </a:r>
            <a:br>
              <a:rPr lang="en-US" altLang="en-US" sz="1600"/>
            </a:br>
            <a:r>
              <a:rPr lang="en-US" altLang="en-US" sz="1600"/>
              <a:t>D</a:t>
            </a:r>
          </a:p>
        </p:txBody>
      </p:sp>
      <p:sp>
        <p:nvSpPr>
          <p:cNvPr id="53257" name="Line 9"/>
          <p:cNvSpPr>
            <a:spLocks noChangeShapeType="1"/>
          </p:cNvSpPr>
          <p:nvPr/>
        </p:nvSpPr>
        <p:spPr bwMode="auto">
          <a:xfrm flipH="1">
            <a:off x="2484438" y="1700213"/>
            <a:ext cx="187166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58" name="Line 10"/>
          <p:cNvSpPr>
            <a:spLocks noChangeShapeType="1"/>
          </p:cNvSpPr>
          <p:nvPr/>
        </p:nvSpPr>
        <p:spPr bwMode="auto">
          <a:xfrm flipH="1">
            <a:off x="2484438" y="1916113"/>
            <a:ext cx="187166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59" name="Line 11"/>
          <p:cNvSpPr>
            <a:spLocks noChangeShapeType="1"/>
          </p:cNvSpPr>
          <p:nvPr/>
        </p:nvSpPr>
        <p:spPr bwMode="auto">
          <a:xfrm flipH="1">
            <a:off x="2484438" y="2205038"/>
            <a:ext cx="187166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60" name="Line 12"/>
          <p:cNvSpPr>
            <a:spLocks noChangeShapeType="1"/>
          </p:cNvSpPr>
          <p:nvPr/>
        </p:nvSpPr>
        <p:spPr bwMode="auto">
          <a:xfrm flipH="1">
            <a:off x="2555875" y="2492375"/>
            <a:ext cx="18002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61" name="Rectangle 13"/>
          <p:cNvSpPr>
            <a:spLocks noChangeArrowheads="1"/>
          </p:cNvSpPr>
          <p:nvPr/>
        </p:nvSpPr>
        <p:spPr bwMode="auto">
          <a:xfrm>
            <a:off x="4500563" y="1341438"/>
            <a:ext cx="431800" cy="16557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262" name="Text Box 14"/>
          <p:cNvSpPr txBox="1">
            <a:spLocks noChangeArrowheads="1"/>
          </p:cNvSpPr>
          <p:nvPr/>
        </p:nvSpPr>
        <p:spPr bwMode="auto">
          <a:xfrm>
            <a:off x="4140200" y="692150"/>
            <a:ext cx="1066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a-IR" altLang="en-US" sz="1600"/>
              <a:t>کانکتور رابط</a:t>
            </a:r>
            <a:endParaRPr lang="en-US" altLang="en-US" sz="1600"/>
          </a:p>
        </p:txBody>
      </p:sp>
      <p:sp>
        <p:nvSpPr>
          <p:cNvPr id="53263" name="Line 15"/>
          <p:cNvSpPr>
            <a:spLocks noChangeShapeType="1"/>
          </p:cNvSpPr>
          <p:nvPr/>
        </p:nvSpPr>
        <p:spPr bwMode="auto">
          <a:xfrm flipH="1">
            <a:off x="5003800" y="1628775"/>
            <a:ext cx="18002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64" name="Line 16"/>
          <p:cNvSpPr>
            <a:spLocks noChangeShapeType="1"/>
          </p:cNvSpPr>
          <p:nvPr/>
        </p:nvSpPr>
        <p:spPr bwMode="auto">
          <a:xfrm flipH="1">
            <a:off x="5003800" y="1916113"/>
            <a:ext cx="18002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65" name="Line 17"/>
          <p:cNvSpPr>
            <a:spLocks noChangeShapeType="1"/>
          </p:cNvSpPr>
          <p:nvPr/>
        </p:nvSpPr>
        <p:spPr bwMode="auto">
          <a:xfrm flipH="1">
            <a:off x="5003800" y="2205038"/>
            <a:ext cx="18002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66" name="Line 18"/>
          <p:cNvSpPr>
            <a:spLocks noChangeShapeType="1"/>
          </p:cNvSpPr>
          <p:nvPr/>
        </p:nvSpPr>
        <p:spPr bwMode="auto">
          <a:xfrm flipH="1">
            <a:off x="5003800" y="2565400"/>
            <a:ext cx="18002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67" name="Rectangle 19"/>
          <p:cNvSpPr>
            <a:spLocks noChangeArrowheads="1"/>
          </p:cNvSpPr>
          <p:nvPr/>
        </p:nvSpPr>
        <p:spPr bwMode="auto">
          <a:xfrm>
            <a:off x="7019925" y="1341438"/>
            <a:ext cx="288925" cy="15113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1200"/>
          </a:p>
        </p:txBody>
      </p:sp>
      <p:sp>
        <p:nvSpPr>
          <p:cNvPr id="53269" name="Rectangle 21"/>
          <p:cNvSpPr>
            <a:spLocks noChangeArrowheads="1"/>
          </p:cNvSpPr>
          <p:nvPr/>
        </p:nvSpPr>
        <p:spPr bwMode="auto">
          <a:xfrm>
            <a:off x="7451725" y="1341438"/>
            <a:ext cx="1441450" cy="381635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400"/>
              <a:t>ECU GAS</a:t>
            </a:r>
          </a:p>
        </p:txBody>
      </p:sp>
      <p:sp>
        <p:nvSpPr>
          <p:cNvPr id="53271" name="Rectangle 23"/>
          <p:cNvSpPr>
            <a:spLocks noChangeArrowheads="1"/>
          </p:cNvSpPr>
          <p:nvPr/>
        </p:nvSpPr>
        <p:spPr bwMode="auto">
          <a:xfrm>
            <a:off x="7019925" y="2997200"/>
            <a:ext cx="288925" cy="223202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272" name="Text Box 24"/>
          <p:cNvSpPr txBox="1">
            <a:spLocks noChangeArrowheads="1"/>
          </p:cNvSpPr>
          <p:nvPr/>
        </p:nvSpPr>
        <p:spPr bwMode="auto">
          <a:xfrm>
            <a:off x="6588125" y="908050"/>
            <a:ext cx="13128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a-IR" altLang="en-US" sz="1200"/>
              <a:t>کانکتور مشکی کوچک</a:t>
            </a:r>
            <a:endParaRPr lang="en-US" altLang="en-US" sz="1200"/>
          </a:p>
        </p:txBody>
      </p:sp>
      <p:sp>
        <p:nvSpPr>
          <p:cNvPr id="53274" name="Text Box 26"/>
          <p:cNvSpPr txBox="1">
            <a:spLocks noChangeArrowheads="1"/>
          </p:cNvSpPr>
          <p:nvPr/>
        </p:nvSpPr>
        <p:spPr bwMode="auto">
          <a:xfrm>
            <a:off x="6640513" y="1362075"/>
            <a:ext cx="2682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a:t>6</a:t>
            </a:r>
          </a:p>
        </p:txBody>
      </p:sp>
      <p:sp>
        <p:nvSpPr>
          <p:cNvPr id="53276" name="Text Box 28"/>
          <p:cNvSpPr txBox="1">
            <a:spLocks noChangeArrowheads="1"/>
          </p:cNvSpPr>
          <p:nvPr/>
        </p:nvSpPr>
        <p:spPr bwMode="auto">
          <a:xfrm>
            <a:off x="6711950" y="1720850"/>
            <a:ext cx="3524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a:t>15</a:t>
            </a:r>
          </a:p>
        </p:txBody>
      </p:sp>
      <p:sp>
        <p:nvSpPr>
          <p:cNvPr id="53277" name="Text Box 29"/>
          <p:cNvSpPr txBox="1">
            <a:spLocks noChangeArrowheads="1"/>
          </p:cNvSpPr>
          <p:nvPr/>
        </p:nvSpPr>
        <p:spPr bwMode="auto">
          <a:xfrm>
            <a:off x="6784975" y="2081213"/>
            <a:ext cx="26828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a:t>7</a:t>
            </a:r>
          </a:p>
        </p:txBody>
      </p:sp>
      <p:sp>
        <p:nvSpPr>
          <p:cNvPr id="53278" name="Text Box 30"/>
          <p:cNvSpPr txBox="1">
            <a:spLocks noChangeArrowheads="1"/>
          </p:cNvSpPr>
          <p:nvPr/>
        </p:nvSpPr>
        <p:spPr bwMode="auto">
          <a:xfrm>
            <a:off x="6711950" y="2370138"/>
            <a:ext cx="3524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a:t>14</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6" name="Picture 4" descr="P101015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p:txBody>
          <a:bodyPr/>
          <a:lstStyle/>
          <a:p>
            <a:r>
              <a:rPr lang="fa-IR" altLang="en-US"/>
              <a:t>تعاریف</a:t>
            </a:r>
            <a:endParaRPr lang="en-US" altLang="en-US"/>
          </a:p>
        </p:txBody>
      </p:sp>
      <p:sp>
        <p:nvSpPr>
          <p:cNvPr id="109571" name="Rectangle 3"/>
          <p:cNvSpPr>
            <a:spLocks noGrp="1" noChangeArrowheads="1"/>
          </p:cNvSpPr>
          <p:nvPr>
            <p:ph idx="1"/>
          </p:nvPr>
        </p:nvSpPr>
        <p:spPr>
          <a:xfrm>
            <a:off x="457200" y="1600200"/>
            <a:ext cx="8229600" cy="5257800"/>
          </a:xfrm>
        </p:spPr>
        <p:txBody>
          <a:bodyPr>
            <a:normAutofit fontScale="92500" lnSpcReduction="20000"/>
          </a:bodyPr>
          <a:lstStyle/>
          <a:p>
            <a:pPr algn="r" rtl="1">
              <a:lnSpc>
                <a:spcPct val="90000"/>
              </a:lnSpc>
            </a:pPr>
            <a:r>
              <a:rPr lang="fa-IR" altLang="en-US" sz="2000"/>
              <a:t>نسبت تراکم : حجم هوا و بنزین وارد شده به سیلندر وقتی پیستون پایین است (</a:t>
            </a:r>
            <a:r>
              <a:rPr lang="en-US" altLang="en-US" sz="2000"/>
              <a:t>BDC</a:t>
            </a:r>
            <a:r>
              <a:rPr lang="fa-IR" altLang="en-US" sz="2000"/>
              <a:t>) به حجم هوا و بنزین فشرده شده وقتی پیستون بالا است ( </a:t>
            </a:r>
            <a:r>
              <a:rPr lang="en-US" altLang="en-US" sz="2000"/>
              <a:t>TDC</a:t>
            </a:r>
            <a:r>
              <a:rPr lang="fa-IR" altLang="en-US" sz="2000"/>
              <a:t>).</a:t>
            </a:r>
          </a:p>
          <a:p>
            <a:pPr>
              <a:lnSpc>
                <a:spcPct val="90000"/>
              </a:lnSpc>
              <a:buFont typeface="Wingdings" panose="05000000000000000000" pitchFamily="2" charset="2"/>
              <a:buNone/>
            </a:pPr>
            <a:r>
              <a:rPr lang="fa-IR" altLang="en-US" sz="2000"/>
              <a:t>حجم یک سیلندر + حجم محفظه احتراق</a:t>
            </a:r>
          </a:p>
          <a:p>
            <a:pPr>
              <a:lnSpc>
                <a:spcPct val="90000"/>
              </a:lnSpc>
              <a:buFont typeface="Wingdings" panose="05000000000000000000" pitchFamily="2" charset="2"/>
              <a:buNone/>
            </a:pPr>
            <a:r>
              <a:rPr lang="fa-IR" altLang="en-US" sz="2000"/>
              <a:t>حجم محفظه احتراق            </a:t>
            </a:r>
          </a:p>
          <a:p>
            <a:pPr algn="r" rtl="1">
              <a:lnSpc>
                <a:spcPct val="90000"/>
              </a:lnSpc>
              <a:buFont typeface="Wingdings" panose="05000000000000000000" pitchFamily="2" charset="2"/>
              <a:buNone/>
            </a:pPr>
            <a:r>
              <a:rPr lang="fa-IR" altLang="en-US" sz="2000"/>
              <a:t>نسبت تراکم پراید </a:t>
            </a:r>
            <a:r>
              <a:rPr lang="en-US" altLang="en-US" sz="2000"/>
              <a:t>9.7/1</a:t>
            </a:r>
          </a:p>
          <a:p>
            <a:pPr algn="r" rtl="1">
              <a:lnSpc>
                <a:spcPct val="90000"/>
              </a:lnSpc>
              <a:buFont typeface="Wingdings" panose="05000000000000000000" pitchFamily="2" charset="2"/>
              <a:buNone/>
            </a:pPr>
            <a:r>
              <a:rPr lang="fa-IR" altLang="en-US" sz="2000"/>
              <a:t>خودروهای بنزینی می توانند حداکثر به نسبت تراکم </a:t>
            </a:r>
            <a:r>
              <a:rPr lang="en-US" altLang="en-US" sz="2000"/>
              <a:t>11.5/1</a:t>
            </a:r>
            <a:r>
              <a:rPr lang="fa-IR" altLang="en-US" sz="2000"/>
              <a:t> برسند.</a:t>
            </a:r>
          </a:p>
          <a:p>
            <a:pPr algn="r" rtl="1">
              <a:lnSpc>
                <a:spcPct val="90000"/>
              </a:lnSpc>
            </a:pPr>
            <a:r>
              <a:rPr lang="fa-IR" altLang="en-US" sz="2000"/>
              <a:t>اکتان : مقاومت سوخت ( بنزین ) در برابر خودسوزی </a:t>
            </a:r>
            <a:r>
              <a:rPr lang="en-US" altLang="en-US" sz="2000"/>
              <a:t>0-100 </a:t>
            </a:r>
            <a:endParaRPr lang="fa-IR" altLang="en-US" sz="2000"/>
          </a:p>
          <a:p>
            <a:pPr lvl="1" algn="r" rtl="1">
              <a:lnSpc>
                <a:spcPct val="90000"/>
              </a:lnSpc>
            </a:pPr>
            <a:r>
              <a:rPr lang="fa-IR" altLang="en-US" sz="1800"/>
              <a:t>بنزین معمولی : </a:t>
            </a:r>
            <a:r>
              <a:rPr lang="en-US" altLang="en-US" sz="1800"/>
              <a:t>80-82</a:t>
            </a:r>
          </a:p>
          <a:p>
            <a:pPr lvl="1" algn="r" rtl="1">
              <a:lnSpc>
                <a:spcPct val="90000"/>
              </a:lnSpc>
            </a:pPr>
            <a:r>
              <a:rPr lang="fa-IR" altLang="en-US" sz="1800"/>
              <a:t>بنزین سوپر   : </a:t>
            </a:r>
            <a:r>
              <a:rPr lang="en-US" altLang="en-US" sz="1800"/>
              <a:t>90-92</a:t>
            </a:r>
          </a:p>
          <a:p>
            <a:pPr algn="r" rtl="1">
              <a:lnSpc>
                <a:spcPct val="90000"/>
              </a:lnSpc>
            </a:pPr>
            <a:r>
              <a:rPr lang="fa-IR" altLang="en-US" sz="2000"/>
              <a:t>هرچه اکتان سوخت بالا برود می توانیم موتور با نسبت تراکم بهتر تولید کنیم (حداکثر تا </a:t>
            </a:r>
            <a:r>
              <a:rPr lang="en-US" altLang="en-US" sz="2000"/>
              <a:t>11.5/1</a:t>
            </a:r>
            <a:r>
              <a:rPr lang="fa-IR" altLang="en-US" sz="2000"/>
              <a:t>)</a:t>
            </a:r>
          </a:p>
          <a:p>
            <a:pPr algn="r" rtl="1">
              <a:lnSpc>
                <a:spcPct val="90000"/>
              </a:lnSpc>
            </a:pPr>
            <a:r>
              <a:rPr lang="fa-IR" altLang="en-US" sz="2000"/>
              <a:t>اکتان گاز </a:t>
            </a:r>
            <a:r>
              <a:rPr lang="en-US" altLang="en-US" sz="2000"/>
              <a:t>130 </a:t>
            </a:r>
            <a:r>
              <a:rPr lang="fa-IR" altLang="en-US" sz="2000"/>
              <a:t> ( عدد متان ) </a:t>
            </a:r>
          </a:p>
          <a:p>
            <a:pPr lvl="1" algn="r" rtl="1">
              <a:lnSpc>
                <a:spcPct val="90000"/>
              </a:lnSpc>
            </a:pPr>
            <a:r>
              <a:rPr lang="fa-IR" altLang="en-US" sz="1800"/>
              <a:t>با این عدد اکتان می توان خودرویی با نسبت تراکم بالاتر طراحی کرد.</a:t>
            </a:r>
          </a:p>
          <a:p>
            <a:pPr algn="r" rtl="1">
              <a:lnSpc>
                <a:spcPct val="90000"/>
              </a:lnSpc>
            </a:pPr>
            <a:r>
              <a:rPr lang="fa-IR" altLang="en-US" sz="2000"/>
              <a:t>شرکت </a:t>
            </a:r>
            <a:r>
              <a:rPr lang="en-US" altLang="en-US" sz="2000"/>
              <a:t>Honda</a:t>
            </a:r>
            <a:r>
              <a:rPr lang="fa-IR" altLang="en-US" sz="2000"/>
              <a:t> در خودروی </a:t>
            </a:r>
            <a:r>
              <a:rPr lang="en-US" altLang="en-US" sz="2000"/>
              <a:t>Honda civic</a:t>
            </a:r>
            <a:r>
              <a:rPr lang="fa-IR" altLang="en-US" sz="2000"/>
              <a:t> این طراحی را انجام داده است.</a:t>
            </a:r>
          </a:p>
          <a:p>
            <a:pPr>
              <a:lnSpc>
                <a:spcPct val="90000"/>
              </a:lnSpc>
              <a:buFont typeface="Wingdings" panose="05000000000000000000" pitchFamily="2" charset="2"/>
              <a:buNone/>
            </a:pPr>
            <a:r>
              <a:rPr lang="en-US" altLang="en-US" sz="2000"/>
              <a:t>Honda civic </a:t>
            </a:r>
            <a:r>
              <a:rPr lang="fa-IR" altLang="en-US" sz="2000"/>
              <a:t>موتور بنزینی  </a:t>
            </a:r>
            <a:r>
              <a:rPr lang="en-US" altLang="en-US" sz="2000"/>
              <a:t> </a:t>
            </a:r>
            <a:r>
              <a:rPr lang="fa-IR" altLang="en-US" sz="2000"/>
              <a:t>                  </a:t>
            </a:r>
            <a:r>
              <a:rPr lang="en-US" altLang="en-US" sz="2000"/>
              <a:t> 9.4/1    106  HP</a:t>
            </a:r>
          </a:p>
          <a:p>
            <a:pPr>
              <a:lnSpc>
                <a:spcPct val="90000"/>
              </a:lnSpc>
              <a:buFont typeface="Wingdings" panose="05000000000000000000" pitchFamily="2" charset="2"/>
              <a:buNone/>
            </a:pPr>
            <a:r>
              <a:rPr lang="en-US" altLang="en-US" sz="2000"/>
              <a:t>                    </a:t>
            </a:r>
            <a:r>
              <a:rPr lang="fa-IR" altLang="en-US" sz="2000"/>
              <a:t>موتور گازسوز طراحی شده</a:t>
            </a:r>
            <a:r>
              <a:rPr lang="en-US" altLang="en-US" sz="2000"/>
              <a:t>   12.5/1     112 HP</a:t>
            </a:r>
          </a:p>
        </p:txBody>
      </p:sp>
      <p:sp>
        <p:nvSpPr>
          <p:cNvPr id="109572" name="Line 4"/>
          <p:cNvSpPr>
            <a:spLocks noChangeShapeType="1"/>
          </p:cNvSpPr>
          <p:nvPr/>
        </p:nvSpPr>
        <p:spPr bwMode="auto">
          <a:xfrm>
            <a:off x="468313" y="2565400"/>
            <a:ext cx="33829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9571">
                                            <p:txEl>
                                              <p:pRg st="0" end="0"/>
                                            </p:txEl>
                                          </p:spTgt>
                                        </p:tgtEl>
                                        <p:attrNameLst>
                                          <p:attrName>style.visibility</p:attrName>
                                        </p:attrNameLst>
                                      </p:cBhvr>
                                      <p:to>
                                        <p:strVal val="visible"/>
                                      </p:to>
                                    </p:set>
                                    <p:animEffect transition="in" filter="fade">
                                      <p:cBhvr>
                                        <p:cTn id="7" dur="2000"/>
                                        <p:tgtEl>
                                          <p:spTgt spid="109571">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9571">
                                            <p:txEl>
                                              <p:pRg st="1" end="1"/>
                                            </p:txEl>
                                          </p:spTgt>
                                        </p:tgtEl>
                                        <p:attrNameLst>
                                          <p:attrName>style.visibility</p:attrName>
                                        </p:attrNameLst>
                                      </p:cBhvr>
                                      <p:to>
                                        <p:strVal val="visible"/>
                                      </p:to>
                                    </p:set>
                                    <p:animEffect transition="in" filter="fade">
                                      <p:cBhvr>
                                        <p:cTn id="10" dur="2000"/>
                                        <p:tgtEl>
                                          <p:spTgt spid="109571">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09571">
                                            <p:txEl>
                                              <p:pRg st="2" end="2"/>
                                            </p:txEl>
                                          </p:spTgt>
                                        </p:tgtEl>
                                        <p:attrNameLst>
                                          <p:attrName>style.visibility</p:attrName>
                                        </p:attrNameLst>
                                      </p:cBhvr>
                                      <p:to>
                                        <p:strVal val="visible"/>
                                      </p:to>
                                    </p:set>
                                    <p:animEffect transition="in" filter="fade">
                                      <p:cBhvr>
                                        <p:cTn id="13" dur="2000"/>
                                        <p:tgtEl>
                                          <p:spTgt spid="109571">
                                            <p:txEl>
                                              <p:pRg st="2" end="2"/>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nodeType="clickEffect">
                                  <p:stCondLst>
                                    <p:cond delay="0"/>
                                  </p:stCondLst>
                                  <p:childTnLst>
                                    <p:set>
                                      <p:cBhvr>
                                        <p:cTn id="17" dur="1" fill="hold">
                                          <p:stCondLst>
                                            <p:cond delay="0"/>
                                          </p:stCondLst>
                                        </p:cTn>
                                        <p:tgtEl>
                                          <p:spTgt spid="109571">
                                            <p:txEl>
                                              <p:pRg st="3" end="3"/>
                                            </p:txEl>
                                          </p:spTgt>
                                        </p:tgtEl>
                                        <p:attrNameLst>
                                          <p:attrName>style.visibility</p:attrName>
                                        </p:attrNameLst>
                                      </p:cBhvr>
                                      <p:to>
                                        <p:strVal val="visible"/>
                                      </p:to>
                                    </p:set>
                                    <p:animEffect transition="in" filter="fade">
                                      <p:cBhvr>
                                        <p:cTn id="18" dur="2000"/>
                                        <p:tgtEl>
                                          <p:spTgt spid="109571">
                                            <p:txEl>
                                              <p:pRg st="3" end="3"/>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109571">
                                            <p:txEl>
                                              <p:pRg st="4" end="4"/>
                                            </p:txEl>
                                          </p:spTgt>
                                        </p:tgtEl>
                                        <p:attrNameLst>
                                          <p:attrName>style.visibility</p:attrName>
                                        </p:attrNameLst>
                                      </p:cBhvr>
                                      <p:to>
                                        <p:strVal val="visible"/>
                                      </p:to>
                                    </p:set>
                                    <p:anim calcmode="lin" valueType="num">
                                      <p:cBhvr additive="base">
                                        <p:cTn id="23" dur="500" fill="hold"/>
                                        <p:tgtEl>
                                          <p:spTgt spid="109571">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0957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7" presetClass="entr" presetSubtype="4" fill="hold" nodeType="clickEffect">
                                  <p:stCondLst>
                                    <p:cond delay="0"/>
                                  </p:stCondLst>
                                  <p:childTnLst>
                                    <p:set>
                                      <p:cBhvr>
                                        <p:cTn id="28" dur="1" fill="hold">
                                          <p:stCondLst>
                                            <p:cond delay="0"/>
                                          </p:stCondLst>
                                        </p:cTn>
                                        <p:tgtEl>
                                          <p:spTgt spid="109571">
                                            <p:txEl>
                                              <p:pRg st="5" end="5"/>
                                            </p:txEl>
                                          </p:spTgt>
                                        </p:tgtEl>
                                        <p:attrNameLst>
                                          <p:attrName>style.visibility</p:attrName>
                                        </p:attrNameLst>
                                      </p:cBhvr>
                                      <p:to>
                                        <p:strVal val="visible"/>
                                      </p:to>
                                    </p:set>
                                    <p:anim calcmode="lin" valueType="num">
                                      <p:cBhvr additive="base">
                                        <p:cTn id="29" dur="5000" fill="hold"/>
                                        <p:tgtEl>
                                          <p:spTgt spid="109571">
                                            <p:txEl>
                                              <p:pRg st="5" end="5"/>
                                            </p:txEl>
                                          </p:spTgt>
                                        </p:tgtEl>
                                        <p:attrNameLst>
                                          <p:attrName>ppt_x</p:attrName>
                                        </p:attrNameLst>
                                      </p:cBhvr>
                                      <p:tavLst>
                                        <p:tav tm="0">
                                          <p:val>
                                            <p:strVal val="#ppt_x"/>
                                          </p:val>
                                        </p:tav>
                                        <p:tav tm="100000">
                                          <p:val>
                                            <p:strVal val="#ppt_x"/>
                                          </p:val>
                                        </p:tav>
                                      </p:tavLst>
                                    </p:anim>
                                    <p:anim calcmode="lin" valueType="num">
                                      <p:cBhvr additive="base">
                                        <p:cTn id="30" dur="5000" fill="hold"/>
                                        <p:tgtEl>
                                          <p:spTgt spid="109571">
                                            <p:txEl>
                                              <p:pRg st="5" end="5"/>
                                            </p:txEl>
                                          </p:spTgt>
                                        </p:tgtEl>
                                        <p:attrNameLst>
                                          <p:attrName>ppt_y</p:attrName>
                                        </p:attrNameLst>
                                      </p:cBhvr>
                                      <p:tavLst>
                                        <p:tav tm="0">
                                          <p:val>
                                            <p:strVal val="1+#ppt_h/2"/>
                                          </p:val>
                                        </p:tav>
                                        <p:tav tm="100000">
                                          <p:val>
                                            <p:strVal val="#ppt_y"/>
                                          </p:val>
                                        </p:tav>
                                      </p:tavLst>
                                    </p:anim>
                                  </p:childTnLst>
                                </p:cTn>
                              </p:par>
                              <p:par>
                                <p:cTn id="31" presetID="7" presetClass="entr" presetSubtype="4" fill="hold" nodeType="withEffect">
                                  <p:stCondLst>
                                    <p:cond delay="0"/>
                                  </p:stCondLst>
                                  <p:childTnLst>
                                    <p:set>
                                      <p:cBhvr>
                                        <p:cTn id="32" dur="1" fill="hold">
                                          <p:stCondLst>
                                            <p:cond delay="0"/>
                                          </p:stCondLst>
                                        </p:cTn>
                                        <p:tgtEl>
                                          <p:spTgt spid="109571">
                                            <p:txEl>
                                              <p:pRg st="6" end="6"/>
                                            </p:txEl>
                                          </p:spTgt>
                                        </p:tgtEl>
                                        <p:attrNameLst>
                                          <p:attrName>style.visibility</p:attrName>
                                        </p:attrNameLst>
                                      </p:cBhvr>
                                      <p:to>
                                        <p:strVal val="visible"/>
                                      </p:to>
                                    </p:set>
                                    <p:anim calcmode="lin" valueType="num">
                                      <p:cBhvr additive="base">
                                        <p:cTn id="33" dur="5000" fill="hold"/>
                                        <p:tgtEl>
                                          <p:spTgt spid="109571">
                                            <p:txEl>
                                              <p:pRg st="6" end="6"/>
                                            </p:txEl>
                                          </p:spTgt>
                                        </p:tgtEl>
                                        <p:attrNameLst>
                                          <p:attrName>ppt_x</p:attrName>
                                        </p:attrNameLst>
                                      </p:cBhvr>
                                      <p:tavLst>
                                        <p:tav tm="0">
                                          <p:val>
                                            <p:strVal val="#ppt_x"/>
                                          </p:val>
                                        </p:tav>
                                        <p:tav tm="100000">
                                          <p:val>
                                            <p:strVal val="#ppt_x"/>
                                          </p:val>
                                        </p:tav>
                                      </p:tavLst>
                                    </p:anim>
                                    <p:anim calcmode="lin" valueType="num">
                                      <p:cBhvr additive="base">
                                        <p:cTn id="34" dur="5000" fill="hold"/>
                                        <p:tgtEl>
                                          <p:spTgt spid="109571">
                                            <p:txEl>
                                              <p:pRg st="6" end="6"/>
                                            </p:txEl>
                                          </p:spTgt>
                                        </p:tgtEl>
                                        <p:attrNameLst>
                                          <p:attrName>ppt_y</p:attrName>
                                        </p:attrNameLst>
                                      </p:cBhvr>
                                      <p:tavLst>
                                        <p:tav tm="0">
                                          <p:val>
                                            <p:strVal val="1+#ppt_h/2"/>
                                          </p:val>
                                        </p:tav>
                                        <p:tav tm="100000">
                                          <p:val>
                                            <p:strVal val="#ppt_y"/>
                                          </p:val>
                                        </p:tav>
                                      </p:tavLst>
                                    </p:anim>
                                  </p:childTnLst>
                                </p:cTn>
                              </p:par>
                              <p:par>
                                <p:cTn id="35" presetID="7" presetClass="entr" presetSubtype="4" fill="hold" nodeType="withEffect">
                                  <p:stCondLst>
                                    <p:cond delay="0"/>
                                  </p:stCondLst>
                                  <p:childTnLst>
                                    <p:set>
                                      <p:cBhvr>
                                        <p:cTn id="36" dur="1" fill="hold">
                                          <p:stCondLst>
                                            <p:cond delay="0"/>
                                          </p:stCondLst>
                                        </p:cTn>
                                        <p:tgtEl>
                                          <p:spTgt spid="109571">
                                            <p:txEl>
                                              <p:pRg st="7" end="7"/>
                                            </p:txEl>
                                          </p:spTgt>
                                        </p:tgtEl>
                                        <p:attrNameLst>
                                          <p:attrName>style.visibility</p:attrName>
                                        </p:attrNameLst>
                                      </p:cBhvr>
                                      <p:to>
                                        <p:strVal val="visible"/>
                                      </p:to>
                                    </p:set>
                                    <p:anim calcmode="lin" valueType="num">
                                      <p:cBhvr additive="base">
                                        <p:cTn id="37" dur="5000" fill="hold"/>
                                        <p:tgtEl>
                                          <p:spTgt spid="109571">
                                            <p:txEl>
                                              <p:pRg st="7" end="7"/>
                                            </p:txEl>
                                          </p:spTgt>
                                        </p:tgtEl>
                                        <p:attrNameLst>
                                          <p:attrName>ppt_x</p:attrName>
                                        </p:attrNameLst>
                                      </p:cBhvr>
                                      <p:tavLst>
                                        <p:tav tm="0">
                                          <p:val>
                                            <p:strVal val="#ppt_x"/>
                                          </p:val>
                                        </p:tav>
                                        <p:tav tm="100000">
                                          <p:val>
                                            <p:strVal val="#ppt_x"/>
                                          </p:val>
                                        </p:tav>
                                      </p:tavLst>
                                    </p:anim>
                                    <p:anim calcmode="lin" valueType="num">
                                      <p:cBhvr additive="base">
                                        <p:cTn id="38" dur="5000" fill="hold"/>
                                        <p:tgtEl>
                                          <p:spTgt spid="109571">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109571">
                                            <p:txEl>
                                              <p:pRg st="8" end="8"/>
                                            </p:txEl>
                                          </p:spTgt>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55" presetClass="entr" presetSubtype="0" fill="hold" nodeType="clickEffect">
                                  <p:stCondLst>
                                    <p:cond delay="0"/>
                                  </p:stCondLst>
                                  <p:childTnLst>
                                    <p:set>
                                      <p:cBhvr>
                                        <p:cTn id="46" dur="1" fill="hold">
                                          <p:stCondLst>
                                            <p:cond delay="0"/>
                                          </p:stCondLst>
                                        </p:cTn>
                                        <p:tgtEl>
                                          <p:spTgt spid="109571">
                                            <p:txEl>
                                              <p:pRg st="9" end="9"/>
                                            </p:txEl>
                                          </p:spTgt>
                                        </p:tgtEl>
                                        <p:attrNameLst>
                                          <p:attrName>style.visibility</p:attrName>
                                        </p:attrNameLst>
                                      </p:cBhvr>
                                      <p:to>
                                        <p:strVal val="visible"/>
                                      </p:to>
                                    </p:set>
                                    <p:anim calcmode="lin" valueType="num">
                                      <p:cBhvr>
                                        <p:cTn id="47" dur="1000" fill="hold"/>
                                        <p:tgtEl>
                                          <p:spTgt spid="109571">
                                            <p:txEl>
                                              <p:pRg st="9" end="9"/>
                                            </p:txEl>
                                          </p:spTgt>
                                        </p:tgtEl>
                                        <p:attrNameLst>
                                          <p:attrName>ppt_w</p:attrName>
                                        </p:attrNameLst>
                                      </p:cBhvr>
                                      <p:tavLst>
                                        <p:tav tm="0">
                                          <p:val>
                                            <p:strVal val="#ppt_w*0.70"/>
                                          </p:val>
                                        </p:tav>
                                        <p:tav tm="100000">
                                          <p:val>
                                            <p:strVal val="#ppt_w"/>
                                          </p:val>
                                        </p:tav>
                                      </p:tavLst>
                                    </p:anim>
                                    <p:anim calcmode="lin" valueType="num">
                                      <p:cBhvr>
                                        <p:cTn id="48" dur="1000" fill="hold"/>
                                        <p:tgtEl>
                                          <p:spTgt spid="109571">
                                            <p:txEl>
                                              <p:pRg st="9" end="9"/>
                                            </p:txEl>
                                          </p:spTgt>
                                        </p:tgtEl>
                                        <p:attrNameLst>
                                          <p:attrName>ppt_h</p:attrName>
                                        </p:attrNameLst>
                                      </p:cBhvr>
                                      <p:tavLst>
                                        <p:tav tm="0">
                                          <p:val>
                                            <p:strVal val="#ppt_h"/>
                                          </p:val>
                                        </p:tav>
                                        <p:tav tm="100000">
                                          <p:val>
                                            <p:strVal val="#ppt_h"/>
                                          </p:val>
                                        </p:tav>
                                      </p:tavLst>
                                    </p:anim>
                                    <p:animEffect transition="in" filter="fade">
                                      <p:cBhvr>
                                        <p:cTn id="49" dur="1000"/>
                                        <p:tgtEl>
                                          <p:spTgt spid="109571">
                                            <p:txEl>
                                              <p:pRg st="9" end="9"/>
                                            </p:txEl>
                                          </p:spTgt>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8" presetClass="entr" presetSubtype="16" fill="hold" nodeType="clickEffect">
                                  <p:stCondLst>
                                    <p:cond delay="0"/>
                                  </p:stCondLst>
                                  <p:childTnLst>
                                    <p:set>
                                      <p:cBhvr>
                                        <p:cTn id="53" dur="1" fill="hold">
                                          <p:stCondLst>
                                            <p:cond delay="0"/>
                                          </p:stCondLst>
                                        </p:cTn>
                                        <p:tgtEl>
                                          <p:spTgt spid="109571">
                                            <p:txEl>
                                              <p:pRg st="10" end="10"/>
                                            </p:txEl>
                                          </p:spTgt>
                                        </p:tgtEl>
                                        <p:attrNameLst>
                                          <p:attrName>style.visibility</p:attrName>
                                        </p:attrNameLst>
                                      </p:cBhvr>
                                      <p:to>
                                        <p:strVal val="visible"/>
                                      </p:to>
                                    </p:set>
                                    <p:animEffect transition="in" filter="diamond(in)">
                                      <p:cBhvr>
                                        <p:cTn id="54" dur="2000"/>
                                        <p:tgtEl>
                                          <p:spTgt spid="109571">
                                            <p:txEl>
                                              <p:pRg st="10" end="10"/>
                                            </p:txEl>
                                          </p:spTgt>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7" presetClass="entr" presetSubtype="4" fill="hold" nodeType="clickEffect">
                                  <p:stCondLst>
                                    <p:cond delay="0"/>
                                  </p:stCondLst>
                                  <p:childTnLst>
                                    <p:set>
                                      <p:cBhvr>
                                        <p:cTn id="58" dur="1" fill="hold">
                                          <p:stCondLst>
                                            <p:cond delay="0"/>
                                          </p:stCondLst>
                                        </p:cTn>
                                        <p:tgtEl>
                                          <p:spTgt spid="109571">
                                            <p:txEl>
                                              <p:pRg st="11" end="11"/>
                                            </p:txEl>
                                          </p:spTgt>
                                        </p:tgtEl>
                                        <p:attrNameLst>
                                          <p:attrName>style.visibility</p:attrName>
                                        </p:attrNameLst>
                                      </p:cBhvr>
                                      <p:to>
                                        <p:strVal val="visible"/>
                                      </p:to>
                                    </p:set>
                                    <p:anim calcmode="lin" valueType="num">
                                      <p:cBhvr additive="base">
                                        <p:cTn id="59" dur="5000" fill="hold"/>
                                        <p:tgtEl>
                                          <p:spTgt spid="109571">
                                            <p:txEl>
                                              <p:pRg st="11" end="11"/>
                                            </p:txEl>
                                          </p:spTgt>
                                        </p:tgtEl>
                                        <p:attrNameLst>
                                          <p:attrName>ppt_x</p:attrName>
                                        </p:attrNameLst>
                                      </p:cBhvr>
                                      <p:tavLst>
                                        <p:tav tm="0">
                                          <p:val>
                                            <p:strVal val="#ppt_x"/>
                                          </p:val>
                                        </p:tav>
                                        <p:tav tm="100000">
                                          <p:val>
                                            <p:strVal val="#ppt_x"/>
                                          </p:val>
                                        </p:tav>
                                      </p:tavLst>
                                    </p:anim>
                                    <p:anim calcmode="lin" valueType="num">
                                      <p:cBhvr additive="base">
                                        <p:cTn id="60" dur="5000" fill="hold"/>
                                        <p:tgtEl>
                                          <p:spTgt spid="109571">
                                            <p:txEl>
                                              <p:pRg st="11" end="11"/>
                                            </p:txEl>
                                          </p:spTgt>
                                        </p:tgtEl>
                                        <p:attrNameLst>
                                          <p:attrName>ppt_y</p:attrName>
                                        </p:attrNameLst>
                                      </p:cBhvr>
                                      <p:tavLst>
                                        <p:tav tm="0">
                                          <p:val>
                                            <p:strVal val="1+#ppt_h/2"/>
                                          </p:val>
                                        </p:tav>
                                        <p:tav tm="100000">
                                          <p:val>
                                            <p:strVal val="#ppt_y"/>
                                          </p:val>
                                        </p:tav>
                                      </p:tavLst>
                                    </p:anim>
                                  </p:childTnLst>
                                </p:cTn>
                              </p:par>
                              <p:par>
                                <p:cTn id="61" presetID="7" presetClass="entr" presetSubtype="4" fill="hold" nodeType="withEffect">
                                  <p:stCondLst>
                                    <p:cond delay="0"/>
                                  </p:stCondLst>
                                  <p:childTnLst>
                                    <p:set>
                                      <p:cBhvr>
                                        <p:cTn id="62" dur="1" fill="hold">
                                          <p:stCondLst>
                                            <p:cond delay="0"/>
                                          </p:stCondLst>
                                        </p:cTn>
                                        <p:tgtEl>
                                          <p:spTgt spid="109571">
                                            <p:txEl>
                                              <p:pRg st="12" end="12"/>
                                            </p:txEl>
                                          </p:spTgt>
                                        </p:tgtEl>
                                        <p:attrNameLst>
                                          <p:attrName>style.visibility</p:attrName>
                                        </p:attrNameLst>
                                      </p:cBhvr>
                                      <p:to>
                                        <p:strVal val="visible"/>
                                      </p:to>
                                    </p:set>
                                    <p:anim calcmode="lin" valueType="num">
                                      <p:cBhvr additive="base">
                                        <p:cTn id="63" dur="5000" fill="hold"/>
                                        <p:tgtEl>
                                          <p:spTgt spid="109571">
                                            <p:txEl>
                                              <p:pRg st="12" end="12"/>
                                            </p:txEl>
                                          </p:spTgt>
                                        </p:tgtEl>
                                        <p:attrNameLst>
                                          <p:attrName>ppt_x</p:attrName>
                                        </p:attrNameLst>
                                      </p:cBhvr>
                                      <p:tavLst>
                                        <p:tav tm="0">
                                          <p:val>
                                            <p:strVal val="#ppt_x"/>
                                          </p:val>
                                        </p:tav>
                                        <p:tav tm="100000">
                                          <p:val>
                                            <p:strVal val="#ppt_x"/>
                                          </p:val>
                                        </p:tav>
                                      </p:tavLst>
                                    </p:anim>
                                    <p:anim calcmode="lin" valueType="num">
                                      <p:cBhvr additive="base">
                                        <p:cTn id="64" dur="5000" fill="hold"/>
                                        <p:tgtEl>
                                          <p:spTgt spid="109571">
                                            <p:txEl>
                                              <p:pRg st="12" end="12"/>
                                            </p:txEl>
                                          </p:spTgt>
                                        </p:tgtEl>
                                        <p:attrNameLst>
                                          <p:attrName>ppt_y</p:attrName>
                                        </p:attrNameLst>
                                      </p:cBhvr>
                                      <p:tavLst>
                                        <p:tav tm="0">
                                          <p:val>
                                            <p:strVal val="1+#ppt_h/2"/>
                                          </p:val>
                                        </p:tav>
                                        <p:tav tm="100000">
                                          <p:val>
                                            <p:strVal val="#ppt_y"/>
                                          </p:val>
                                        </p:tav>
                                      </p:tavLst>
                                    </p:anim>
                                  </p:childTnLst>
                                </p:cTn>
                              </p:par>
                              <p:par>
                                <p:cTn id="65" presetID="7" presetClass="entr" presetSubtype="4" fill="hold" nodeType="withEffect">
                                  <p:stCondLst>
                                    <p:cond delay="0"/>
                                  </p:stCondLst>
                                  <p:childTnLst>
                                    <p:set>
                                      <p:cBhvr>
                                        <p:cTn id="66" dur="1" fill="hold">
                                          <p:stCondLst>
                                            <p:cond delay="0"/>
                                          </p:stCondLst>
                                        </p:cTn>
                                        <p:tgtEl>
                                          <p:spTgt spid="109571">
                                            <p:txEl>
                                              <p:pRg st="13" end="13"/>
                                            </p:txEl>
                                          </p:spTgt>
                                        </p:tgtEl>
                                        <p:attrNameLst>
                                          <p:attrName>style.visibility</p:attrName>
                                        </p:attrNameLst>
                                      </p:cBhvr>
                                      <p:to>
                                        <p:strVal val="visible"/>
                                      </p:to>
                                    </p:set>
                                    <p:anim calcmode="lin" valueType="num">
                                      <p:cBhvr additive="base">
                                        <p:cTn id="67" dur="5000" fill="hold"/>
                                        <p:tgtEl>
                                          <p:spTgt spid="109571">
                                            <p:txEl>
                                              <p:pRg st="13" end="13"/>
                                            </p:txEl>
                                          </p:spTgt>
                                        </p:tgtEl>
                                        <p:attrNameLst>
                                          <p:attrName>ppt_x</p:attrName>
                                        </p:attrNameLst>
                                      </p:cBhvr>
                                      <p:tavLst>
                                        <p:tav tm="0">
                                          <p:val>
                                            <p:strVal val="#ppt_x"/>
                                          </p:val>
                                        </p:tav>
                                        <p:tav tm="100000">
                                          <p:val>
                                            <p:strVal val="#ppt_x"/>
                                          </p:val>
                                        </p:tav>
                                      </p:tavLst>
                                    </p:anim>
                                    <p:anim calcmode="lin" valueType="num">
                                      <p:cBhvr additive="base">
                                        <p:cTn id="68" dur="5000" fill="hold"/>
                                        <p:tgtEl>
                                          <p:spTgt spid="109571">
                                            <p:txEl>
                                              <p:pRg st="13" end="1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40" name="Rectangle 4"/>
          <p:cNvSpPr>
            <a:spLocks noGrp="1" noChangeArrowheads="1"/>
          </p:cNvSpPr>
          <p:nvPr>
            <p:ph type="title"/>
          </p:nvPr>
        </p:nvSpPr>
        <p:spPr/>
        <p:txBody>
          <a:bodyPr/>
          <a:lstStyle/>
          <a:p>
            <a:r>
              <a:rPr lang="fa-IR" altLang="en-US"/>
              <a:t>شیر سماوری مخزن</a:t>
            </a:r>
            <a:endParaRPr lang="en-US" altLang="en-US"/>
          </a:p>
        </p:txBody>
      </p:sp>
      <p:pic>
        <p:nvPicPr>
          <p:cNvPr id="91141" name="Picture 5" descr="P101020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96182" y="2160588"/>
            <a:ext cx="5175249" cy="38814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6" name="Rectangle 4"/>
          <p:cNvSpPr>
            <a:spLocks noChangeArrowheads="1"/>
          </p:cNvSpPr>
          <p:nvPr/>
        </p:nvSpPr>
        <p:spPr bwMode="auto">
          <a:xfrm>
            <a:off x="971550" y="2060575"/>
            <a:ext cx="1512888" cy="100806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a-IR" altLang="en-US"/>
              <a:t>انژکتور 2</a:t>
            </a:r>
            <a:endParaRPr lang="en-US" altLang="en-US"/>
          </a:p>
        </p:txBody>
      </p:sp>
      <p:sp>
        <p:nvSpPr>
          <p:cNvPr id="95238" name="Line 6"/>
          <p:cNvSpPr>
            <a:spLocks noChangeShapeType="1"/>
          </p:cNvSpPr>
          <p:nvPr/>
        </p:nvSpPr>
        <p:spPr bwMode="auto">
          <a:xfrm>
            <a:off x="3203575" y="1557338"/>
            <a:ext cx="0" cy="6477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5239" name="Line 7"/>
          <p:cNvSpPr>
            <a:spLocks noChangeShapeType="1"/>
          </p:cNvSpPr>
          <p:nvPr/>
        </p:nvSpPr>
        <p:spPr bwMode="auto">
          <a:xfrm flipH="1">
            <a:off x="2555875" y="2205038"/>
            <a:ext cx="6477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5240" name="Text Box 8"/>
          <p:cNvSpPr txBox="1">
            <a:spLocks noChangeArrowheads="1"/>
          </p:cNvSpPr>
          <p:nvPr/>
        </p:nvSpPr>
        <p:spPr bwMode="auto">
          <a:xfrm>
            <a:off x="3327400" y="784225"/>
            <a:ext cx="23574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a-IR" altLang="en-US"/>
              <a:t>از رله دوبل پایه 13 12 ولت</a:t>
            </a:r>
            <a:endParaRPr lang="en-US" altLang="en-US"/>
          </a:p>
        </p:txBody>
      </p:sp>
      <p:sp>
        <p:nvSpPr>
          <p:cNvPr id="95241" name="Rectangle 9"/>
          <p:cNvSpPr>
            <a:spLocks noChangeArrowheads="1"/>
          </p:cNvSpPr>
          <p:nvPr/>
        </p:nvSpPr>
        <p:spPr bwMode="auto">
          <a:xfrm>
            <a:off x="7451725" y="1484313"/>
            <a:ext cx="1223963" cy="223202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a:t>ECU </a:t>
            </a:r>
          </a:p>
          <a:p>
            <a:pPr algn="ctr"/>
            <a:r>
              <a:rPr lang="en-US" altLang="en-US"/>
              <a:t>PETROL</a:t>
            </a:r>
          </a:p>
        </p:txBody>
      </p:sp>
      <p:sp>
        <p:nvSpPr>
          <p:cNvPr id="95243" name="Line 11"/>
          <p:cNvSpPr>
            <a:spLocks noChangeShapeType="1"/>
          </p:cNvSpPr>
          <p:nvPr/>
        </p:nvSpPr>
        <p:spPr bwMode="auto">
          <a:xfrm flipH="1">
            <a:off x="2555875" y="2636838"/>
            <a:ext cx="489585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5244" name="Text Box 12"/>
          <p:cNvSpPr txBox="1">
            <a:spLocks noChangeArrowheads="1"/>
          </p:cNvSpPr>
          <p:nvPr/>
        </p:nvSpPr>
        <p:spPr bwMode="auto">
          <a:xfrm>
            <a:off x="5795963" y="2205038"/>
            <a:ext cx="105886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rtl="1"/>
            <a:r>
              <a:rPr lang="fa-IR" altLang="en-US"/>
              <a:t>منفی  پالس </a:t>
            </a:r>
            <a:endParaRPr lang="en-US" altLang="en-US"/>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62" name="Rectangle 6"/>
          <p:cNvSpPr>
            <a:spLocks noGrp="1" noChangeArrowheads="1"/>
          </p:cNvSpPr>
          <p:nvPr>
            <p:ph type="title"/>
          </p:nvPr>
        </p:nvSpPr>
        <p:spPr/>
        <p:txBody>
          <a:bodyPr/>
          <a:lstStyle/>
          <a:p>
            <a:pPr rtl="1"/>
            <a:r>
              <a:rPr lang="fa-IR" altLang="en-US"/>
              <a:t>رگولاتور</a:t>
            </a:r>
            <a:r>
              <a:rPr lang="en-US" altLang="en-US"/>
              <a:t> OMVL </a:t>
            </a:r>
            <a:r>
              <a:rPr lang="fa-IR" altLang="en-US"/>
              <a:t> </a:t>
            </a:r>
            <a:endParaRPr lang="en-US" altLang="en-US"/>
          </a:p>
        </p:txBody>
      </p:sp>
      <p:sp>
        <p:nvSpPr>
          <p:cNvPr id="96263" name="Rectangle 7"/>
          <p:cNvSpPr>
            <a:spLocks noGrp="1" noChangeArrowheads="1"/>
          </p:cNvSpPr>
          <p:nvPr>
            <p:ph idx="1"/>
          </p:nvPr>
        </p:nvSpPr>
        <p:spPr/>
        <p:txBody>
          <a:bodyPr/>
          <a:lstStyle/>
          <a:p>
            <a:pPr algn="r" rtl="1"/>
            <a:r>
              <a:rPr lang="fa-IR" altLang="en-US" sz="2000"/>
              <a:t>رگولاتور </a:t>
            </a:r>
            <a:r>
              <a:rPr lang="en-US" altLang="en-US" sz="2000"/>
              <a:t>OMVL </a:t>
            </a:r>
            <a:r>
              <a:rPr lang="fa-IR" altLang="en-US" sz="2000"/>
              <a:t> فشار گاز را طی دو مرحله کاهش می دهد</a:t>
            </a:r>
          </a:p>
          <a:p>
            <a:pPr lvl="1"/>
            <a:r>
              <a:rPr lang="en-US" altLang="en-US" sz="1800"/>
              <a:t>200 </a:t>
            </a:r>
            <a:r>
              <a:rPr lang="en-US" altLang="en-US" sz="1800">
                <a:sym typeface="Wingdings" panose="05000000000000000000" pitchFamily="2" charset="2"/>
              </a:rPr>
              <a:t> 2.8-2.2 bar   </a:t>
            </a:r>
            <a:r>
              <a:rPr lang="fa-IR" altLang="en-US" sz="1800">
                <a:sym typeface="Wingdings" panose="05000000000000000000" pitchFamily="2" charset="2"/>
              </a:rPr>
              <a:t>تقریبا</a:t>
            </a:r>
            <a:r>
              <a:rPr lang="en-US" altLang="en-US" sz="1800">
                <a:sym typeface="Wingdings" panose="05000000000000000000" pitchFamily="2" charset="2"/>
              </a:rPr>
              <a:t>1 bar</a:t>
            </a:r>
            <a:endParaRPr lang="fa-IR" altLang="en-US" sz="1800"/>
          </a:p>
          <a:p>
            <a:pPr algn="r" rtl="1"/>
            <a:r>
              <a:rPr lang="fa-IR" altLang="en-US" sz="2000"/>
              <a:t>تعویض فیلتر رگولاتور </a:t>
            </a:r>
          </a:p>
          <a:p>
            <a:pPr lvl="1" algn="r" rtl="1"/>
            <a:r>
              <a:rPr lang="fa-IR" altLang="en-US" sz="2000"/>
              <a:t>برای اولین بار 25000 کیلومتر</a:t>
            </a:r>
          </a:p>
          <a:p>
            <a:pPr lvl="1" algn="r" rtl="1"/>
            <a:r>
              <a:rPr lang="fa-IR" altLang="en-US" sz="2000"/>
              <a:t>دفعات بعدی هر 75000 کیلومتر</a:t>
            </a:r>
            <a:endParaRPr lang="en-US" altLang="en-US" sz="2000"/>
          </a:p>
          <a:p>
            <a:pPr algn="r" rtl="1"/>
            <a:r>
              <a:rPr lang="fa-IR" altLang="en-US" sz="2400"/>
              <a:t>مقاومت سیم پیچ شیر برقی بزرگ 12 اهم است.</a:t>
            </a:r>
            <a:endParaRPr lang="en-US" altLang="en-US" sz="2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96263">
                                            <p:txEl>
                                              <p:pRg st="2" end="2"/>
                                            </p:txEl>
                                          </p:spTgt>
                                        </p:tgtEl>
                                        <p:attrNameLst>
                                          <p:attrName>style.visibility</p:attrName>
                                        </p:attrNameLst>
                                      </p:cBhvr>
                                      <p:to>
                                        <p:strVal val="visible"/>
                                      </p:to>
                                    </p:set>
                                    <p:animEffect transition="in" filter="fade">
                                      <p:cBhvr>
                                        <p:cTn id="7" dur="2000"/>
                                        <p:tgtEl>
                                          <p:spTgt spid="9626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6263">
                                            <p:txEl>
                                              <p:pRg st="0" end="0"/>
                                            </p:txEl>
                                          </p:spTgt>
                                        </p:tgtEl>
                                        <p:attrNameLst>
                                          <p:attrName>style.visibility</p:attrName>
                                        </p:attrNameLst>
                                      </p:cBhvr>
                                      <p:to>
                                        <p:strVal val="visible"/>
                                      </p:to>
                                    </p:set>
                                    <p:animEffect transition="in" filter="fade">
                                      <p:cBhvr>
                                        <p:cTn id="10" dur="2000"/>
                                        <p:tgtEl>
                                          <p:spTgt spid="96263">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96263">
                                            <p:txEl>
                                              <p:pRg st="1" end="1"/>
                                            </p:txEl>
                                          </p:spTgt>
                                        </p:tgtEl>
                                        <p:attrNameLst>
                                          <p:attrName>style.visibility</p:attrName>
                                        </p:attrNameLst>
                                      </p:cBhvr>
                                      <p:to>
                                        <p:strVal val="visible"/>
                                      </p:to>
                                    </p:set>
                                    <p:animEffect transition="in" filter="fade">
                                      <p:cBhvr>
                                        <p:cTn id="13" dur="2000"/>
                                        <p:tgtEl>
                                          <p:spTgt spid="96263">
                                            <p:txEl>
                                              <p:pRg st="1" end="1"/>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nodeType="clickEffect">
                                  <p:stCondLst>
                                    <p:cond delay="0"/>
                                  </p:stCondLst>
                                  <p:childTnLst>
                                    <p:set>
                                      <p:cBhvr>
                                        <p:cTn id="17" dur="1" fill="hold">
                                          <p:stCondLst>
                                            <p:cond delay="0"/>
                                          </p:stCondLst>
                                        </p:cTn>
                                        <p:tgtEl>
                                          <p:spTgt spid="96263">
                                            <p:txEl>
                                              <p:pRg st="3" end="3"/>
                                            </p:txEl>
                                          </p:spTgt>
                                        </p:tgtEl>
                                        <p:attrNameLst>
                                          <p:attrName>style.visibility</p:attrName>
                                        </p:attrNameLst>
                                      </p:cBhvr>
                                      <p:to>
                                        <p:strVal val="visible"/>
                                      </p:to>
                                    </p:set>
                                    <p:anim calcmode="lin" valueType="num">
                                      <p:cBhvr additive="base">
                                        <p:cTn id="18" dur="500" fill="hold"/>
                                        <p:tgtEl>
                                          <p:spTgt spid="96263">
                                            <p:txEl>
                                              <p:pRg st="3" end="3"/>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9626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nodeType="clickEffect">
                                  <p:stCondLst>
                                    <p:cond delay="0"/>
                                  </p:stCondLst>
                                  <p:childTnLst>
                                    <p:set>
                                      <p:cBhvr>
                                        <p:cTn id="23" dur="1" fill="hold">
                                          <p:stCondLst>
                                            <p:cond delay="0"/>
                                          </p:stCondLst>
                                        </p:cTn>
                                        <p:tgtEl>
                                          <p:spTgt spid="96263">
                                            <p:txEl>
                                              <p:pRg st="4" end="4"/>
                                            </p:txEl>
                                          </p:spTgt>
                                        </p:tgtEl>
                                        <p:attrNameLst>
                                          <p:attrName>style.visibility</p:attrName>
                                        </p:attrNameLst>
                                      </p:cBhvr>
                                      <p:to>
                                        <p:strVal val="visible"/>
                                      </p:to>
                                    </p:set>
                                    <p:anim calcmode="lin" valueType="num">
                                      <p:cBhvr additive="base">
                                        <p:cTn id="24" dur="500" fill="hold"/>
                                        <p:tgtEl>
                                          <p:spTgt spid="96263">
                                            <p:txEl>
                                              <p:pRg st="4" end="4"/>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9626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4" fill="hold" nodeType="clickEffect">
                                  <p:stCondLst>
                                    <p:cond delay="0"/>
                                  </p:stCondLst>
                                  <p:childTnLst>
                                    <p:set>
                                      <p:cBhvr>
                                        <p:cTn id="29" dur="1" fill="hold">
                                          <p:stCondLst>
                                            <p:cond delay="0"/>
                                          </p:stCondLst>
                                        </p:cTn>
                                        <p:tgtEl>
                                          <p:spTgt spid="96263">
                                            <p:txEl>
                                              <p:pRg st="5" end="5"/>
                                            </p:txEl>
                                          </p:spTgt>
                                        </p:tgtEl>
                                        <p:attrNameLst>
                                          <p:attrName>style.visibility</p:attrName>
                                        </p:attrNameLst>
                                      </p:cBhvr>
                                      <p:to>
                                        <p:strVal val="visible"/>
                                      </p:to>
                                    </p:set>
                                    <p:anim calcmode="lin" valueType="num">
                                      <p:cBhvr additive="base">
                                        <p:cTn id="30" dur="500" fill="hold"/>
                                        <p:tgtEl>
                                          <p:spTgt spid="96263">
                                            <p:txEl>
                                              <p:pRg st="5" end="5"/>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9626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p:txBody>
          <a:bodyPr/>
          <a:lstStyle/>
          <a:p>
            <a:r>
              <a:rPr lang="fa-IR" altLang="en-US"/>
              <a:t>کلید تغییر وضعیت</a:t>
            </a:r>
            <a:endParaRPr lang="en-US" altLang="en-US"/>
          </a:p>
        </p:txBody>
      </p:sp>
      <p:sp>
        <p:nvSpPr>
          <p:cNvPr id="103428" name="Rectangle 4"/>
          <p:cNvSpPr>
            <a:spLocks noChangeArrowheads="1"/>
          </p:cNvSpPr>
          <p:nvPr/>
        </p:nvSpPr>
        <p:spPr bwMode="auto">
          <a:xfrm>
            <a:off x="1116013" y="2276475"/>
            <a:ext cx="1295400" cy="93662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a-IR" altLang="en-US"/>
              <a:t>کلید</a:t>
            </a:r>
            <a:endParaRPr lang="en-US" altLang="en-US"/>
          </a:p>
        </p:txBody>
      </p:sp>
      <p:sp>
        <p:nvSpPr>
          <p:cNvPr id="103431" name="Text Box 7"/>
          <p:cNvSpPr txBox="1">
            <a:spLocks noChangeArrowheads="1"/>
          </p:cNvSpPr>
          <p:nvPr/>
        </p:nvSpPr>
        <p:spPr bwMode="auto">
          <a:xfrm>
            <a:off x="3040063" y="35925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ltLang="en-US"/>
          </a:p>
        </p:txBody>
      </p:sp>
      <p:sp>
        <p:nvSpPr>
          <p:cNvPr id="103432" name="Line 8"/>
          <p:cNvSpPr>
            <a:spLocks noChangeShapeType="1"/>
          </p:cNvSpPr>
          <p:nvPr/>
        </p:nvSpPr>
        <p:spPr bwMode="auto">
          <a:xfrm flipH="1">
            <a:off x="2484438" y="2636838"/>
            <a:ext cx="15113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433" name="Line 9"/>
          <p:cNvSpPr>
            <a:spLocks noChangeShapeType="1"/>
          </p:cNvSpPr>
          <p:nvPr/>
        </p:nvSpPr>
        <p:spPr bwMode="auto">
          <a:xfrm>
            <a:off x="2555875" y="2997200"/>
            <a:ext cx="15113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434" name="Rectangle 10"/>
          <p:cNvSpPr>
            <a:spLocks noChangeArrowheads="1"/>
          </p:cNvSpPr>
          <p:nvPr/>
        </p:nvSpPr>
        <p:spPr bwMode="auto">
          <a:xfrm>
            <a:off x="4140200" y="1773238"/>
            <a:ext cx="647700" cy="223202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p>
        </p:txBody>
      </p:sp>
      <p:sp>
        <p:nvSpPr>
          <p:cNvPr id="103435" name="Rectangle 11"/>
          <p:cNvSpPr>
            <a:spLocks noChangeArrowheads="1"/>
          </p:cNvSpPr>
          <p:nvPr/>
        </p:nvSpPr>
        <p:spPr bwMode="auto">
          <a:xfrm>
            <a:off x="6948488" y="1700213"/>
            <a:ext cx="1223962" cy="180022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a:t>ECU </a:t>
            </a:r>
            <a:br>
              <a:rPr lang="en-US" altLang="en-US"/>
            </a:br>
            <a:r>
              <a:rPr lang="en-US" altLang="en-US"/>
              <a:t>GAS</a:t>
            </a:r>
          </a:p>
        </p:txBody>
      </p:sp>
      <p:sp>
        <p:nvSpPr>
          <p:cNvPr id="103436" name="Line 12"/>
          <p:cNvSpPr>
            <a:spLocks noChangeShapeType="1"/>
          </p:cNvSpPr>
          <p:nvPr/>
        </p:nvSpPr>
        <p:spPr bwMode="auto">
          <a:xfrm>
            <a:off x="4859338" y="2997200"/>
            <a:ext cx="15843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438" name="Rectangle 14"/>
          <p:cNvSpPr>
            <a:spLocks noChangeArrowheads="1"/>
          </p:cNvSpPr>
          <p:nvPr/>
        </p:nvSpPr>
        <p:spPr bwMode="auto">
          <a:xfrm>
            <a:off x="6588125" y="1700213"/>
            <a:ext cx="288925" cy="5762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39" name="Rectangle 15"/>
          <p:cNvSpPr>
            <a:spLocks noChangeArrowheads="1"/>
          </p:cNvSpPr>
          <p:nvPr/>
        </p:nvSpPr>
        <p:spPr bwMode="auto">
          <a:xfrm>
            <a:off x="6588125" y="2349500"/>
            <a:ext cx="288925" cy="115093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40" name="Text Box 16"/>
          <p:cNvSpPr txBox="1">
            <a:spLocks noChangeArrowheads="1"/>
          </p:cNvSpPr>
          <p:nvPr/>
        </p:nvSpPr>
        <p:spPr bwMode="auto">
          <a:xfrm>
            <a:off x="6156325" y="2636838"/>
            <a:ext cx="438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14</a:t>
            </a:r>
          </a:p>
        </p:txBody>
      </p:sp>
      <p:sp>
        <p:nvSpPr>
          <p:cNvPr id="103442" name="Text Box 18"/>
          <p:cNvSpPr txBox="1">
            <a:spLocks noChangeArrowheads="1"/>
          </p:cNvSpPr>
          <p:nvPr/>
        </p:nvSpPr>
        <p:spPr bwMode="auto">
          <a:xfrm>
            <a:off x="3759200" y="2944813"/>
            <a:ext cx="438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33</a:t>
            </a:r>
          </a:p>
        </p:txBody>
      </p:sp>
      <p:sp>
        <p:nvSpPr>
          <p:cNvPr id="103443" name="Text Box 19"/>
          <p:cNvSpPr txBox="1">
            <a:spLocks noChangeArrowheads="1"/>
          </p:cNvSpPr>
          <p:nvPr/>
        </p:nvSpPr>
        <p:spPr bwMode="auto">
          <a:xfrm>
            <a:off x="3851275" y="4149725"/>
            <a:ext cx="14954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a-IR" altLang="en-US"/>
              <a:t>رابط سفید کوچک</a:t>
            </a:r>
            <a:endParaRPr lang="en-US" altLang="en-US"/>
          </a:p>
        </p:txBody>
      </p:sp>
      <p:sp>
        <p:nvSpPr>
          <p:cNvPr id="103444" name="Text Box 20"/>
          <p:cNvSpPr txBox="1">
            <a:spLocks noChangeArrowheads="1"/>
          </p:cNvSpPr>
          <p:nvPr/>
        </p:nvSpPr>
        <p:spPr bwMode="auto">
          <a:xfrm>
            <a:off x="3635375" y="2205038"/>
            <a:ext cx="438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34</a:t>
            </a:r>
          </a:p>
        </p:txBody>
      </p:sp>
      <p:sp>
        <p:nvSpPr>
          <p:cNvPr id="103445" name="Line 21"/>
          <p:cNvSpPr>
            <a:spLocks noChangeShapeType="1"/>
          </p:cNvSpPr>
          <p:nvPr/>
        </p:nvSpPr>
        <p:spPr bwMode="auto">
          <a:xfrm>
            <a:off x="4859338" y="2492375"/>
            <a:ext cx="2889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446" name="Line 22"/>
          <p:cNvSpPr>
            <a:spLocks noChangeShapeType="1"/>
          </p:cNvSpPr>
          <p:nvPr/>
        </p:nvSpPr>
        <p:spPr bwMode="auto">
          <a:xfrm>
            <a:off x="5148263" y="2276475"/>
            <a:ext cx="0" cy="5048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447" name="Line 23"/>
          <p:cNvSpPr>
            <a:spLocks noChangeShapeType="1"/>
          </p:cNvSpPr>
          <p:nvPr/>
        </p:nvSpPr>
        <p:spPr bwMode="auto">
          <a:xfrm>
            <a:off x="5219700" y="2420938"/>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448" name="Line 24"/>
          <p:cNvSpPr>
            <a:spLocks noChangeShapeType="1"/>
          </p:cNvSpPr>
          <p:nvPr/>
        </p:nvSpPr>
        <p:spPr bwMode="auto">
          <a:xfrm flipH="1">
            <a:off x="5292725" y="2420938"/>
            <a:ext cx="0" cy="1444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449" name="Line 25"/>
          <p:cNvSpPr>
            <a:spLocks noChangeShapeType="1"/>
          </p:cNvSpPr>
          <p:nvPr/>
        </p:nvSpPr>
        <p:spPr bwMode="auto">
          <a:xfrm>
            <a:off x="5364163" y="2565400"/>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450" name="Text Box 26"/>
          <p:cNvSpPr txBox="1">
            <a:spLocks noChangeArrowheads="1"/>
          </p:cNvSpPr>
          <p:nvPr/>
        </p:nvSpPr>
        <p:spPr bwMode="auto">
          <a:xfrm>
            <a:off x="6084888" y="3716338"/>
            <a:ext cx="1174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a-IR" altLang="en-US"/>
              <a:t>مشکی بزرگ</a:t>
            </a:r>
            <a:endParaRPr lang="en-US" altLang="en-US"/>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pPr rtl="1"/>
            <a:r>
              <a:rPr lang="fa-IR" altLang="en-US"/>
              <a:t>کابل دیاگ </a:t>
            </a:r>
            <a:r>
              <a:rPr lang="en-US" altLang="en-US"/>
              <a:t>CNG</a:t>
            </a:r>
          </a:p>
        </p:txBody>
      </p:sp>
      <p:sp>
        <p:nvSpPr>
          <p:cNvPr id="117763" name="Rectangle 3"/>
          <p:cNvSpPr>
            <a:spLocks noGrp="1" noChangeArrowheads="1"/>
          </p:cNvSpPr>
          <p:nvPr>
            <p:ph idx="1"/>
          </p:nvPr>
        </p:nvSpPr>
        <p:spPr>
          <a:xfrm>
            <a:off x="395288" y="1628775"/>
            <a:ext cx="8229600" cy="4968875"/>
          </a:xfrm>
        </p:spPr>
        <p:txBody>
          <a:bodyPr/>
          <a:lstStyle/>
          <a:p>
            <a:pPr algn="r" rtl="1">
              <a:lnSpc>
                <a:spcPct val="90000"/>
              </a:lnSpc>
            </a:pPr>
            <a:r>
              <a:rPr lang="fa-IR" altLang="en-US"/>
              <a:t>کابل زرد به نام</a:t>
            </a:r>
            <a:r>
              <a:rPr lang="en-US" altLang="en-US"/>
              <a:t> </a:t>
            </a:r>
            <a:r>
              <a:rPr lang="fa-IR" altLang="en-US"/>
              <a:t> </a:t>
            </a:r>
            <a:r>
              <a:rPr lang="en-US" altLang="en-US"/>
              <a:t>DAR-225</a:t>
            </a:r>
          </a:p>
          <a:p>
            <a:pPr algn="r" rtl="1">
              <a:lnSpc>
                <a:spcPct val="90000"/>
              </a:lnSpc>
            </a:pPr>
            <a:r>
              <a:rPr lang="fa-IR" altLang="en-US"/>
              <a:t>برای دستگاه دیاگ :  رابط 9 پین به </a:t>
            </a:r>
            <a:r>
              <a:rPr lang="en-US" altLang="en-US"/>
              <a:t>USB</a:t>
            </a:r>
            <a:r>
              <a:rPr lang="fa-IR" altLang="en-US"/>
              <a:t> با </a:t>
            </a:r>
            <a:r>
              <a:rPr lang="en-US" altLang="en-US"/>
              <a:t>CD</a:t>
            </a:r>
            <a:r>
              <a:rPr lang="fa-IR" altLang="en-US"/>
              <a:t> نصب</a:t>
            </a:r>
          </a:p>
          <a:p>
            <a:pPr algn="r" rtl="1">
              <a:lnSpc>
                <a:spcPct val="90000"/>
              </a:lnSpc>
              <a:buFont typeface="Wingdings" panose="05000000000000000000" pitchFamily="2" charset="2"/>
              <a:buNone/>
            </a:pPr>
            <a:r>
              <a:rPr lang="fa-IR" altLang="en-US"/>
              <a:t>                                                          </a:t>
            </a:r>
            <a:r>
              <a:rPr lang="en-US" altLang="en-US"/>
              <a:t>RS232</a:t>
            </a:r>
          </a:p>
          <a:p>
            <a:pPr algn="r" rtl="1">
              <a:lnSpc>
                <a:spcPct val="90000"/>
              </a:lnSpc>
            </a:pPr>
            <a:r>
              <a:rPr lang="fa-IR" altLang="en-US"/>
              <a:t>کلید روی کابل زرد اگر پراید مدل </a:t>
            </a:r>
            <a:r>
              <a:rPr lang="en-US" altLang="en-US"/>
              <a:t>OMVL </a:t>
            </a:r>
            <a:r>
              <a:rPr lang="fa-IR" altLang="en-US"/>
              <a:t>باشد روی  </a:t>
            </a:r>
            <a:r>
              <a:rPr lang="en-US" altLang="en-US"/>
              <a:t>RAF04</a:t>
            </a:r>
          </a:p>
          <a:p>
            <a:pPr algn="r" rtl="1">
              <a:lnSpc>
                <a:spcPct val="90000"/>
              </a:lnSpc>
            </a:pPr>
            <a:r>
              <a:rPr lang="fa-IR" altLang="en-US"/>
              <a:t>کلید روی کابل زرد اگر پراید مدل </a:t>
            </a:r>
            <a:r>
              <a:rPr lang="en-US" altLang="en-US"/>
              <a:t>PRINS </a:t>
            </a:r>
            <a:r>
              <a:rPr lang="fa-IR" altLang="en-US"/>
              <a:t>باشد روی</a:t>
            </a:r>
            <a:r>
              <a:rPr lang="en-US" altLang="en-US"/>
              <a:t>Others </a:t>
            </a:r>
            <a:endParaRPr lang="fa-IR" altLang="en-US"/>
          </a:p>
          <a:p>
            <a:pPr>
              <a:lnSpc>
                <a:spcPct val="90000"/>
              </a:lnSpc>
            </a:pPr>
            <a:r>
              <a:rPr lang="en-US" altLang="en-US">
                <a:hlinkClick r:id="rId2"/>
              </a:rPr>
              <a:t>www.saipayadak.org/eng/eng</a:t>
            </a:r>
            <a:endParaRPr lang="en-US" altLang="en-US"/>
          </a:p>
          <a:p>
            <a:pPr algn="r" rtl="1">
              <a:lnSpc>
                <a:spcPct val="90000"/>
              </a:lnSpc>
            </a:pPr>
            <a:r>
              <a:rPr lang="fa-IR" altLang="en-US"/>
              <a:t>به پورت </a:t>
            </a:r>
            <a:r>
              <a:rPr lang="en-US" altLang="en-US"/>
              <a:t>USB</a:t>
            </a:r>
            <a:r>
              <a:rPr lang="fa-IR" altLang="en-US"/>
              <a:t> وسطی وصل کنید.</a:t>
            </a:r>
            <a:endParaRPr lang="en-US" altLang="en-US"/>
          </a:p>
        </p:txBody>
      </p:sp>
      <p:sp>
        <p:nvSpPr>
          <p:cNvPr id="117764" name="Rectangle 4"/>
          <p:cNvSpPr>
            <a:spLocks noChangeArrowheads="1"/>
          </p:cNvSpPr>
          <p:nvPr/>
        </p:nvSpPr>
        <p:spPr bwMode="auto">
          <a:xfrm>
            <a:off x="755650" y="765175"/>
            <a:ext cx="792163" cy="143986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7765" name="Line 5"/>
          <p:cNvSpPr>
            <a:spLocks noChangeShapeType="1"/>
          </p:cNvSpPr>
          <p:nvPr/>
        </p:nvSpPr>
        <p:spPr bwMode="auto">
          <a:xfrm>
            <a:off x="755650" y="1484313"/>
            <a:ext cx="7921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7766" name="Text Box 6"/>
          <p:cNvSpPr txBox="1">
            <a:spLocks noChangeArrowheads="1"/>
          </p:cNvSpPr>
          <p:nvPr/>
        </p:nvSpPr>
        <p:spPr bwMode="auto">
          <a:xfrm>
            <a:off x="1600200" y="928688"/>
            <a:ext cx="895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RAF04</a:t>
            </a:r>
          </a:p>
        </p:txBody>
      </p:sp>
      <p:sp>
        <p:nvSpPr>
          <p:cNvPr id="117767" name="Text Box 7"/>
          <p:cNvSpPr txBox="1">
            <a:spLocks noChangeArrowheads="1"/>
          </p:cNvSpPr>
          <p:nvPr/>
        </p:nvSpPr>
        <p:spPr bwMode="auto">
          <a:xfrm>
            <a:off x="1600200" y="1720850"/>
            <a:ext cx="869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Others</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p:txBody>
          <a:bodyPr/>
          <a:lstStyle/>
          <a:p>
            <a:pPr rtl="1"/>
            <a:r>
              <a:rPr lang="fa-IR" altLang="en-US"/>
              <a:t>تنظیم موتور پراید </a:t>
            </a:r>
            <a:r>
              <a:rPr lang="en-US" altLang="en-US"/>
              <a:t>CNG</a:t>
            </a:r>
          </a:p>
        </p:txBody>
      </p:sp>
      <p:sp>
        <p:nvSpPr>
          <p:cNvPr id="118787" name="Rectangle 3"/>
          <p:cNvSpPr>
            <a:spLocks noGrp="1" noChangeArrowheads="1"/>
          </p:cNvSpPr>
          <p:nvPr>
            <p:ph idx="1"/>
          </p:nvPr>
        </p:nvSpPr>
        <p:spPr/>
        <p:txBody>
          <a:bodyPr>
            <a:normAutofit fontScale="70000" lnSpcReduction="20000"/>
          </a:bodyPr>
          <a:lstStyle/>
          <a:p>
            <a:pPr marL="609600" indent="-609600" algn="r" rtl="1">
              <a:lnSpc>
                <a:spcPct val="90000"/>
              </a:lnSpc>
            </a:pPr>
            <a:r>
              <a:rPr lang="fa-IR" altLang="en-US" sz="2400"/>
              <a:t>در شرایط موتور گرم تنظیم باید انجام شود.</a:t>
            </a:r>
          </a:p>
          <a:p>
            <a:pPr marL="609600" indent="-609600" algn="r" rtl="1">
              <a:lnSpc>
                <a:spcPct val="90000"/>
              </a:lnSpc>
              <a:buFont typeface="Wingdings" panose="05000000000000000000" pitchFamily="2" charset="2"/>
              <a:buAutoNum type="arabicPeriod"/>
            </a:pPr>
            <a:r>
              <a:rPr lang="fa-IR" altLang="en-US" sz="2400"/>
              <a:t>سیستم جرقه زنی چک شود.</a:t>
            </a:r>
          </a:p>
          <a:p>
            <a:pPr marL="609600" indent="-609600" algn="r" rtl="1">
              <a:lnSpc>
                <a:spcPct val="90000"/>
              </a:lnSpc>
              <a:buFont typeface="Wingdings" panose="05000000000000000000" pitchFamily="2" charset="2"/>
              <a:buAutoNum type="arabicPeriod"/>
            </a:pPr>
            <a:r>
              <a:rPr lang="fa-IR" altLang="en-US" sz="2400"/>
              <a:t>مشکل هوا کشیدن رفع شود.</a:t>
            </a:r>
          </a:p>
          <a:p>
            <a:pPr marL="609600" indent="-609600" algn="r" rtl="1">
              <a:lnSpc>
                <a:spcPct val="90000"/>
              </a:lnSpc>
              <a:buFont typeface="Wingdings" panose="05000000000000000000" pitchFamily="2" charset="2"/>
              <a:buAutoNum type="arabicPeriod"/>
            </a:pPr>
            <a:r>
              <a:rPr lang="fa-IR" altLang="en-US" sz="2400"/>
              <a:t>دیاگ انژکتور را وصل نموده خطاها رفع و سپس پاک شود.</a:t>
            </a:r>
          </a:p>
          <a:p>
            <a:pPr marL="609600" indent="-609600" algn="r" rtl="1">
              <a:lnSpc>
                <a:spcPct val="90000"/>
              </a:lnSpc>
              <a:buFont typeface="Wingdings" panose="05000000000000000000" pitchFamily="2" charset="2"/>
              <a:buAutoNum type="arabicPeriod"/>
            </a:pPr>
            <a:r>
              <a:rPr lang="fa-IR" altLang="en-US" sz="2400"/>
              <a:t>دیاگ </a:t>
            </a:r>
            <a:r>
              <a:rPr lang="en-US" altLang="en-US" sz="2400"/>
              <a:t>CNG</a:t>
            </a:r>
            <a:r>
              <a:rPr lang="fa-IR" altLang="en-US" sz="2400"/>
              <a:t> را وصل نموده خطاها رفع و سپس پاک شود.</a:t>
            </a:r>
            <a:endParaRPr lang="en-US" altLang="en-US" sz="2400"/>
          </a:p>
          <a:p>
            <a:pPr marL="609600" indent="-609600" algn="r" rtl="1">
              <a:lnSpc>
                <a:spcPct val="90000"/>
              </a:lnSpc>
              <a:buFont typeface="Wingdings" panose="05000000000000000000" pitchFamily="2" charset="2"/>
              <a:buAutoNum type="arabicPeriod"/>
            </a:pPr>
            <a:r>
              <a:rPr lang="fa-IR" altLang="en-US" sz="2400"/>
              <a:t>پیچ بدون فنر روی رگولاتور را تا انتها ببندیم.</a:t>
            </a:r>
          </a:p>
          <a:p>
            <a:pPr marL="609600" indent="-609600" algn="r" rtl="1">
              <a:lnSpc>
                <a:spcPct val="90000"/>
              </a:lnSpc>
              <a:buFont typeface="Wingdings" panose="05000000000000000000" pitchFamily="2" charset="2"/>
              <a:buAutoNum type="arabicPeriod"/>
            </a:pPr>
            <a:r>
              <a:rPr lang="fa-IR" altLang="en-US" sz="2400"/>
              <a:t>پیچ فنردار را ببندیم یا باز کنیم تا موتورپله ای گاز بین </a:t>
            </a:r>
            <a:r>
              <a:rPr lang="en-US" altLang="en-US" sz="2400"/>
              <a:t>70-80</a:t>
            </a:r>
            <a:r>
              <a:rPr lang="fa-IR" altLang="en-US" sz="2400"/>
              <a:t> بازی کند.</a:t>
            </a:r>
          </a:p>
          <a:p>
            <a:pPr marL="609600" indent="-609600" algn="r" rtl="1">
              <a:lnSpc>
                <a:spcPct val="90000"/>
              </a:lnSpc>
              <a:buFont typeface="Wingdings" panose="05000000000000000000" pitchFamily="2" charset="2"/>
              <a:buAutoNum type="arabicPeriod"/>
            </a:pPr>
            <a:r>
              <a:rPr lang="fa-IR" altLang="en-US" sz="2400"/>
              <a:t>برای تست جاده : سوار خودرو شده اگر ترمز شدید زدیم خودرو  روی گاز خاموش شد پیچ بدون فنر را آنقدر باز کنیم تا مشکل رفع شود.</a:t>
            </a:r>
          </a:p>
          <a:p>
            <a:pPr marL="609600" indent="-609600" algn="r" rtl="1">
              <a:lnSpc>
                <a:spcPct val="90000"/>
              </a:lnSpc>
            </a:pPr>
            <a:r>
              <a:rPr lang="fa-IR" altLang="en-US" sz="2400"/>
              <a:t>نکته : اگر مدل </a:t>
            </a:r>
            <a:r>
              <a:rPr lang="en-US" altLang="en-US" sz="2400"/>
              <a:t>OMVL</a:t>
            </a:r>
            <a:r>
              <a:rPr lang="fa-IR" altLang="en-US" sz="2400"/>
              <a:t>  بود موتور پله ای     </a:t>
            </a:r>
            <a:r>
              <a:rPr lang="en-US" altLang="en-US" sz="2400"/>
              <a:t>70-80</a:t>
            </a:r>
          </a:p>
          <a:p>
            <a:pPr marL="609600" indent="-609600" algn="r" rtl="1">
              <a:lnSpc>
                <a:spcPct val="90000"/>
              </a:lnSpc>
            </a:pPr>
            <a:r>
              <a:rPr lang="en-US" altLang="en-US" sz="2400"/>
              <a:t>        </a:t>
            </a:r>
            <a:r>
              <a:rPr lang="fa-IR" altLang="en-US" sz="2400"/>
              <a:t>اگر مدل </a:t>
            </a:r>
            <a:r>
              <a:rPr lang="en-US" altLang="en-US" sz="2400"/>
              <a:t>PRINS</a:t>
            </a:r>
            <a:r>
              <a:rPr lang="fa-IR" altLang="en-US" sz="2400"/>
              <a:t> بود موتور پله ای     </a:t>
            </a:r>
            <a:r>
              <a:rPr lang="en-US" altLang="en-US" sz="2400"/>
              <a:t>80-90</a:t>
            </a:r>
            <a:endParaRPr lang="fa-IR" altLang="en-US" sz="2400"/>
          </a:p>
          <a:p>
            <a:pPr marL="609600" indent="-609600" algn="r" rtl="1">
              <a:lnSpc>
                <a:spcPct val="90000"/>
              </a:lnSpc>
              <a:buFont typeface="Wingdings" panose="05000000000000000000" pitchFamily="2" charset="2"/>
              <a:buAutoNum type="arabicPeriod"/>
            </a:pPr>
            <a:endParaRPr lang="en-US" altLang="en-US" sz="2400"/>
          </a:p>
          <a:p>
            <a:pPr marL="609600" indent="-609600" algn="r" rtl="1">
              <a:lnSpc>
                <a:spcPct val="90000"/>
              </a:lnSpc>
              <a:buFont typeface="Wingdings" panose="05000000000000000000" pitchFamily="2" charset="2"/>
              <a:buAutoNum type="arabicPeriod"/>
            </a:pPr>
            <a:endParaRPr lang="en-US" altLang="en-US" sz="240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p:txBody>
          <a:bodyPr/>
          <a:lstStyle/>
          <a:p>
            <a:r>
              <a:rPr lang="en-US" altLang="en-US"/>
              <a:t>calibration</a:t>
            </a:r>
          </a:p>
        </p:txBody>
      </p:sp>
      <p:sp>
        <p:nvSpPr>
          <p:cNvPr id="119811" name="Rectangle 3"/>
          <p:cNvSpPr>
            <a:spLocks noGrp="1" noChangeArrowheads="1"/>
          </p:cNvSpPr>
          <p:nvPr>
            <p:ph idx="1"/>
          </p:nvPr>
        </p:nvSpPr>
        <p:spPr/>
        <p:txBody>
          <a:bodyPr>
            <a:normAutofit fontScale="85000" lnSpcReduction="20000"/>
          </a:bodyPr>
          <a:lstStyle/>
          <a:p>
            <a:pPr algn="r" rtl="1">
              <a:lnSpc>
                <a:spcPct val="90000"/>
              </a:lnSpc>
            </a:pPr>
            <a:r>
              <a:rPr lang="fa-IR" altLang="en-US" sz="2800"/>
              <a:t>دور موتور در دور آرام باشد هرگاه سنسور اکسیژن در ناحیه سبز آمد کلید </a:t>
            </a:r>
            <a:r>
              <a:rPr lang="en-US" altLang="en-US" sz="2800"/>
              <a:t>Store</a:t>
            </a:r>
            <a:r>
              <a:rPr lang="fa-IR" altLang="en-US" sz="2800"/>
              <a:t> را بزنید تا عدد موتور پله ای گاز در </a:t>
            </a:r>
            <a:r>
              <a:rPr lang="en-US" altLang="en-US" sz="2800"/>
              <a:t>ECU GAS</a:t>
            </a:r>
            <a:r>
              <a:rPr lang="fa-IR" altLang="en-US" sz="2800"/>
              <a:t> ذخیره شود.</a:t>
            </a:r>
          </a:p>
          <a:p>
            <a:pPr algn="r" rtl="1">
              <a:lnSpc>
                <a:spcPct val="90000"/>
              </a:lnSpc>
            </a:pPr>
            <a:r>
              <a:rPr lang="fa-IR" altLang="en-US" sz="2800"/>
              <a:t>سپس دور موتور را بالاتر برده بین 1000 تا 2000 چند لحظه دور را ثابت نگه دارید. مثلا 1500 هرگاه سنسور اکسیژن در ناحیه سبز آمد کلید </a:t>
            </a:r>
            <a:r>
              <a:rPr lang="en-US" altLang="en-US" sz="2800"/>
              <a:t>Store</a:t>
            </a:r>
            <a:r>
              <a:rPr lang="fa-IR" altLang="en-US" sz="2800"/>
              <a:t> را بزنید تا عدد موتور پله ای گاز در </a:t>
            </a:r>
            <a:r>
              <a:rPr lang="en-US" altLang="en-US" sz="2800"/>
              <a:t>ECU GAS</a:t>
            </a:r>
            <a:r>
              <a:rPr lang="fa-IR" altLang="en-US" sz="2800"/>
              <a:t> ذخیره شود. </a:t>
            </a:r>
          </a:p>
          <a:p>
            <a:pPr algn="r" rtl="1">
              <a:lnSpc>
                <a:spcPct val="90000"/>
              </a:lnSpc>
            </a:pPr>
            <a:r>
              <a:rPr lang="fa-IR" altLang="en-US" sz="2800"/>
              <a:t>این کار را برای دورهای بالاتر نیز انجام دهید.</a:t>
            </a:r>
          </a:p>
          <a:p>
            <a:pPr algn="r" rtl="1">
              <a:lnSpc>
                <a:spcPct val="90000"/>
              </a:lnSpc>
            </a:pPr>
            <a:r>
              <a:rPr lang="fa-IR" altLang="en-US" sz="2800"/>
              <a:t>وقتی وارد منوی </a:t>
            </a:r>
            <a:r>
              <a:rPr lang="en-US" altLang="en-US" sz="2800"/>
              <a:t>Calibration </a:t>
            </a:r>
            <a:r>
              <a:rPr lang="fa-IR" altLang="en-US" sz="2800"/>
              <a:t> می شوید باید حتما خودرو روی گاز باشد در غیر این صورت دیاگ پیغام خطا می دهد.</a:t>
            </a:r>
            <a:endParaRPr lang="en-US" altLang="en-US" sz="280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p:txBody>
          <a:bodyPr/>
          <a:lstStyle/>
          <a:p>
            <a:pPr rtl="1"/>
            <a:r>
              <a:rPr lang="fa-IR" altLang="en-US"/>
              <a:t>خطای شیر برقی کنیستر در پراید </a:t>
            </a:r>
            <a:r>
              <a:rPr lang="en-US" altLang="en-US"/>
              <a:t> CNG</a:t>
            </a:r>
          </a:p>
        </p:txBody>
      </p:sp>
      <p:sp>
        <p:nvSpPr>
          <p:cNvPr id="123907" name="Rectangle 3"/>
          <p:cNvSpPr>
            <a:spLocks noGrp="1" noChangeArrowheads="1"/>
          </p:cNvSpPr>
          <p:nvPr>
            <p:ph idx="1"/>
          </p:nvPr>
        </p:nvSpPr>
        <p:spPr/>
        <p:txBody>
          <a:bodyPr>
            <a:normAutofit fontScale="85000" lnSpcReduction="20000"/>
          </a:bodyPr>
          <a:lstStyle/>
          <a:p>
            <a:pPr algn="r" rtl="1"/>
            <a:r>
              <a:rPr lang="fa-IR" altLang="en-US" sz="2800"/>
              <a:t>به دلیل اینکه برق مثبت شیر برقی کنیستر با برق پمپ بنزین مشترک است و در بعضی از مدلهای پراید </a:t>
            </a:r>
            <a:r>
              <a:rPr lang="en-US" altLang="en-US" sz="2800"/>
              <a:t>CNG</a:t>
            </a:r>
            <a:r>
              <a:rPr lang="fa-IR" altLang="en-US" sz="2800"/>
              <a:t> رله پمپ بنزین گذاشته اند در نتیجه در هنگام استفاده از گاز پمپ بنزین قطع می شود . </a:t>
            </a:r>
            <a:r>
              <a:rPr lang="en-US" altLang="en-US" sz="2800"/>
              <a:t>ECU </a:t>
            </a:r>
            <a:r>
              <a:rPr lang="fa-IR" altLang="en-US" sz="2800"/>
              <a:t> بنزین با کم شدن شدت جریان مصرفی پمپ بنزین اشتباها خطای شیر برقی کنیستر را اعلام می کند. </a:t>
            </a:r>
          </a:p>
          <a:p>
            <a:pPr algn="r" rtl="1"/>
            <a:r>
              <a:rPr lang="fa-IR" altLang="en-US" sz="2800"/>
              <a:t>نکته : لطفا ابتدابا دستگاه دیاگ انژکتور از قسمت تست عملگر شیر برقی کنیستر را چک کنید تا سالم باشد.</a:t>
            </a:r>
          </a:p>
          <a:p>
            <a:pPr algn="r" rtl="1"/>
            <a:r>
              <a:rPr lang="fa-IR" altLang="en-US" sz="2800"/>
              <a:t>در صورت سالم بودن شیر برقی کنیستر وجود این خطا در حافظه </a:t>
            </a:r>
            <a:r>
              <a:rPr lang="en-US" altLang="en-US" sz="2800"/>
              <a:t>ECU </a:t>
            </a:r>
            <a:r>
              <a:rPr lang="fa-IR" altLang="en-US" sz="2800"/>
              <a:t> بنزین اشکالی ندارد.</a:t>
            </a:r>
            <a:endParaRPr lang="en-US" altLang="en-US" sz="280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p:txBody>
          <a:bodyPr/>
          <a:lstStyle/>
          <a:p>
            <a:r>
              <a:rPr lang="fa-IR" altLang="en-US"/>
              <a:t>روش تست سوپاپ فشار بالای رگولاتور</a:t>
            </a:r>
            <a:endParaRPr lang="en-US" altLang="en-US"/>
          </a:p>
        </p:txBody>
      </p:sp>
      <p:sp>
        <p:nvSpPr>
          <p:cNvPr id="126979" name="Rectangle 3"/>
          <p:cNvSpPr>
            <a:spLocks noGrp="1" noChangeArrowheads="1"/>
          </p:cNvSpPr>
          <p:nvPr>
            <p:ph idx="1"/>
          </p:nvPr>
        </p:nvSpPr>
        <p:spPr/>
        <p:txBody>
          <a:bodyPr/>
          <a:lstStyle/>
          <a:p>
            <a:pPr algn="r" rtl="1"/>
            <a:r>
              <a:rPr lang="fa-IR" altLang="en-US"/>
              <a:t>ابتدا لوله قبل از میکسر را جدا می کنیم با حالت اضطراری ( سوئیچ بسته کلید روی گاز سوئیچ باز کلید به بنزین سپس گاز) شیر برقی را باز می کنیم </a:t>
            </a:r>
          </a:p>
          <a:p>
            <a:pPr algn="r" rtl="1"/>
            <a:r>
              <a:rPr lang="fa-IR" altLang="en-US"/>
              <a:t>اگر سوپاپ سالم باشد گاز از لوله خروجی بیرون نمی آید.</a:t>
            </a:r>
          </a:p>
          <a:p>
            <a:pPr algn="r" rtl="1"/>
            <a:r>
              <a:rPr lang="fa-IR" altLang="en-US"/>
              <a:t>اگر سوپاپ خراب باشد گاز یک لحظه کوتاه(قطع کن جریان اضافی روی مخزن مسیر را مسدود می کند.) از لوله فشار پایین بیرون می زند </a:t>
            </a:r>
            <a:endParaRPr lang="en-US" alt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p:txBody>
          <a:bodyPr/>
          <a:lstStyle/>
          <a:p>
            <a:pPr rtl="1"/>
            <a:r>
              <a:rPr lang="fa-IR" altLang="en-US"/>
              <a:t>تست شبیه ساز</a:t>
            </a:r>
            <a:r>
              <a:rPr lang="en-US" altLang="en-US"/>
              <a:t>Emulator</a:t>
            </a:r>
          </a:p>
        </p:txBody>
      </p:sp>
      <p:sp>
        <p:nvSpPr>
          <p:cNvPr id="110595" name="Rectangle 3"/>
          <p:cNvSpPr>
            <a:spLocks noGrp="1" noChangeArrowheads="1"/>
          </p:cNvSpPr>
          <p:nvPr>
            <p:ph idx="1"/>
          </p:nvPr>
        </p:nvSpPr>
        <p:spPr/>
        <p:txBody>
          <a:bodyPr>
            <a:normAutofit fontScale="77500" lnSpcReduction="20000"/>
          </a:bodyPr>
          <a:lstStyle/>
          <a:p>
            <a:pPr algn="r" rtl="1"/>
            <a:r>
              <a:rPr lang="fa-IR" altLang="en-US" sz="2400"/>
              <a:t>عیب : ( مشتری ) : خودرو بنزین و گاز را با هم مصرف می کند.</a:t>
            </a:r>
          </a:p>
          <a:p>
            <a:pPr lvl="2" algn="r" rtl="1"/>
            <a:r>
              <a:rPr lang="fa-IR" altLang="en-US" sz="1800"/>
              <a:t>اکثرا اشتباه از مشتری است .خودرو در جاده پس از اتمام گاز مخزن به صورت اتوماتیک به روی بنزین می رود و مشتری حرکت کردن آمپر بنزین را می بیند.</a:t>
            </a:r>
          </a:p>
          <a:p>
            <a:pPr algn="r" rtl="1"/>
            <a:r>
              <a:rPr lang="fa-IR" altLang="en-US" sz="2400"/>
              <a:t>اگر بنزین و گاز را با هم استفاده می کند با این روش شبیه ساز را چک کنید :</a:t>
            </a:r>
          </a:p>
          <a:p>
            <a:pPr lvl="1" algn="r" rtl="1"/>
            <a:r>
              <a:rPr lang="fa-IR" altLang="en-US" sz="2000"/>
              <a:t>تست شبیه ساز :پیچهای ریل سوخت را باز کنید خودرو را با حالت اضطراری فعال کنید تا مستقیما با گاز روشن شود استارت بزنید .نباید از دهانه انژکتور بنزین خارج شود.</a:t>
            </a:r>
          </a:p>
          <a:p>
            <a:pPr lvl="1" algn="r" rtl="1"/>
            <a:r>
              <a:rPr lang="fa-IR" altLang="en-US" sz="2000"/>
              <a:t>نکته : با لامپ تست نمی توان منفی پالس انژکتور را روی گاز امتحان کرد .در حالت گاز منفی پالس پشت انژکتور وجود دارد ولی با دامنه کوتاه قطع و وصل .</a:t>
            </a:r>
          </a:p>
          <a:p>
            <a:pPr algn="r" rtl="1"/>
            <a:r>
              <a:rPr lang="fa-IR" altLang="en-US" sz="2400"/>
              <a:t>رفع عیب : در صورت پاشش بنزین از انژکتور شبیه ساز خراب است و </a:t>
            </a:r>
            <a:r>
              <a:rPr lang="en-US" altLang="en-US" sz="2400"/>
              <a:t>ECU GAS </a:t>
            </a:r>
            <a:r>
              <a:rPr lang="fa-IR" altLang="en-US" sz="2400"/>
              <a:t> را تعویض کنید.</a:t>
            </a:r>
            <a:endParaRPr lang="en-US" altLang="en-US" sz="240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r>
              <a:rPr lang="fa-IR" altLang="en-US"/>
              <a:t>نسبت مخلوط سوخت</a:t>
            </a:r>
            <a:endParaRPr lang="en-US" altLang="en-US"/>
          </a:p>
        </p:txBody>
      </p:sp>
      <p:graphicFrame>
        <p:nvGraphicFramePr>
          <p:cNvPr id="87045" name="Object 5"/>
          <p:cNvGraphicFramePr>
            <a:graphicFrameLocks noGrp="1" noChangeAspect="1"/>
          </p:cNvGraphicFramePr>
          <p:nvPr>
            <p:ph sz="half" idx="1"/>
          </p:nvPr>
        </p:nvGraphicFramePr>
        <p:xfrm>
          <a:off x="2871788" y="1484313"/>
          <a:ext cx="1166812" cy="2089150"/>
        </p:xfrm>
        <a:graphic>
          <a:graphicData uri="http://schemas.openxmlformats.org/presentationml/2006/ole">
            <mc:AlternateContent xmlns:mc="http://schemas.openxmlformats.org/markup-compatibility/2006">
              <mc:Choice xmlns:v="urn:schemas-microsoft-com:vml" Requires="v">
                <p:oleObj spid="_x0000_s87049" name="Equation" r:id="rId3" imgW="482400" imgH="863280" progId="Equation.3">
                  <p:embed/>
                </p:oleObj>
              </mc:Choice>
              <mc:Fallback>
                <p:oleObj name="Equation" r:id="rId3" imgW="482400" imgH="863280" progId="Equation.3">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71788" y="1484313"/>
                        <a:ext cx="1166812" cy="208915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87043" name="Rectangle 3"/>
          <p:cNvSpPr>
            <a:spLocks noGrp="1" noChangeArrowheads="1"/>
          </p:cNvSpPr>
          <p:nvPr>
            <p:ph type="body" sz="half" idx="2"/>
          </p:nvPr>
        </p:nvSpPr>
        <p:spPr>
          <a:xfrm>
            <a:off x="4648200" y="1600200"/>
            <a:ext cx="4038600" cy="2405063"/>
          </a:xfrm>
        </p:spPr>
        <p:txBody>
          <a:bodyPr>
            <a:normAutofit lnSpcReduction="10000"/>
          </a:bodyPr>
          <a:lstStyle/>
          <a:p>
            <a:pPr algn="r" rtl="1"/>
            <a:r>
              <a:rPr lang="fa-IR" altLang="en-US" sz="2800"/>
              <a:t>نسبت مخلوط هوا و بنزین : </a:t>
            </a:r>
          </a:p>
          <a:p>
            <a:pPr algn="r" rtl="1">
              <a:buFont typeface="Wingdings" panose="05000000000000000000" pitchFamily="2" charset="2"/>
              <a:buNone/>
            </a:pPr>
            <a:endParaRPr lang="fa-IR" altLang="en-US" sz="2800"/>
          </a:p>
          <a:p>
            <a:pPr algn="r" rtl="1"/>
            <a:r>
              <a:rPr lang="fa-IR" altLang="en-US" sz="2800"/>
              <a:t>نسبت مخلوط هوا و گاز :</a:t>
            </a:r>
          </a:p>
          <a:p>
            <a:pPr algn="r" rtl="1">
              <a:buFont typeface="Wingdings" panose="05000000000000000000" pitchFamily="2" charset="2"/>
              <a:buNone/>
            </a:pPr>
            <a:endParaRPr lang="fa-IR" altLang="en-US" sz="2800"/>
          </a:p>
        </p:txBody>
      </p:sp>
      <p:sp>
        <p:nvSpPr>
          <p:cNvPr id="87044" name="Text Box 4"/>
          <p:cNvSpPr txBox="1">
            <a:spLocks noChangeArrowheads="1"/>
          </p:cNvSpPr>
          <p:nvPr/>
        </p:nvSpPr>
        <p:spPr bwMode="auto">
          <a:xfrm>
            <a:off x="1311275" y="20812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ltLang="en-US"/>
          </a:p>
        </p:txBody>
      </p:sp>
      <p:sp>
        <p:nvSpPr>
          <p:cNvPr id="87048" name="Text Box 8"/>
          <p:cNvSpPr txBox="1">
            <a:spLocks noChangeArrowheads="1"/>
          </p:cNvSpPr>
          <p:nvPr/>
        </p:nvSpPr>
        <p:spPr bwMode="auto">
          <a:xfrm>
            <a:off x="0" y="4292600"/>
            <a:ext cx="91440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rtl="1">
              <a:spcBef>
                <a:spcPct val="20000"/>
              </a:spcBef>
              <a:buClr>
                <a:schemeClr val="hlink"/>
              </a:buClr>
              <a:buSzPct val="75000"/>
              <a:buFont typeface="Wingdings" panose="05000000000000000000" pitchFamily="2" charset="2"/>
              <a:buNone/>
            </a:pPr>
            <a:r>
              <a:rPr lang="fa-IR" altLang="en-US" sz="2800">
                <a:effectLst>
                  <a:outerShdw blurRad="38100" dist="38100" dir="2700000" algn="tl">
                    <a:srgbClr val="010199"/>
                  </a:outerShdw>
                </a:effectLst>
              </a:rPr>
              <a:t>به دلیل متفاوت بودن نسبت استوکیومتریک باید کنترل سنسور اکسیژن به هر دو </a:t>
            </a:r>
            <a:r>
              <a:rPr lang="en-US" altLang="en-US" sz="2800">
                <a:effectLst>
                  <a:outerShdw blurRad="38100" dist="38100" dir="2700000" algn="tl">
                    <a:srgbClr val="010199"/>
                  </a:outerShdw>
                </a:effectLst>
              </a:rPr>
              <a:t>ECU</a:t>
            </a:r>
            <a:r>
              <a:rPr lang="fa-IR" altLang="en-US" sz="2800">
                <a:effectLst>
                  <a:outerShdw blurRad="38100" dist="38100" dir="2700000" algn="tl">
                    <a:srgbClr val="010199"/>
                  </a:outerShdw>
                </a:effectLst>
              </a:rPr>
              <a:t> گاز و بنزین سپرده شود.</a:t>
            </a:r>
            <a:endParaRPr lang="en-US" altLang="en-US" sz="2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7043">
                                            <p:txEl>
                                              <p:pRg st="0" end="0"/>
                                            </p:txEl>
                                          </p:spTgt>
                                        </p:tgtEl>
                                        <p:attrNameLst>
                                          <p:attrName>style.visibility</p:attrName>
                                        </p:attrNameLst>
                                      </p:cBhvr>
                                      <p:to>
                                        <p:strVal val="visible"/>
                                      </p:to>
                                    </p:set>
                                    <p:animEffect transition="in" filter="fade">
                                      <p:cBhvr>
                                        <p:cTn id="7" dur="2000"/>
                                        <p:tgtEl>
                                          <p:spTgt spid="8704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7043">
                                            <p:txEl>
                                              <p:pRg st="2" end="2"/>
                                            </p:txEl>
                                          </p:spTgt>
                                        </p:tgtEl>
                                        <p:attrNameLst>
                                          <p:attrName>style.visibility</p:attrName>
                                        </p:attrNameLst>
                                      </p:cBhvr>
                                      <p:to>
                                        <p:strVal val="visible"/>
                                      </p:to>
                                    </p:set>
                                    <p:animEffect transition="in" filter="fade">
                                      <p:cBhvr>
                                        <p:cTn id="10" dur="2000"/>
                                        <p:tgtEl>
                                          <p:spTgt spid="8704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87045"/>
                                        </p:tgtEl>
                                        <p:attrNameLst>
                                          <p:attrName>style.visibility</p:attrName>
                                        </p:attrNameLst>
                                      </p:cBhvr>
                                      <p:to>
                                        <p:strVal val="visible"/>
                                      </p:to>
                                    </p:set>
                                    <p:animEffect transition="in" filter="fade">
                                      <p:cBhvr>
                                        <p:cTn id="13" dur="2000"/>
                                        <p:tgtEl>
                                          <p:spTgt spid="87045"/>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nodeType="clickEffect">
                                  <p:stCondLst>
                                    <p:cond delay="0"/>
                                  </p:stCondLst>
                                  <p:childTnLst>
                                    <p:set>
                                      <p:cBhvr>
                                        <p:cTn id="17" dur="1" fill="hold">
                                          <p:stCondLst>
                                            <p:cond delay="0"/>
                                          </p:stCondLst>
                                        </p:cTn>
                                        <p:tgtEl>
                                          <p:spTgt spid="87048">
                                            <p:txEl>
                                              <p:pRg st="0" end="0"/>
                                            </p:txEl>
                                          </p:spTgt>
                                        </p:tgtEl>
                                        <p:attrNameLst>
                                          <p:attrName>style.visibility</p:attrName>
                                        </p:attrNameLst>
                                      </p:cBhvr>
                                      <p:to>
                                        <p:strVal val="visible"/>
                                      </p:to>
                                    </p:set>
                                    <p:anim calcmode="lin" valueType="num">
                                      <p:cBhvr additive="base">
                                        <p:cTn id="18" dur="500" fill="hold"/>
                                        <p:tgtEl>
                                          <p:spTgt spid="87048">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8704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50" name="Rectangle 6"/>
          <p:cNvSpPr>
            <a:spLocks noGrp="1" noChangeArrowheads="1"/>
          </p:cNvSpPr>
          <p:nvPr>
            <p:ph type="title"/>
          </p:nvPr>
        </p:nvSpPr>
        <p:spPr/>
        <p:txBody>
          <a:bodyPr/>
          <a:lstStyle/>
          <a:p>
            <a:r>
              <a:rPr lang="fa-IR" altLang="en-US"/>
              <a:t>تنظیم فیلر دهانه شمع</a:t>
            </a:r>
            <a:endParaRPr lang="en-US" altLang="en-US"/>
          </a:p>
        </p:txBody>
      </p:sp>
      <p:pic>
        <p:nvPicPr>
          <p:cNvPr id="57352" name="Picture 8" descr="15"/>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50825" y="1341438"/>
            <a:ext cx="3324225" cy="24955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7351" name="Rectangle 7"/>
          <p:cNvSpPr>
            <a:spLocks noGrp="1" noChangeArrowheads="1"/>
          </p:cNvSpPr>
          <p:nvPr>
            <p:ph type="body" sz="half" idx="2"/>
          </p:nvPr>
        </p:nvSpPr>
        <p:spPr>
          <a:xfrm>
            <a:off x="3203575" y="1341438"/>
            <a:ext cx="5940425" cy="5183187"/>
          </a:xfrm>
        </p:spPr>
        <p:txBody>
          <a:bodyPr/>
          <a:lstStyle/>
          <a:p>
            <a:pPr algn="r" rtl="1">
              <a:lnSpc>
                <a:spcPct val="90000"/>
              </a:lnSpc>
            </a:pPr>
            <a:r>
              <a:rPr lang="fa-IR" altLang="en-US" sz="2400"/>
              <a:t>فیلر دهانه شمع برای</a:t>
            </a:r>
            <a:r>
              <a:rPr lang="en-US" altLang="en-US" sz="2400"/>
              <a:t>:</a:t>
            </a:r>
            <a:r>
              <a:rPr lang="fa-IR" altLang="en-US" sz="2400"/>
              <a:t> </a:t>
            </a:r>
            <a:endParaRPr lang="en-US" altLang="en-US" sz="2400"/>
          </a:p>
          <a:p>
            <a:pPr lvl="1" algn="r" rtl="1">
              <a:lnSpc>
                <a:spcPct val="90000"/>
              </a:lnSpc>
            </a:pPr>
            <a:r>
              <a:rPr lang="fa-IR" altLang="en-US" sz="2400"/>
              <a:t>پراید کاربراتوری 80 است </a:t>
            </a:r>
            <a:r>
              <a:rPr lang="en-US" altLang="en-US" sz="2400"/>
              <a:t>0.80 mm</a:t>
            </a:r>
          </a:p>
          <a:p>
            <a:pPr lvl="1" algn="r" rtl="1">
              <a:lnSpc>
                <a:spcPct val="90000"/>
              </a:lnSpc>
            </a:pPr>
            <a:r>
              <a:rPr lang="fa-IR" altLang="en-US" sz="2400"/>
              <a:t>پراید انژکتوری    95 است </a:t>
            </a:r>
            <a:r>
              <a:rPr lang="en-US" altLang="en-US" sz="2400"/>
              <a:t>0.95 mm</a:t>
            </a:r>
          </a:p>
          <a:p>
            <a:pPr lvl="1" algn="r" rtl="1">
              <a:lnSpc>
                <a:spcPct val="90000"/>
              </a:lnSpc>
            </a:pPr>
            <a:r>
              <a:rPr lang="fa-IR" altLang="en-US" sz="2400"/>
              <a:t>پراید انژکتوری </a:t>
            </a:r>
            <a:r>
              <a:rPr lang="en-US" altLang="en-US" sz="2400"/>
              <a:t>CNG </a:t>
            </a:r>
            <a:r>
              <a:rPr lang="fa-IR" altLang="en-US" sz="2400"/>
              <a:t> </a:t>
            </a:r>
            <a:r>
              <a:rPr lang="fa-IR" altLang="en-US" sz="2400">
                <a:solidFill>
                  <a:srgbClr val="FF0000"/>
                </a:solidFill>
                <a:effectLst>
                  <a:outerShdw blurRad="38100" dist="38100" dir="2700000" algn="tl">
                    <a:srgbClr val="FFFFFF"/>
                  </a:outerShdw>
                </a:effectLst>
              </a:rPr>
              <a:t>80</a:t>
            </a:r>
            <a:r>
              <a:rPr lang="fa-IR" altLang="en-US" sz="2400"/>
              <a:t> است </a:t>
            </a:r>
            <a:r>
              <a:rPr lang="en-US" altLang="en-US" sz="2400">
                <a:solidFill>
                  <a:srgbClr val="FF0000"/>
                </a:solidFill>
                <a:effectLst>
                  <a:outerShdw blurRad="38100" dist="38100" dir="2700000" algn="tl">
                    <a:srgbClr val="FFFFFF"/>
                  </a:outerShdw>
                </a:effectLst>
              </a:rPr>
              <a:t>0.80 mm</a:t>
            </a:r>
          </a:p>
          <a:p>
            <a:pPr algn="r" rtl="1">
              <a:lnSpc>
                <a:spcPct val="90000"/>
              </a:lnSpc>
            </a:pPr>
            <a:r>
              <a:rPr lang="fa-IR" altLang="en-US" sz="2400"/>
              <a:t>تعویض کوئل دوبل ایرانی و نصب کوئل دوبل فرانسوی ساژم (در صورت نیاز )</a:t>
            </a:r>
          </a:p>
          <a:p>
            <a:pPr algn="r" rtl="1">
              <a:lnSpc>
                <a:spcPct val="90000"/>
              </a:lnSpc>
            </a:pPr>
            <a:r>
              <a:rPr lang="fa-IR" altLang="en-US" sz="2400"/>
              <a:t>بازدید محل نصب وایر به شمع</a:t>
            </a:r>
            <a:endParaRPr lang="en-US" altLang="en-US" sz="2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57351">
                                            <p:txEl>
                                              <p:pRg st="0" end="0"/>
                                            </p:txEl>
                                          </p:spTgt>
                                        </p:tgtEl>
                                        <p:attrNameLst>
                                          <p:attrName>style.visibility</p:attrName>
                                        </p:attrNameLst>
                                      </p:cBhvr>
                                      <p:to>
                                        <p:strVal val="visible"/>
                                      </p:to>
                                    </p:set>
                                    <p:animEffect transition="in" filter="fade">
                                      <p:cBhvr>
                                        <p:cTn id="7" dur="2000"/>
                                        <p:tgtEl>
                                          <p:spTgt spid="5735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7351">
                                            <p:txEl>
                                              <p:pRg st="1" end="1"/>
                                            </p:txEl>
                                          </p:spTgt>
                                        </p:tgtEl>
                                        <p:attrNameLst>
                                          <p:attrName>style.visibility</p:attrName>
                                        </p:attrNameLst>
                                      </p:cBhvr>
                                      <p:to>
                                        <p:strVal val="visible"/>
                                      </p:to>
                                    </p:set>
                                    <p:animEffect transition="in" filter="fade">
                                      <p:cBhvr>
                                        <p:cTn id="12" dur="2000"/>
                                        <p:tgtEl>
                                          <p:spTgt spid="57351">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7351">
                                            <p:txEl>
                                              <p:pRg st="2" end="2"/>
                                            </p:txEl>
                                          </p:spTgt>
                                        </p:tgtEl>
                                        <p:attrNameLst>
                                          <p:attrName>style.visibility</p:attrName>
                                        </p:attrNameLst>
                                      </p:cBhvr>
                                      <p:to>
                                        <p:strVal val="visible"/>
                                      </p:to>
                                    </p:set>
                                    <p:animEffect transition="in" filter="fade">
                                      <p:cBhvr>
                                        <p:cTn id="15" dur="2000"/>
                                        <p:tgtEl>
                                          <p:spTgt spid="57351">
                                            <p:txEl>
                                              <p:pRg st="2" end="2"/>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57351">
                                            <p:txEl>
                                              <p:pRg st="3" end="3"/>
                                            </p:txEl>
                                          </p:spTgt>
                                        </p:tgtEl>
                                        <p:attrNameLst>
                                          <p:attrName>style.visibility</p:attrName>
                                        </p:attrNameLst>
                                      </p:cBhvr>
                                      <p:to>
                                        <p:strVal val="visible"/>
                                      </p:to>
                                    </p:set>
                                    <p:animEffect transition="in" filter="fade">
                                      <p:cBhvr>
                                        <p:cTn id="20" dur="2000"/>
                                        <p:tgtEl>
                                          <p:spTgt spid="57351">
                                            <p:txEl>
                                              <p:pRg st="3" end="3"/>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57351">
                                            <p:txEl>
                                              <p:pRg st="4" end="4"/>
                                            </p:txEl>
                                          </p:spTgt>
                                        </p:tgtEl>
                                        <p:attrNameLst>
                                          <p:attrName>style.visibility</p:attrName>
                                        </p:attrNameLst>
                                      </p:cBhvr>
                                      <p:to>
                                        <p:strVal val="visible"/>
                                      </p:to>
                                    </p:set>
                                    <p:anim calcmode="lin" valueType="num">
                                      <p:cBhvr additive="base">
                                        <p:cTn id="25" dur="500" fill="hold"/>
                                        <p:tgtEl>
                                          <p:spTgt spid="57351">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735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57351">
                                            <p:txEl>
                                              <p:pRg st="5" end="5"/>
                                            </p:txEl>
                                          </p:spTgt>
                                        </p:tgtEl>
                                        <p:attrNameLst>
                                          <p:attrName>style.visibility</p:attrName>
                                        </p:attrNameLst>
                                      </p:cBhvr>
                                      <p:to>
                                        <p:strVal val="visible"/>
                                      </p:to>
                                    </p:set>
                                    <p:anim calcmode="lin" valueType="num">
                                      <p:cBhvr additive="base">
                                        <p:cTn id="31" dur="500" fill="hold"/>
                                        <p:tgtEl>
                                          <p:spTgt spid="57351">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7351">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3</TotalTime>
  <Words>2838</Words>
  <Application>Microsoft Office PowerPoint</Application>
  <PresentationFormat>On-screen Show (4:3)</PresentationFormat>
  <Paragraphs>397</Paragraphs>
  <Slides>68</Slides>
  <Notes>0</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68</vt:i4>
      </vt:variant>
    </vt:vector>
  </HeadingPairs>
  <TitlesOfParts>
    <vt:vector size="74" baseType="lpstr">
      <vt:lpstr>Arial</vt:lpstr>
      <vt:lpstr>Times New Roman</vt:lpstr>
      <vt:lpstr>Wingdings</vt:lpstr>
      <vt:lpstr>B Nazanin</vt:lpstr>
      <vt:lpstr>Facet</vt:lpstr>
      <vt:lpstr>Microsoft Equation 3.0</vt:lpstr>
      <vt:lpstr>CNG</vt:lpstr>
      <vt:lpstr>لطفا موبایلهایتان را خاموش کنید</vt:lpstr>
      <vt:lpstr>Back Fire</vt:lpstr>
      <vt:lpstr>فیلر گیری سوپاپ</vt:lpstr>
      <vt:lpstr>کیت های CNG</vt:lpstr>
      <vt:lpstr>تعاریف</vt:lpstr>
      <vt:lpstr>تست شبیه سازEmulator</vt:lpstr>
      <vt:lpstr>نسبت مخلوط سوخت</vt:lpstr>
      <vt:lpstr>تنظیم فیلر دهانه شمع</vt:lpstr>
      <vt:lpstr>کلیدهای پشت آوانسر</vt:lpstr>
      <vt:lpstr>PowerPoint Presentation</vt:lpstr>
      <vt:lpstr>جایگاه</vt:lpstr>
      <vt:lpstr>رله پمپ بنزین</vt:lpstr>
      <vt:lpstr>روشن شدن پراید CNG</vt:lpstr>
      <vt:lpstr>PowerPoint Presentation</vt:lpstr>
      <vt:lpstr>PowerPoint Presentation</vt:lpstr>
      <vt:lpstr>PowerPoint Presentation</vt:lpstr>
      <vt:lpstr>تست سنسور اکسیژن</vt:lpstr>
      <vt:lpstr>PowerPoint Presentation</vt:lpstr>
      <vt:lpstr>PowerPoint Presentation</vt:lpstr>
      <vt:lpstr>PowerPoint Presentation</vt:lpstr>
      <vt:lpstr>PowerPoint Presentation</vt:lpstr>
      <vt:lpstr>موتور پله ای گاز</vt:lpstr>
      <vt:lpstr>عیوب CNG</vt:lpstr>
      <vt:lpstr>شمع </vt:lpstr>
      <vt:lpstr>PowerPoint Presentation</vt:lpstr>
      <vt:lpstr>Emergency</vt:lpstr>
      <vt:lpstr>Emergency</vt:lpstr>
      <vt:lpstr>خطاهای ECU GAS</vt:lpstr>
      <vt:lpstr>خطاهای ECU GAS</vt:lpstr>
      <vt:lpstr>نحوه اعلام خطا</vt:lpstr>
      <vt:lpstr>هواکشیدن</vt:lpstr>
      <vt:lpstr>هواکشیدن</vt:lpstr>
      <vt:lpstr>تست نشتی هوا</vt:lpstr>
      <vt:lpstr>PowerPoint Presentation</vt:lpstr>
      <vt:lpstr>PowerPoint Presentation</vt:lpstr>
      <vt:lpstr>PowerPoint Presentation</vt:lpstr>
      <vt:lpstr>PowerPoint Presentation</vt:lpstr>
      <vt:lpstr>PowerPoint Presentation</vt:lpstr>
      <vt:lpstr>مقسم ترمز</vt:lpstr>
      <vt:lpstr>نقشه برق پراید CNG</vt:lpstr>
      <vt:lpstr>PowerPoint Presentation</vt:lpstr>
      <vt:lpstr>بست سیم ترمز دستی</vt:lpstr>
      <vt:lpstr>PowerPoint Presentation</vt:lpstr>
      <vt:lpstr>PowerPoint Presentation</vt:lpstr>
      <vt:lpstr>PowerPoint Presentation</vt:lpstr>
      <vt:lpstr>PowerPoint Presentation</vt:lpstr>
      <vt:lpstr>PowerPoint Presentation</vt:lpstr>
      <vt:lpstr>کیلومتر کارکرد قطعات</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شیر سماوری مخزن</vt:lpstr>
      <vt:lpstr>PowerPoint Presentation</vt:lpstr>
      <vt:lpstr>رگولاتور OMVL  </vt:lpstr>
      <vt:lpstr>کلید تغییر وضعیت</vt:lpstr>
      <vt:lpstr>کابل دیاگ CNG</vt:lpstr>
      <vt:lpstr>تنظیم موتور پراید CNG</vt:lpstr>
      <vt:lpstr>calibration</vt:lpstr>
      <vt:lpstr>خطای شیر برقی کنیستر در پراید  CNG</vt:lpstr>
      <vt:lpstr>روش تست سوپاپ فشار بالای رگولاتور</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CNG</dc:title>
  <dc:creator>Hafez Rayaneh</dc:creator>
  <cp:lastModifiedBy>Hafez Rayaneh</cp:lastModifiedBy>
  <cp:revision>1</cp:revision>
  <dcterms:created xsi:type="dcterms:W3CDTF">2020-03-17T19:41:11Z</dcterms:created>
  <dcterms:modified xsi:type="dcterms:W3CDTF">2020-03-17T19:45:04Z</dcterms:modified>
</cp:coreProperties>
</file>