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33"/>
  </p:notesMasterIdLst>
  <p:handoutMasterIdLst>
    <p:handoutMasterId r:id="rId34"/>
  </p:handoutMasterIdLst>
  <p:sldIdLst>
    <p:sldId id="265" r:id="rId2"/>
    <p:sldId id="256" r:id="rId3"/>
    <p:sldId id="383" r:id="rId4"/>
    <p:sldId id="314" r:id="rId5"/>
    <p:sldId id="309" r:id="rId6"/>
    <p:sldId id="315" r:id="rId7"/>
    <p:sldId id="357" r:id="rId8"/>
    <p:sldId id="358" r:id="rId9"/>
    <p:sldId id="396" r:id="rId10"/>
    <p:sldId id="359" r:id="rId11"/>
    <p:sldId id="366" r:id="rId12"/>
    <p:sldId id="408" r:id="rId13"/>
    <p:sldId id="407" r:id="rId14"/>
    <p:sldId id="360" r:id="rId15"/>
    <p:sldId id="395" r:id="rId16"/>
    <p:sldId id="364" r:id="rId17"/>
    <p:sldId id="361" r:id="rId18"/>
    <p:sldId id="365" r:id="rId19"/>
    <p:sldId id="362" r:id="rId20"/>
    <p:sldId id="393" r:id="rId21"/>
    <p:sldId id="368" r:id="rId22"/>
    <p:sldId id="399" r:id="rId23"/>
    <p:sldId id="398" r:id="rId24"/>
    <p:sldId id="400" r:id="rId25"/>
    <p:sldId id="409" r:id="rId26"/>
    <p:sldId id="402" r:id="rId27"/>
    <p:sldId id="403" r:id="rId28"/>
    <p:sldId id="404" r:id="rId29"/>
    <p:sldId id="405" r:id="rId30"/>
    <p:sldId id="381" r:id="rId31"/>
    <p:sldId id="411" r:id="rId32"/>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4D9"/>
    <a:srgbClr val="FAE7FD"/>
    <a:srgbClr val="E2FEC6"/>
    <a:srgbClr val="D2C66C"/>
    <a:srgbClr val="8C590E"/>
    <a:srgbClr val="D47F2A"/>
    <a:srgbClr val="EBF1CB"/>
    <a:srgbClr val="FFFFCC"/>
    <a:srgbClr val="50E6D4"/>
    <a:srgbClr val="A2AE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670" autoAdjust="0"/>
  </p:normalViewPr>
  <p:slideViewPr>
    <p:cSldViewPr>
      <p:cViewPr>
        <p:scale>
          <a:sx n="28" d="100"/>
          <a:sy n="28" d="100"/>
        </p:scale>
        <p:origin x="-1195" y="-5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BE5C61-0B50-4082-9D54-10BA9FCB8A36}"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pPr rtl="1"/>
          <a:endParaRPr lang="fa-IR"/>
        </a:p>
      </dgm:t>
    </dgm:pt>
    <dgm:pt modelId="{E217B02E-B5B3-48EE-B7AF-3A3BFD381FEB}">
      <dgm:prSet phldrT="[Text]">
        <dgm:style>
          <a:lnRef idx="3">
            <a:schemeClr val="lt1"/>
          </a:lnRef>
          <a:fillRef idx="1">
            <a:schemeClr val="accent5"/>
          </a:fillRef>
          <a:effectRef idx="1">
            <a:schemeClr val="accent5"/>
          </a:effectRef>
          <a:fontRef idx="minor">
            <a:schemeClr val="lt1"/>
          </a:fontRef>
        </dgm:style>
      </dgm:prSet>
      <dgm:spPr/>
      <dgm:t>
        <a:bodyPr/>
        <a:lstStyle/>
        <a:p>
          <a:pPr rtl="1"/>
          <a:r>
            <a:rPr lang="fa-IR" dirty="0" smtClean="0">
              <a:solidFill>
                <a:schemeClr val="bg2">
                  <a:lumMod val="10000"/>
                </a:schemeClr>
              </a:solidFill>
            </a:rPr>
            <a:t>تطابق توزيع نمونه </a:t>
          </a:r>
          <a:endParaRPr lang="fa-IR" dirty="0">
            <a:solidFill>
              <a:schemeClr val="bg2">
                <a:lumMod val="10000"/>
              </a:schemeClr>
            </a:solidFill>
          </a:endParaRPr>
        </a:p>
      </dgm:t>
    </dgm:pt>
    <dgm:pt modelId="{78EE6A4D-0FB6-41C9-857E-1F1D57F62B25}" type="parTrans" cxnId="{B4D688B6-8F24-48B4-B3D1-7D8557216DD4}">
      <dgm:prSet/>
      <dgm:spPr/>
      <dgm:t>
        <a:bodyPr/>
        <a:lstStyle/>
        <a:p>
          <a:pPr rtl="1"/>
          <a:endParaRPr lang="fa-IR"/>
        </a:p>
      </dgm:t>
    </dgm:pt>
    <dgm:pt modelId="{36E5A49E-49C7-46C9-B365-13642079160E}" type="sibTrans" cxnId="{B4D688B6-8F24-48B4-B3D1-7D8557216DD4}">
      <dgm:prSet/>
      <dgm:spPr/>
      <dgm:t>
        <a:bodyPr/>
        <a:lstStyle/>
        <a:p>
          <a:pPr rtl="1"/>
          <a:endParaRPr lang="fa-IR"/>
        </a:p>
      </dgm:t>
    </dgm:pt>
    <dgm:pt modelId="{86D48A69-E925-4FF4-93D7-A6C765B043B9}">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dirty="0" smtClean="0"/>
            <a:t>كمي- كلموگروف اسميرنوف</a:t>
          </a:r>
          <a:endParaRPr lang="fa-IR" dirty="0"/>
        </a:p>
      </dgm:t>
    </dgm:pt>
    <dgm:pt modelId="{ABD09B8A-7BE5-4A24-8FF9-C20E68C66A78}" type="parTrans" cxnId="{4069547C-22C0-4D4B-9EC5-3AFCC320FC9D}">
      <dgm:prSet/>
      <dgm:spPr/>
      <dgm:t>
        <a:bodyPr/>
        <a:lstStyle/>
        <a:p>
          <a:pPr rtl="1"/>
          <a:endParaRPr lang="fa-IR"/>
        </a:p>
      </dgm:t>
    </dgm:pt>
    <dgm:pt modelId="{637D645A-FF19-43DC-81BD-B32B695B3C76}" type="sibTrans" cxnId="{4069547C-22C0-4D4B-9EC5-3AFCC320FC9D}">
      <dgm:prSet/>
      <dgm:spPr/>
      <dgm:t>
        <a:bodyPr/>
        <a:lstStyle/>
        <a:p>
          <a:pPr rtl="1"/>
          <a:endParaRPr lang="fa-IR"/>
        </a:p>
      </dgm:t>
    </dgm:pt>
    <dgm:pt modelId="{64A53A69-42F8-4161-B7AA-D22A9C2F85D4}">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smtClean="0"/>
            <a:t>كيفي – آزمون كاي دو</a:t>
          </a:r>
          <a:endParaRPr lang="fa-IR"/>
        </a:p>
      </dgm:t>
    </dgm:pt>
    <dgm:pt modelId="{2349D1F7-DE1A-4243-BEE6-10F32C514DC3}" type="parTrans" cxnId="{C7414DAD-8179-47BF-B871-BBF8D9E2E697}">
      <dgm:prSet/>
      <dgm:spPr/>
      <dgm:t>
        <a:bodyPr/>
        <a:lstStyle/>
        <a:p>
          <a:pPr rtl="1"/>
          <a:endParaRPr lang="fa-IR"/>
        </a:p>
      </dgm:t>
    </dgm:pt>
    <dgm:pt modelId="{94C19321-538A-458A-8D26-9DE5372A2C99}" type="sibTrans" cxnId="{C7414DAD-8179-47BF-B871-BBF8D9E2E697}">
      <dgm:prSet/>
      <dgm:spPr/>
      <dgm:t>
        <a:bodyPr/>
        <a:lstStyle/>
        <a:p>
          <a:pPr rtl="1"/>
          <a:endParaRPr lang="fa-IR"/>
        </a:p>
      </dgm:t>
    </dgm:pt>
    <dgm:pt modelId="{A60CDC19-455F-4BE6-B274-9D507A7E2E5A}">
      <dgm:prSet phldrT="[Text]">
        <dgm:style>
          <a:lnRef idx="3">
            <a:schemeClr val="lt1"/>
          </a:lnRef>
          <a:fillRef idx="1">
            <a:schemeClr val="accent5"/>
          </a:fillRef>
          <a:effectRef idx="1">
            <a:schemeClr val="accent5"/>
          </a:effectRef>
          <a:fontRef idx="minor">
            <a:schemeClr val="lt1"/>
          </a:fontRef>
        </dgm:style>
      </dgm:prSet>
      <dgm:spPr/>
      <dgm:t>
        <a:bodyPr/>
        <a:lstStyle/>
        <a:p>
          <a:pPr rtl="1"/>
          <a:r>
            <a:rPr lang="fa-IR" dirty="0" smtClean="0">
              <a:solidFill>
                <a:schemeClr val="bg2">
                  <a:lumMod val="10000"/>
                </a:schemeClr>
              </a:solidFill>
            </a:rPr>
            <a:t>رگرسيون و پيش بيني</a:t>
          </a:r>
          <a:endParaRPr lang="fa-IR" dirty="0">
            <a:solidFill>
              <a:schemeClr val="bg2">
                <a:lumMod val="10000"/>
              </a:schemeClr>
            </a:solidFill>
          </a:endParaRPr>
        </a:p>
      </dgm:t>
    </dgm:pt>
    <dgm:pt modelId="{5767F255-0294-4DDD-87A2-040F63393FFE}" type="parTrans" cxnId="{472E25D4-D7A3-4C7B-9564-5183FC8FF540}">
      <dgm:prSet/>
      <dgm:spPr/>
      <dgm:t>
        <a:bodyPr/>
        <a:lstStyle/>
        <a:p>
          <a:pPr rtl="1"/>
          <a:endParaRPr lang="fa-IR"/>
        </a:p>
      </dgm:t>
    </dgm:pt>
    <dgm:pt modelId="{84F9AF83-DB61-4760-B40C-4403AF1EBBC4}" type="sibTrans" cxnId="{472E25D4-D7A3-4C7B-9564-5183FC8FF540}">
      <dgm:prSet/>
      <dgm:spPr/>
      <dgm:t>
        <a:bodyPr/>
        <a:lstStyle/>
        <a:p>
          <a:pPr rtl="1"/>
          <a:endParaRPr lang="fa-IR"/>
        </a:p>
      </dgm:t>
    </dgm:pt>
    <dgm:pt modelId="{6D7EDC84-25DC-4BE0-A100-E4C535FBB03C}">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dirty="0" smtClean="0"/>
            <a:t>خطي (يك متغيره-چند متغيره)</a:t>
          </a:r>
          <a:endParaRPr lang="fa-IR" dirty="0"/>
        </a:p>
      </dgm:t>
    </dgm:pt>
    <dgm:pt modelId="{3169557A-A6CB-4ED3-93A3-EA1475654009}" type="parTrans" cxnId="{68788B61-0B4B-49E6-BDA4-B80653330E94}">
      <dgm:prSet/>
      <dgm:spPr/>
      <dgm:t>
        <a:bodyPr/>
        <a:lstStyle/>
        <a:p>
          <a:pPr rtl="1"/>
          <a:endParaRPr lang="fa-IR"/>
        </a:p>
      </dgm:t>
    </dgm:pt>
    <dgm:pt modelId="{13BFEC90-94B3-4A8C-91DA-6412C27644F6}" type="sibTrans" cxnId="{68788B61-0B4B-49E6-BDA4-B80653330E94}">
      <dgm:prSet/>
      <dgm:spPr/>
      <dgm:t>
        <a:bodyPr/>
        <a:lstStyle/>
        <a:p>
          <a:pPr rtl="1"/>
          <a:endParaRPr lang="fa-IR"/>
        </a:p>
      </dgm:t>
    </dgm:pt>
    <dgm:pt modelId="{9DE6A6D2-077B-4DFB-B423-9BFDBE4267F5}">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smtClean="0"/>
            <a:t>غير خطي</a:t>
          </a:r>
          <a:endParaRPr lang="fa-IR"/>
        </a:p>
      </dgm:t>
    </dgm:pt>
    <dgm:pt modelId="{1A959153-AC66-4186-BAD1-CEB979D871F7}" type="parTrans" cxnId="{704C5770-FDCA-4D8A-BFC1-89D5B8F89212}">
      <dgm:prSet/>
      <dgm:spPr/>
      <dgm:t>
        <a:bodyPr/>
        <a:lstStyle/>
        <a:p>
          <a:pPr rtl="1"/>
          <a:endParaRPr lang="fa-IR"/>
        </a:p>
      </dgm:t>
    </dgm:pt>
    <dgm:pt modelId="{5CE4CBFA-1DEF-4F5A-B10E-36807F902652}" type="sibTrans" cxnId="{704C5770-FDCA-4D8A-BFC1-89D5B8F89212}">
      <dgm:prSet/>
      <dgm:spPr/>
      <dgm:t>
        <a:bodyPr/>
        <a:lstStyle/>
        <a:p>
          <a:pPr rtl="1"/>
          <a:endParaRPr lang="fa-IR"/>
        </a:p>
      </dgm:t>
    </dgm:pt>
    <dgm:pt modelId="{CDE55931-AE23-4EDE-BD05-1012E4FF3703}">
      <dgm:prSet phldrT="[Text]">
        <dgm:style>
          <a:lnRef idx="3">
            <a:schemeClr val="lt1"/>
          </a:lnRef>
          <a:fillRef idx="1">
            <a:schemeClr val="accent5"/>
          </a:fillRef>
          <a:effectRef idx="1">
            <a:schemeClr val="accent5"/>
          </a:effectRef>
          <a:fontRef idx="minor">
            <a:schemeClr val="lt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fa-IR" dirty="0" smtClean="0">
              <a:solidFill>
                <a:schemeClr val="bg2">
                  <a:lumMod val="10000"/>
                </a:schemeClr>
              </a:solidFill>
            </a:rPr>
            <a:t>همبستگي بين متغيرها</a:t>
          </a:r>
        </a:p>
      </dgm:t>
    </dgm:pt>
    <dgm:pt modelId="{9F5AF366-E643-4AAD-B160-9486FE45C415}" type="parTrans" cxnId="{AF6060FC-FD90-4A35-9896-B382E1840CB3}">
      <dgm:prSet/>
      <dgm:spPr/>
      <dgm:t>
        <a:bodyPr/>
        <a:lstStyle/>
        <a:p>
          <a:pPr rtl="1"/>
          <a:endParaRPr lang="fa-IR"/>
        </a:p>
      </dgm:t>
    </dgm:pt>
    <dgm:pt modelId="{D98CA9D0-CA34-4646-BA11-AFDF599E5E59}" type="sibTrans" cxnId="{AF6060FC-FD90-4A35-9896-B382E1840CB3}">
      <dgm:prSet/>
      <dgm:spPr/>
      <dgm:t>
        <a:bodyPr/>
        <a:lstStyle/>
        <a:p>
          <a:pPr rtl="1"/>
          <a:endParaRPr lang="fa-IR"/>
        </a:p>
      </dgm:t>
    </dgm:pt>
    <dgm:pt modelId="{05AD96F7-026C-4D61-AAD8-E4214B4FF2C8}">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dirty="0" smtClean="0"/>
            <a:t>داده هاي كمي-آزمون پيرسن</a:t>
          </a:r>
          <a:endParaRPr lang="fa-IR" dirty="0"/>
        </a:p>
      </dgm:t>
    </dgm:pt>
    <dgm:pt modelId="{548C3BF4-7DE6-4E29-9DEC-7BBDDF7917D6}" type="parTrans" cxnId="{9B119D4D-11E4-4921-AD26-B1A82DBA85CC}">
      <dgm:prSet/>
      <dgm:spPr/>
      <dgm:t>
        <a:bodyPr/>
        <a:lstStyle/>
        <a:p>
          <a:pPr rtl="1"/>
          <a:endParaRPr lang="fa-IR"/>
        </a:p>
      </dgm:t>
    </dgm:pt>
    <dgm:pt modelId="{EC87CAAE-70E2-4688-A06B-8BA306A3A4CC}" type="sibTrans" cxnId="{9B119D4D-11E4-4921-AD26-B1A82DBA85CC}">
      <dgm:prSet/>
      <dgm:spPr/>
      <dgm:t>
        <a:bodyPr/>
        <a:lstStyle/>
        <a:p>
          <a:pPr rtl="1"/>
          <a:endParaRPr lang="fa-IR"/>
        </a:p>
      </dgm:t>
    </dgm:pt>
    <dgm:pt modelId="{B45CDA4E-20F7-4C65-9752-98071D6C4C10}">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smtClean="0"/>
            <a:t>داده هاي ترتيبي-آزمون اسپيرمن</a:t>
          </a:r>
          <a:endParaRPr lang="fa-IR"/>
        </a:p>
      </dgm:t>
    </dgm:pt>
    <dgm:pt modelId="{22FB339F-9B41-4549-A424-DFAFB66A32FD}" type="parTrans" cxnId="{8A527749-D925-4338-873E-D4C51471699E}">
      <dgm:prSet/>
      <dgm:spPr/>
      <dgm:t>
        <a:bodyPr/>
        <a:lstStyle/>
        <a:p>
          <a:pPr rtl="1"/>
          <a:endParaRPr lang="fa-IR"/>
        </a:p>
      </dgm:t>
    </dgm:pt>
    <dgm:pt modelId="{7ACC3378-CFC0-42D2-9414-49EA172F0424}" type="sibTrans" cxnId="{8A527749-D925-4338-873E-D4C51471699E}">
      <dgm:prSet/>
      <dgm:spPr/>
      <dgm:t>
        <a:bodyPr/>
        <a:lstStyle/>
        <a:p>
          <a:pPr rtl="1"/>
          <a:endParaRPr lang="fa-IR"/>
        </a:p>
      </dgm:t>
    </dgm:pt>
    <dgm:pt modelId="{D45124B1-6E6F-4673-9AFA-B9420ACD221A}">
      <dgm:prSet phldrT="[Text]" custT="1">
        <dgm:style>
          <a:lnRef idx="3">
            <a:schemeClr val="lt1"/>
          </a:lnRef>
          <a:fillRef idx="1">
            <a:schemeClr val="accent5"/>
          </a:fillRef>
          <a:effectRef idx="1">
            <a:schemeClr val="accent5"/>
          </a:effectRef>
          <a:fontRef idx="minor">
            <a:schemeClr val="lt1"/>
          </a:fontRef>
        </dgm:style>
      </dgm:prSet>
      <dgm:spPr/>
      <dgm:t>
        <a:bodyPr/>
        <a:lstStyle/>
        <a:p>
          <a:pPr rtl="1"/>
          <a:r>
            <a:rPr lang="fa-IR" sz="1600" dirty="0" smtClean="0">
              <a:solidFill>
                <a:schemeClr val="bg2">
                  <a:lumMod val="10000"/>
                </a:schemeClr>
              </a:solidFill>
            </a:rPr>
            <a:t>مقايسه ميانگين ها</a:t>
          </a:r>
          <a:endParaRPr lang="fa-IR" sz="1600" dirty="0">
            <a:solidFill>
              <a:schemeClr val="bg2">
                <a:lumMod val="10000"/>
              </a:schemeClr>
            </a:solidFill>
          </a:endParaRPr>
        </a:p>
      </dgm:t>
    </dgm:pt>
    <dgm:pt modelId="{5A497462-7B7A-4EF4-B839-AFA9DA5D945D}" type="parTrans" cxnId="{A6EE4602-9C7A-42B8-86F3-D69328D4F212}">
      <dgm:prSet/>
      <dgm:spPr/>
      <dgm:t>
        <a:bodyPr/>
        <a:lstStyle/>
        <a:p>
          <a:pPr rtl="1"/>
          <a:endParaRPr lang="fa-IR"/>
        </a:p>
      </dgm:t>
    </dgm:pt>
    <dgm:pt modelId="{6DD8191C-5978-45D7-A518-E992BEF0381B}" type="sibTrans" cxnId="{A6EE4602-9C7A-42B8-86F3-D69328D4F212}">
      <dgm:prSet/>
      <dgm:spPr/>
      <dgm:t>
        <a:bodyPr/>
        <a:lstStyle/>
        <a:p>
          <a:pPr rtl="1"/>
          <a:endParaRPr lang="fa-IR"/>
        </a:p>
      </dgm:t>
    </dgm:pt>
    <dgm:pt modelId="{3A7F6456-D6A6-4388-8B2A-77FE5CC0A775}">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smtClean="0"/>
            <a:t>يك و دو نمونه اي</a:t>
          </a:r>
          <a:endParaRPr lang="fa-IR"/>
        </a:p>
      </dgm:t>
    </dgm:pt>
    <dgm:pt modelId="{0FF5CFC3-98F2-49C6-B066-C8FCC7A2E40A}" type="parTrans" cxnId="{D6982D0D-8D69-46DC-A606-F5AA01AE4B9B}">
      <dgm:prSet/>
      <dgm:spPr/>
      <dgm:t>
        <a:bodyPr/>
        <a:lstStyle/>
        <a:p>
          <a:pPr rtl="1"/>
          <a:endParaRPr lang="fa-IR"/>
        </a:p>
      </dgm:t>
    </dgm:pt>
    <dgm:pt modelId="{290C5E2B-14E7-479D-99B4-23B12B9AFC99}" type="sibTrans" cxnId="{D6982D0D-8D69-46DC-A606-F5AA01AE4B9B}">
      <dgm:prSet/>
      <dgm:spPr/>
      <dgm:t>
        <a:bodyPr/>
        <a:lstStyle/>
        <a:p>
          <a:pPr rtl="1"/>
          <a:endParaRPr lang="fa-IR"/>
        </a:p>
      </dgm:t>
    </dgm:pt>
    <dgm:pt modelId="{D01FFC36-849F-4BE8-9F37-B58F3FE27C71}">
      <dgm:prSet phldrT="[Text]">
        <dgm:style>
          <a:lnRef idx="2">
            <a:schemeClr val="accent5"/>
          </a:lnRef>
          <a:fillRef idx="1">
            <a:schemeClr val="lt1"/>
          </a:fillRef>
          <a:effectRef idx="0">
            <a:schemeClr val="accent5"/>
          </a:effectRef>
          <a:fontRef idx="minor">
            <a:schemeClr val="dk1"/>
          </a:fontRef>
        </dgm:style>
      </dgm:prSet>
      <dgm:spPr/>
      <dgm:t>
        <a:bodyPr/>
        <a:lstStyle/>
        <a:p>
          <a:pPr rtl="1"/>
          <a:r>
            <a:rPr lang="fa-IR" smtClean="0"/>
            <a:t>آناليز واريانس</a:t>
          </a:r>
          <a:endParaRPr lang="fa-IR"/>
        </a:p>
      </dgm:t>
    </dgm:pt>
    <dgm:pt modelId="{542C2D45-726E-445F-A865-ECF68681AD49}" type="parTrans" cxnId="{93982B80-CF4F-46F5-B622-CF113C4BBEAB}">
      <dgm:prSet/>
      <dgm:spPr/>
      <dgm:t>
        <a:bodyPr/>
        <a:lstStyle/>
        <a:p>
          <a:pPr rtl="1"/>
          <a:endParaRPr lang="fa-IR"/>
        </a:p>
      </dgm:t>
    </dgm:pt>
    <dgm:pt modelId="{DCE7BDDA-9FF1-448D-935D-99E62E28C3D4}" type="sibTrans" cxnId="{93982B80-CF4F-46F5-B622-CF113C4BBEAB}">
      <dgm:prSet/>
      <dgm:spPr/>
      <dgm:t>
        <a:bodyPr/>
        <a:lstStyle/>
        <a:p>
          <a:pPr rtl="1"/>
          <a:endParaRPr lang="fa-IR"/>
        </a:p>
      </dgm:t>
    </dgm:pt>
    <dgm:pt modelId="{BED5CA9B-4154-4D7A-B1E4-056E51DFAF39}">
      <dgm:prSet>
        <dgm:style>
          <a:lnRef idx="2">
            <a:schemeClr val="accent5"/>
          </a:lnRef>
          <a:fillRef idx="1">
            <a:schemeClr val="lt1"/>
          </a:fillRef>
          <a:effectRef idx="0">
            <a:schemeClr val="accent5"/>
          </a:effectRef>
          <a:fontRef idx="minor">
            <a:schemeClr val="dk1"/>
          </a:fontRef>
        </dgm:style>
      </dgm:prSet>
      <dgm:spPr/>
      <dgm:t>
        <a:bodyPr/>
        <a:lstStyle/>
        <a:p>
          <a:pPr rtl="1"/>
          <a:r>
            <a:rPr lang="fa-IR" dirty="0" smtClean="0"/>
            <a:t>داده‌هاي اسمي و ترتيبي-آزمون كندال</a:t>
          </a:r>
          <a:endParaRPr lang="fa-IR" dirty="0"/>
        </a:p>
      </dgm:t>
    </dgm:pt>
    <dgm:pt modelId="{1A964333-C400-4F0A-8279-C5A4F8579C4B}" type="parTrans" cxnId="{407FEC3A-AFF5-4EA5-83DF-F79FA0203273}">
      <dgm:prSet/>
      <dgm:spPr/>
      <dgm:t>
        <a:bodyPr/>
        <a:lstStyle/>
        <a:p>
          <a:pPr rtl="1"/>
          <a:endParaRPr lang="fa-IR"/>
        </a:p>
      </dgm:t>
    </dgm:pt>
    <dgm:pt modelId="{9B083686-9D1B-4807-B8D5-109A85B1C619}" type="sibTrans" cxnId="{407FEC3A-AFF5-4EA5-83DF-F79FA0203273}">
      <dgm:prSet/>
      <dgm:spPr/>
      <dgm:t>
        <a:bodyPr/>
        <a:lstStyle/>
        <a:p>
          <a:pPr rtl="1"/>
          <a:endParaRPr lang="fa-IR"/>
        </a:p>
      </dgm:t>
    </dgm:pt>
    <dgm:pt modelId="{641157FC-E5C7-43EA-8F53-33A136801683}" type="pres">
      <dgm:prSet presAssocID="{3DBE5C61-0B50-4082-9D54-10BA9FCB8A36}" presName="diagram" presStyleCnt="0">
        <dgm:presLayoutVars>
          <dgm:chPref val="1"/>
          <dgm:dir/>
          <dgm:animOne val="branch"/>
          <dgm:animLvl val="lvl"/>
          <dgm:resizeHandles/>
        </dgm:presLayoutVars>
      </dgm:prSet>
      <dgm:spPr/>
      <dgm:t>
        <a:bodyPr/>
        <a:lstStyle/>
        <a:p>
          <a:pPr rtl="1"/>
          <a:endParaRPr lang="fa-IR"/>
        </a:p>
      </dgm:t>
    </dgm:pt>
    <dgm:pt modelId="{D9D8D582-59C3-441E-93BE-EC9EA844442B}" type="pres">
      <dgm:prSet presAssocID="{E217B02E-B5B3-48EE-B7AF-3A3BFD381FEB}" presName="root" presStyleCnt="0"/>
      <dgm:spPr/>
    </dgm:pt>
    <dgm:pt modelId="{72D31469-9D7E-4D85-9838-7520522D9D3D}" type="pres">
      <dgm:prSet presAssocID="{E217B02E-B5B3-48EE-B7AF-3A3BFD381FEB}" presName="rootComposite" presStyleCnt="0"/>
      <dgm:spPr/>
    </dgm:pt>
    <dgm:pt modelId="{867C0D61-4545-4F33-9AE2-A667EA47E410}" type="pres">
      <dgm:prSet presAssocID="{E217B02E-B5B3-48EE-B7AF-3A3BFD381FEB}" presName="rootText" presStyleLbl="node1" presStyleIdx="0" presStyleCnt="4"/>
      <dgm:spPr/>
      <dgm:t>
        <a:bodyPr/>
        <a:lstStyle/>
        <a:p>
          <a:pPr rtl="1"/>
          <a:endParaRPr lang="fa-IR"/>
        </a:p>
      </dgm:t>
    </dgm:pt>
    <dgm:pt modelId="{5D4AB453-611C-48D8-9791-EBC8B2A68217}" type="pres">
      <dgm:prSet presAssocID="{E217B02E-B5B3-48EE-B7AF-3A3BFD381FEB}" presName="rootConnector" presStyleLbl="node1" presStyleIdx="0" presStyleCnt="4"/>
      <dgm:spPr/>
      <dgm:t>
        <a:bodyPr/>
        <a:lstStyle/>
        <a:p>
          <a:pPr rtl="1"/>
          <a:endParaRPr lang="fa-IR"/>
        </a:p>
      </dgm:t>
    </dgm:pt>
    <dgm:pt modelId="{660BAB14-FC56-470B-8A68-2BF75C4158ED}" type="pres">
      <dgm:prSet presAssocID="{E217B02E-B5B3-48EE-B7AF-3A3BFD381FEB}" presName="childShape" presStyleCnt="0"/>
      <dgm:spPr/>
    </dgm:pt>
    <dgm:pt modelId="{9D5844C8-74B9-40C8-8D6B-57EC59C42128}" type="pres">
      <dgm:prSet presAssocID="{ABD09B8A-7BE5-4A24-8FF9-C20E68C66A78}" presName="Name13" presStyleLbl="parChTrans1D2" presStyleIdx="0" presStyleCnt="9"/>
      <dgm:spPr/>
      <dgm:t>
        <a:bodyPr/>
        <a:lstStyle/>
        <a:p>
          <a:pPr rtl="1"/>
          <a:endParaRPr lang="fa-IR"/>
        </a:p>
      </dgm:t>
    </dgm:pt>
    <dgm:pt modelId="{D44F2123-76D4-469E-9AEA-355AEAD8DF44}" type="pres">
      <dgm:prSet presAssocID="{86D48A69-E925-4FF4-93D7-A6C765B043B9}" presName="childText" presStyleLbl="bgAcc1" presStyleIdx="0" presStyleCnt="9">
        <dgm:presLayoutVars>
          <dgm:bulletEnabled val="1"/>
        </dgm:presLayoutVars>
      </dgm:prSet>
      <dgm:spPr/>
      <dgm:t>
        <a:bodyPr/>
        <a:lstStyle/>
        <a:p>
          <a:pPr rtl="1"/>
          <a:endParaRPr lang="fa-IR"/>
        </a:p>
      </dgm:t>
    </dgm:pt>
    <dgm:pt modelId="{00DA5B4D-E195-4C87-98FE-00761FC8F36F}" type="pres">
      <dgm:prSet presAssocID="{2349D1F7-DE1A-4243-BEE6-10F32C514DC3}" presName="Name13" presStyleLbl="parChTrans1D2" presStyleIdx="1" presStyleCnt="9"/>
      <dgm:spPr/>
      <dgm:t>
        <a:bodyPr/>
        <a:lstStyle/>
        <a:p>
          <a:pPr rtl="1"/>
          <a:endParaRPr lang="fa-IR"/>
        </a:p>
      </dgm:t>
    </dgm:pt>
    <dgm:pt modelId="{BBE0168E-1559-47EC-BB2F-5C20644E8969}" type="pres">
      <dgm:prSet presAssocID="{64A53A69-42F8-4161-B7AA-D22A9C2F85D4}" presName="childText" presStyleLbl="bgAcc1" presStyleIdx="1" presStyleCnt="9">
        <dgm:presLayoutVars>
          <dgm:bulletEnabled val="1"/>
        </dgm:presLayoutVars>
      </dgm:prSet>
      <dgm:spPr/>
      <dgm:t>
        <a:bodyPr/>
        <a:lstStyle/>
        <a:p>
          <a:pPr rtl="1"/>
          <a:endParaRPr lang="fa-IR"/>
        </a:p>
      </dgm:t>
    </dgm:pt>
    <dgm:pt modelId="{C851078E-E9C1-415D-961E-D791D9810C5B}" type="pres">
      <dgm:prSet presAssocID="{A60CDC19-455F-4BE6-B274-9D507A7E2E5A}" presName="root" presStyleCnt="0"/>
      <dgm:spPr/>
    </dgm:pt>
    <dgm:pt modelId="{DBE7810E-BF1F-4AF3-AC04-4DB493759232}" type="pres">
      <dgm:prSet presAssocID="{A60CDC19-455F-4BE6-B274-9D507A7E2E5A}" presName="rootComposite" presStyleCnt="0"/>
      <dgm:spPr/>
    </dgm:pt>
    <dgm:pt modelId="{950B56A0-1006-49EE-8B34-298DD8E9A841}" type="pres">
      <dgm:prSet presAssocID="{A60CDC19-455F-4BE6-B274-9D507A7E2E5A}" presName="rootText" presStyleLbl="node1" presStyleIdx="1" presStyleCnt="4" custLinFactNeighborX="-213" custLinFactNeighborY="-150"/>
      <dgm:spPr/>
      <dgm:t>
        <a:bodyPr/>
        <a:lstStyle/>
        <a:p>
          <a:pPr rtl="1"/>
          <a:endParaRPr lang="fa-IR"/>
        </a:p>
      </dgm:t>
    </dgm:pt>
    <dgm:pt modelId="{83CAA04C-5B82-40B5-A36F-E32C8A57D394}" type="pres">
      <dgm:prSet presAssocID="{A60CDC19-455F-4BE6-B274-9D507A7E2E5A}" presName="rootConnector" presStyleLbl="node1" presStyleIdx="1" presStyleCnt="4"/>
      <dgm:spPr/>
      <dgm:t>
        <a:bodyPr/>
        <a:lstStyle/>
        <a:p>
          <a:pPr rtl="1"/>
          <a:endParaRPr lang="fa-IR"/>
        </a:p>
      </dgm:t>
    </dgm:pt>
    <dgm:pt modelId="{A7A45785-F98A-43B6-83D3-B4C7620EE8DA}" type="pres">
      <dgm:prSet presAssocID="{A60CDC19-455F-4BE6-B274-9D507A7E2E5A}" presName="childShape" presStyleCnt="0"/>
      <dgm:spPr/>
    </dgm:pt>
    <dgm:pt modelId="{6F77B744-DA91-41B4-A01C-FBFCEE95170C}" type="pres">
      <dgm:prSet presAssocID="{3169557A-A6CB-4ED3-93A3-EA1475654009}" presName="Name13" presStyleLbl="parChTrans1D2" presStyleIdx="2" presStyleCnt="9"/>
      <dgm:spPr/>
      <dgm:t>
        <a:bodyPr/>
        <a:lstStyle/>
        <a:p>
          <a:pPr rtl="1"/>
          <a:endParaRPr lang="fa-IR"/>
        </a:p>
      </dgm:t>
    </dgm:pt>
    <dgm:pt modelId="{895DB269-0A3D-4AB5-B44F-C840AB35F10F}" type="pres">
      <dgm:prSet presAssocID="{6D7EDC84-25DC-4BE0-A100-E4C535FBB03C}" presName="childText" presStyleLbl="bgAcc1" presStyleIdx="2" presStyleCnt="9" custLinFactNeighborX="-266" custLinFactNeighborY="-150">
        <dgm:presLayoutVars>
          <dgm:bulletEnabled val="1"/>
        </dgm:presLayoutVars>
      </dgm:prSet>
      <dgm:spPr/>
      <dgm:t>
        <a:bodyPr/>
        <a:lstStyle/>
        <a:p>
          <a:pPr rtl="1"/>
          <a:endParaRPr lang="fa-IR"/>
        </a:p>
      </dgm:t>
    </dgm:pt>
    <dgm:pt modelId="{A2A9FCFF-D4D7-4161-BFB8-B7068407EE68}" type="pres">
      <dgm:prSet presAssocID="{1A959153-AC66-4186-BAD1-CEB979D871F7}" presName="Name13" presStyleLbl="parChTrans1D2" presStyleIdx="3" presStyleCnt="9"/>
      <dgm:spPr/>
      <dgm:t>
        <a:bodyPr/>
        <a:lstStyle/>
        <a:p>
          <a:pPr rtl="1"/>
          <a:endParaRPr lang="fa-IR"/>
        </a:p>
      </dgm:t>
    </dgm:pt>
    <dgm:pt modelId="{DFD9B66C-8E23-47EE-8BA0-367B2B804C3E}" type="pres">
      <dgm:prSet presAssocID="{9DE6A6D2-077B-4DFB-B423-9BFDBE4267F5}" presName="childText" presStyleLbl="bgAcc1" presStyleIdx="3" presStyleCnt="9" custLinFactNeighborX="-266" custLinFactNeighborY="-150">
        <dgm:presLayoutVars>
          <dgm:bulletEnabled val="1"/>
        </dgm:presLayoutVars>
      </dgm:prSet>
      <dgm:spPr/>
      <dgm:t>
        <a:bodyPr/>
        <a:lstStyle/>
        <a:p>
          <a:pPr rtl="1"/>
          <a:endParaRPr lang="fa-IR"/>
        </a:p>
      </dgm:t>
    </dgm:pt>
    <dgm:pt modelId="{3D4C450D-5788-44E1-9A7E-5D228B60CD03}" type="pres">
      <dgm:prSet presAssocID="{CDE55931-AE23-4EDE-BD05-1012E4FF3703}" presName="root" presStyleCnt="0"/>
      <dgm:spPr/>
    </dgm:pt>
    <dgm:pt modelId="{793FA689-6AC5-4A7F-8006-FC4426550919}" type="pres">
      <dgm:prSet presAssocID="{CDE55931-AE23-4EDE-BD05-1012E4FF3703}" presName="rootComposite" presStyleCnt="0"/>
      <dgm:spPr/>
    </dgm:pt>
    <dgm:pt modelId="{BA086196-CD12-4ADD-8A4B-8096F7225FDF}" type="pres">
      <dgm:prSet presAssocID="{CDE55931-AE23-4EDE-BD05-1012E4FF3703}" presName="rootText" presStyleLbl="node1" presStyleIdx="2" presStyleCnt="4" custLinFactNeighborX="-213" custLinFactNeighborY="-150"/>
      <dgm:spPr/>
      <dgm:t>
        <a:bodyPr/>
        <a:lstStyle/>
        <a:p>
          <a:pPr rtl="1"/>
          <a:endParaRPr lang="fa-IR"/>
        </a:p>
      </dgm:t>
    </dgm:pt>
    <dgm:pt modelId="{45DE3EE4-5195-4849-833B-C245416BA166}" type="pres">
      <dgm:prSet presAssocID="{CDE55931-AE23-4EDE-BD05-1012E4FF3703}" presName="rootConnector" presStyleLbl="node1" presStyleIdx="2" presStyleCnt="4"/>
      <dgm:spPr/>
      <dgm:t>
        <a:bodyPr/>
        <a:lstStyle/>
        <a:p>
          <a:pPr rtl="1"/>
          <a:endParaRPr lang="fa-IR"/>
        </a:p>
      </dgm:t>
    </dgm:pt>
    <dgm:pt modelId="{A06B0A0F-2452-4C91-B34C-282BDA3855B2}" type="pres">
      <dgm:prSet presAssocID="{CDE55931-AE23-4EDE-BD05-1012E4FF3703}" presName="childShape" presStyleCnt="0"/>
      <dgm:spPr/>
    </dgm:pt>
    <dgm:pt modelId="{FC8AB8D3-2E78-480A-82EC-B8B2FC9D74B5}" type="pres">
      <dgm:prSet presAssocID="{548C3BF4-7DE6-4E29-9DEC-7BBDDF7917D6}" presName="Name13" presStyleLbl="parChTrans1D2" presStyleIdx="4" presStyleCnt="9"/>
      <dgm:spPr/>
      <dgm:t>
        <a:bodyPr/>
        <a:lstStyle/>
        <a:p>
          <a:pPr rtl="1"/>
          <a:endParaRPr lang="fa-IR"/>
        </a:p>
      </dgm:t>
    </dgm:pt>
    <dgm:pt modelId="{C06FBD4F-FAC0-40E4-BC14-54F1C47DB61E}" type="pres">
      <dgm:prSet presAssocID="{05AD96F7-026C-4D61-AAD8-E4214B4FF2C8}" presName="childText" presStyleLbl="bgAcc1" presStyleIdx="4" presStyleCnt="9" custLinFactNeighborX="-266" custLinFactNeighborY="-150">
        <dgm:presLayoutVars>
          <dgm:bulletEnabled val="1"/>
        </dgm:presLayoutVars>
      </dgm:prSet>
      <dgm:spPr/>
      <dgm:t>
        <a:bodyPr/>
        <a:lstStyle/>
        <a:p>
          <a:pPr rtl="1"/>
          <a:endParaRPr lang="fa-IR"/>
        </a:p>
      </dgm:t>
    </dgm:pt>
    <dgm:pt modelId="{9BD6E1BC-C884-448E-AE9E-5FFE1C07F0E7}" type="pres">
      <dgm:prSet presAssocID="{1A964333-C400-4F0A-8279-C5A4F8579C4B}" presName="Name13" presStyleLbl="parChTrans1D2" presStyleIdx="5" presStyleCnt="9"/>
      <dgm:spPr/>
      <dgm:t>
        <a:bodyPr/>
        <a:lstStyle/>
        <a:p>
          <a:pPr rtl="1"/>
          <a:endParaRPr lang="fa-IR"/>
        </a:p>
      </dgm:t>
    </dgm:pt>
    <dgm:pt modelId="{D047D9FF-514F-454E-B18F-B3331FCA022D}" type="pres">
      <dgm:prSet presAssocID="{BED5CA9B-4154-4D7A-B1E4-056E51DFAF39}" presName="childText" presStyleLbl="bgAcc1" presStyleIdx="5" presStyleCnt="9">
        <dgm:presLayoutVars>
          <dgm:bulletEnabled val="1"/>
        </dgm:presLayoutVars>
      </dgm:prSet>
      <dgm:spPr/>
      <dgm:t>
        <a:bodyPr/>
        <a:lstStyle/>
        <a:p>
          <a:pPr rtl="1"/>
          <a:endParaRPr lang="fa-IR"/>
        </a:p>
      </dgm:t>
    </dgm:pt>
    <dgm:pt modelId="{BF64A7D3-4BA2-4B56-BBB1-B1E90E5BEF6C}" type="pres">
      <dgm:prSet presAssocID="{22FB339F-9B41-4549-A424-DFAFB66A32FD}" presName="Name13" presStyleLbl="parChTrans1D2" presStyleIdx="6" presStyleCnt="9"/>
      <dgm:spPr/>
      <dgm:t>
        <a:bodyPr/>
        <a:lstStyle/>
        <a:p>
          <a:pPr rtl="1"/>
          <a:endParaRPr lang="fa-IR"/>
        </a:p>
      </dgm:t>
    </dgm:pt>
    <dgm:pt modelId="{6C7741A9-8262-41B9-A42B-412866045A2E}" type="pres">
      <dgm:prSet presAssocID="{B45CDA4E-20F7-4C65-9752-98071D6C4C10}" presName="childText" presStyleLbl="bgAcc1" presStyleIdx="6" presStyleCnt="9" custLinFactNeighborX="-266" custLinFactNeighborY="-150">
        <dgm:presLayoutVars>
          <dgm:bulletEnabled val="1"/>
        </dgm:presLayoutVars>
      </dgm:prSet>
      <dgm:spPr/>
      <dgm:t>
        <a:bodyPr/>
        <a:lstStyle/>
        <a:p>
          <a:pPr rtl="1"/>
          <a:endParaRPr lang="fa-IR"/>
        </a:p>
      </dgm:t>
    </dgm:pt>
    <dgm:pt modelId="{B95609E1-33DB-4411-972F-6DB2791C21DB}" type="pres">
      <dgm:prSet presAssocID="{D45124B1-6E6F-4673-9AFA-B9420ACD221A}" presName="root" presStyleCnt="0"/>
      <dgm:spPr/>
    </dgm:pt>
    <dgm:pt modelId="{0CF7FD66-76D8-4C75-8EC2-90F70B3C99EF}" type="pres">
      <dgm:prSet presAssocID="{D45124B1-6E6F-4673-9AFA-B9420ACD221A}" presName="rootComposite" presStyleCnt="0"/>
      <dgm:spPr/>
    </dgm:pt>
    <dgm:pt modelId="{18174567-0BDB-422D-9647-B2C59D8BA850}" type="pres">
      <dgm:prSet presAssocID="{D45124B1-6E6F-4673-9AFA-B9420ACD221A}" presName="rootText" presStyleLbl="node1" presStyleIdx="3" presStyleCnt="4" custLinFactNeighborX="-213" custLinFactNeighborY="-150"/>
      <dgm:spPr/>
      <dgm:t>
        <a:bodyPr/>
        <a:lstStyle/>
        <a:p>
          <a:pPr rtl="1"/>
          <a:endParaRPr lang="fa-IR"/>
        </a:p>
      </dgm:t>
    </dgm:pt>
    <dgm:pt modelId="{76BEDF96-1C08-49DD-90C0-5F99F03D9894}" type="pres">
      <dgm:prSet presAssocID="{D45124B1-6E6F-4673-9AFA-B9420ACD221A}" presName="rootConnector" presStyleLbl="node1" presStyleIdx="3" presStyleCnt="4"/>
      <dgm:spPr/>
      <dgm:t>
        <a:bodyPr/>
        <a:lstStyle/>
        <a:p>
          <a:pPr rtl="1"/>
          <a:endParaRPr lang="fa-IR"/>
        </a:p>
      </dgm:t>
    </dgm:pt>
    <dgm:pt modelId="{4C4D58A1-5B4E-47D8-A4D3-0408A35C728C}" type="pres">
      <dgm:prSet presAssocID="{D45124B1-6E6F-4673-9AFA-B9420ACD221A}" presName="childShape" presStyleCnt="0"/>
      <dgm:spPr/>
    </dgm:pt>
    <dgm:pt modelId="{66D1B497-ACC5-426A-BB59-85702BA2971E}" type="pres">
      <dgm:prSet presAssocID="{0FF5CFC3-98F2-49C6-B066-C8FCC7A2E40A}" presName="Name13" presStyleLbl="parChTrans1D2" presStyleIdx="7" presStyleCnt="9"/>
      <dgm:spPr/>
      <dgm:t>
        <a:bodyPr/>
        <a:lstStyle/>
        <a:p>
          <a:pPr rtl="1"/>
          <a:endParaRPr lang="fa-IR"/>
        </a:p>
      </dgm:t>
    </dgm:pt>
    <dgm:pt modelId="{CBA84A29-CC94-45E5-8193-61A96043B441}" type="pres">
      <dgm:prSet presAssocID="{3A7F6456-D6A6-4388-8B2A-77FE5CC0A775}" presName="childText" presStyleLbl="bgAcc1" presStyleIdx="7" presStyleCnt="9" custLinFactNeighborX="-266" custLinFactNeighborY="-150">
        <dgm:presLayoutVars>
          <dgm:bulletEnabled val="1"/>
        </dgm:presLayoutVars>
      </dgm:prSet>
      <dgm:spPr/>
      <dgm:t>
        <a:bodyPr/>
        <a:lstStyle/>
        <a:p>
          <a:pPr rtl="1"/>
          <a:endParaRPr lang="fa-IR"/>
        </a:p>
      </dgm:t>
    </dgm:pt>
    <dgm:pt modelId="{7404A723-23EF-43C3-9C66-66F24D302ACA}" type="pres">
      <dgm:prSet presAssocID="{542C2D45-726E-445F-A865-ECF68681AD49}" presName="Name13" presStyleLbl="parChTrans1D2" presStyleIdx="8" presStyleCnt="9"/>
      <dgm:spPr/>
      <dgm:t>
        <a:bodyPr/>
        <a:lstStyle/>
        <a:p>
          <a:pPr rtl="1"/>
          <a:endParaRPr lang="fa-IR"/>
        </a:p>
      </dgm:t>
    </dgm:pt>
    <dgm:pt modelId="{1721989D-3D7C-448F-B0DA-20C257136840}" type="pres">
      <dgm:prSet presAssocID="{D01FFC36-849F-4BE8-9F37-B58F3FE27C71}" presName="childText" presStyleLbl="bgAcc1" presStyleIdx="8" presStyleCnt="9" custLinFactNeighborX="-266" custLinFactNeighborY="-150">
        <dgm:presLayoutVars>
          <dgm:bulletEnabled val="1"/>
        </dgm:presLayoutVars>
      </dgm:prSet>
      <dgm:spPr/>
      <dgm:t>
        <a:bodyPr/>
        <a:lstStyle/>
        <a:p>
          <a:pPr rtl="1"/>
          <a:endParaRPr lang="fa-IR"/>
        </a:p>
      </dgm:t>
    </dgm:pt>
  </dgm:ptLst>
  <dgm:cxnLst>
    <dgm:cxn modelId="{29BDF28E-19D8-441C-A163-17AA47659AD0}" type="presOf" srcId="{2349D1F7-DE1A-4243-BEE6-10F32C514DC3}" destId="{00DA5B4D-E195-4C87-98FE-00761FC8F36F}" srcOrd="0" destOrd="0" presId="urn:microsoft.com/office/officeart/2005/8/layout/hierarchy3"/>
    <dgm:cxn modelId="{DB773EC2-6DAA-47DC-B3B8-F820C64E9B91}" type="presOf" srcId="{6D7EDC84-25DC-4BE0-A100-E4C535FBB03C}" destId="{895DB269-0A3D-4AB5-B44F-C840AB35F10F}" srcOrd="0" destOrd="0" presId="urn:microsoft.com/office/officeart/2005/8/layout/hierarchy3"/>
    <dgm:cxn modelId="{472E25D4-D7A3-4C7B-9564-5183FC8FF540}" srcId="{3DBE5C61-0B50-4082-9D54-10BA9FCB8A36}" destId="{A60CDC19-455F-4BE6-B274-9D507A7E2E5A}" srcOrd="1" destOrd="0" parTransId="{5767F255-0294-4DDD-87A2-040F63393FFE}" sibTransId="{84F9AF83-DB61-4760-B40C-4403AF1EBBC4}"/>
    <dgm:cxn modelId="{B4D688B6-8F24-48B4-B3D1-7D8557216DD4}" srcId="{3DBE5C61-0B50-4082-9D54-10BA9FCB8A36}" destId="{E217B02E-B5B3-48EE-B7AF-3A3BFD381FEB}" srcOrd="0" destOrd="0" parTransId="{78EE6A4D-0FB6-41C9-857E-1F1D57F62B25}" sibTransId="{36E5A49E-49C7-46C9-B365-13642079160E}"/>
    <dgm:cxn modelId="{DCB94182-4C51-4333-BEFF-1AE67E94DC37}" type="presOf" srcId="{22FB339F-9B41-4549-A424-DFAFB66A32FD}" destId="{BF64A7D3-4BA2-4B56-BBB1-B1E90E5BEF6C}" srcOrd="0" destOrd="0" presId="urn:microsoft.com/office/officeart/2005/8/layout/hierarchy3"/>
    <dgm:cxn modelId="{5DBFA29C-D205-47CD-AC57-565758D189C3}" type="presOf" srcId="{E217B02E-B5B3-48EE-B7AF-3A3BFD381FEB}" destId="{867C0D61-4545-4F33-9AE2-A667EA47E410}" srcOrd="0" destOrd="0" presId="urn:microsoft.com/office/officeart/2005/8/layout/hierarchy3"/>
    <dgm:cxn modelId="{36BE8DF2-9929-4631-9AF5-9660F91EA3D6}" type="presOf" srcId="{64A53A69-42F8-4161-B7AA-D22A9C2F85D4}" destId="{BBE0168E-1559-47EC-BB2F-5C20644E8969}" srcOrd="0" destOrd="0" presId="urn:microsoft.com/office/officeart/2005/8/layout/hierarchy3"/>
    <dgm:cxn modelId="{555339A2-E911-46DB-845F-5D98C6631613}" type="presOf" srcId="{1A964333-C400-4F0A-8279-C5A4F8579C4B}" destId="{9BD6E1BC-C884-448E-AE9E-5FFE1C07F0E7}" srcOrd="0" destOrd="0" presId="urn:microsoft.com/office/officeart/2005/8/layout/hierarchy3"/>
    <dgm:cxn modelId="{704C5770-FDCA-4D8A-BFC1-89D5B8F89212}" srcId="{A60CDC19-455F-4BE6-B274-9D507A7E2E5A}" destId="{9DE6A6D2-077B-4DFB-B423-9BFDBE4267F5}" srcOrd="1" destOrd="0" parTransId="{1A959153-AC66-4186-BAD1-CEB979D871F7}" sibTransId="{5CE4CBFA-1DEF-4F5A-B10E-36807F902652}"/>
    <dgm:cxn modelId="{407FEC3A-AFF5-4EA5-83DF-F79FA0203273}" srcId="{CDE55931-AE23-4EDE-BD05-1012E4FF3703}" destId="{BED5CA9B-4154-4D7A-B1E4-056E51DFAF39}" srcOrd="1" destOrd="0" parTransId="{1A964333-C400-4F0A-8279-C5A4F8579C4B}" sibTransId="{9B083686-9D1B-4807-B8D5-109A85B1C619}"/>
    <dgm:cxn modelId="{C7414DAD-8179-47BF-B871-BBF8D9E2E697}" srcId="{E217B02E-B5B3-48EE-B7AF-3A3BFD381FEB}" destId="{64A53A69-42F8-4161-B7AA-D22A9C2F85D4}" srcOrd="1" destOrd="0" parTransId="{2349D1F7-DE1A-4243-BEE6-10F32C514DC3}" sibTransId="{94C19321-538A-458A-8D26-9DE5372A2C99}"/>
    <dgm:cxn modelId="{18F59DB6-D51A-4336-A5F3-A697C6B7D7FE}" type="presOf" srcId="{E217B02E-B5B3-48EE-B7AF-3A3BFD381FEB}" destId="{5D4AB453-611C-48D8-9791-EBC8B2A68217}" srcOrd="1" destOrd="0" presId="urn:microsoft.com/office/officeart/2005/8/layout/hierarchy3"/>
    <dgm:cxn modelId="{9B119D4D-11E4-4921-AD26-B1A82DBA85CC}" srcId="{CDE55931-AE23-4EDE-BD05-1012E4FF3703}" destId="{05AD96F7-026C-4D61-AAD8-E4214B4FF2C8}" srcOrd="0" destOrd="0" parTransId="{548C3BF4-7DE6-4E29-9DEC-7BBDDF7917D6}" sibTransId="{EC87CAAE-70E2-4688-A06B-8BA306A3A4CC}"/>
    <dgm:cxn modelId="{AD9F1B26-620C-47DC-A9BC-DCA9E5DBCEFA}" type="presOf" srcId="{CDE55931-AE23-4EDE-BD05-1012E4FF3703}" destId="{BA086196-CD12-4ADD-8A4B-8096F7225FDF}" srcOrd="0" destOrd="0" presId="urn:microsoft.com/office/officeart/2005/8/layout/hierarchy3"/>
    <dgm:cxn modelId="{88EBBC9D-D31B-40A8-A291-89EEBA84485D}" type="presOf" srcId="{3A7F6456-D6A6-4388-8B2A-77FE5CC0A775}" destId="{CBA84A29-CC94-45E5-8193-61A96043B441}" srcOrd="0" destOrd="0" presId="urn:microsoft.com/office/officeart/2005/8/layout/hierarchy3"/>
    <dgm:cxn modelId="{3696F0DF-7394-4B50-8FC6-A1944A6C16C1}" type="presOf" srcId="{A60CDC19-455F-4BE6-B274-9D507A7E2E5A}" destId="{950B56A0-1006-49EE-8B34-298DD8E9A841}" srcOrd="0" destOrd="0" presId="urn:microsoft.com/office/officeart/2005/8/layout/hierarchy3"/>
    <dgm:cxn modelId="{93982B80-CF4F-46F5-B622-CF113C4BBEAB}" srcId="{D45124B1-6E6F-4673-9AFA-B9420ACD221A}" destId="{D01FFC36-849F-4BE8-9F37-B58F3FE27C71}" srcOrd="1" destOrd="0" parTransId="{542C2D45-726E-445F-A865-ECF68681AD49}" sibTransId="{DCE7BDDA-9FF1-448D-935D-99E62E28C3D4}"/>
    <dgm:cxn modelId="{6CC66F15-E1D8-40F0-8F1C-28D1B8ED35A1}" type="presOf" srcId="{ABD09B8A-7BE5-4A24-8FF9-C20E68C66A78}" destId="{9D5844C8-74B9-40C8-8D6B-57EC59C42128}" srcOrd="0" destOrd="0" presId="urn:microsoft.com/office/officeart/2005/8/layout/hierarchy3"/>
    <dgm:cxn modelId="{A6EE4602-9C7A-42B8-86F3-D69328D4F212}" srcId="{3DBE5C61-0B50-4082-9D54-10BA9FCB8A36}" destId="{D45124B1-6E6F-4673-9AFA-B9420ACD221A}" srcOrd="3" destOrd="0" parTransId="{5A497462-7B7A-4EF4-B839-AFA9DA5D945D}" sibTransId="{6DD8191C-5978-45D7-A518-E992BEF0381B}"/>
    <dgm:cxn modelId="{E1CED581-C050-4BCA-9A0B-316385ABB1DA}" type="presOf" srcId="{05AD96F7-026C-4D61-AAD8-E4214B4FF2C8}" destId="{C06FBD4F-FAC0-40E4-BC14-54F1C47DB61E}" srcOrd="0" destOrd="0" presId="urn:microsoft.com/office/officeart/2005/8/layout/hierarchy3"/>
    <dgm:cxn modelId="{AD653F37-EAC3-462E-9362-40AFE1EFA881}" type="presOf" srcId="{9DE6A6D2-077B-4DFB-B423-9BFDBE4267F5}" destId="{DFD9B66C-8E23-47EE-8BA0-367B2B804C3E}" srcOrd="0" destOrd="0" presId="urn:microsoft.com/office/officeart/2005/8/layout/hierarchy3"/>
    <dgm:cxn modelId="{4069547C-22C0-4D4B-9EC5-3AFCC320FC9D}" srcId="{E217B02E-B5B3-48EE-B7AF-3A3BFD381FEB}" destId="{86D48A69-E925-4FF4-93D7-A6C765B043B9}" srcOrd="0" destOrd="0" parTransId="{ABD09B8A-7BE5-4A24-8FF9-C20E68C66A78}" sibTransId="{637D645A-FF19-43DC-81BD-B32B695B3C76}"/>
    <dgm:cxn modelId="{0EB25488-6ABB-4944-A560-B09DCE12CAAA}" type="presOf" srcId="{548C3BF4-7DE6-4E29-9DEC-7BBDDF7917D6}" destId="{FC8AB8D3-2E78-480A-82EC-B8B2FC9D74B5}" srcOrd="0" destOrd="0" presId="urn:microsoft.com/office/officeart/2005/8/layout/hierarchy3"/>
    <dgm:cxn modelId="{68788B61-0B4B-49E6-BDA4-B80653330E94}" srcId="{A60CDC19-455F-4BE6-B274-9D507A7E2E5A}" destId="{6D7EDC84-25DC-4BE0-A100-E4C535FBB03C}" srcOrd="0" destOrd="0" parTransId="{3169557A-A6CB-4ED3-93A3-EA1475654009}" sibTransId="{13BFEC90-94B3-4A8C-91DA-6412C27644F6}"/>
    <dgm:cxn modelId="{A8D34E8F-48EC-47D7-BE2F-6ED19E104E38}" type="presOf" srcId="{CDE55931-AE23-4EDE-BD05-1012E4FF3703}" destId="{45DE3EE4-5195-4849-833B-C245416BA166}" srcOrd="1" destOrd="0" presId="urn:microsoft.com/office/officeart/2005/8/layout/hierarchy3"/>
    <dgm:cxn modelId="{DC19C408-63A4-4651-9077-FB7952AE8C48}" type="presOf" srcId="{542C2D45-726E-445F-A865-ECF68681AD49}" destId="{7404A723-23EF-43C3-9C66-66F24D302ACA}" srcOrd="0" destOrd="0" presId="urn:microsoft.com/office/officeart/2005/8/layout/hierarchy3"/>
    <dgm:cxn modelId="{6F6B4273-4B76-41CD-8F93-368D59FE1E21}" type="presOf" srcId="{3169557A-A6CB-4ED3-93A3-EA1475654009}" destId="{6F77B744-DA91-41B4-A01C-FBFCEE95170C}" srcOrd="0" destOrd="0" presId="urn:microsoft.com/office/officeart/2005/8/layout/hierarchy3"/>
    <dgm:cxn modelId="{35BD245C-CB38-4BFB-8F5D-9D6E8EA981CF}" type="presOf" srcId="{0FF5CFC3-98F2-49C6-B066-C8FCC7A2E40A}" destId="{66D1B497-ACC5-426A-BB59-85702BA2971E}" srcOrd="0" destOrd="0" presId="urn:microsoft.com/office/officeart/2005/8/layout/hierarchy3"/>
    <dgm:cxn modelId="{AF6060FC-FD90-4A35-9896-B382E1840CB3}" srcId="{3DBE5C61-0B50-4082-9D54-10BA9FCB8A36}" destId="{CDE55931-AE23-4EDE-BD05-1012E4FF3703}" srcOrd="2" destOrd="0" parTransId="{9F5AF366-E643-4AAD-B160-9486FE45C415}" sibTransId="{D98CA9D0-CA34-4646-BA11-AFDF599E5E59}"/>
    <dgm:cxn modelId="{D6982D0D-8D69-46DC-A606-F5AA01AE4B9B}" srcId="{D45124B1-6E6F-4673-9AFA-B9420ACD221A}" destId="{3A7F6456-D6A6-4388-8B2A-77FE5CC0A775}" srcOrd="0" destOrd="0" parTransId="{0FF5CFC3-98F2-49C6-B066-C8FCC7A2E40A}" sibTransId="{290C5E2B-14E7-479D-99B4-23B12B9AFC99}"/>
    <dgm:cxn modelId="{D123CBD9-6414-4F97-8CB2-E91869DD1B23}" type="presOf" srcId="{A60CDC19-455F-4BE6-B274-9D507A7E2E5A}" destId="{83CAA04C-5B82-40B5-A36F-E32C8A57D394}" srcOrd="1" destOrd="0" presId="urn:microsoft.com/office/officeart/2005/8/layout/hierarchy3"/>
    <dgm:cxn modelId="{D323A365-D27A-4E33-9CE3-52D0FD889865}" type="presOf" srcId="{BED5CA9B-4154-4D7A-B1E4-056E51DFAF39}" destId="{D047D9FF-514F-454E-B18F-B3331FCA022D}" srcOrd="0" destOrd="0" presId="urn:microsoft.com/office/officeart/2005/8/layout/hierarchy3"/>
    <dgm:cxn modelId="{88509458-BEFF-4D44-88B0-A6E268918CDF}" type="presOf" srcId="{D01FFC36-849F-4BE8-9F37-B58F3FE27C71}" destId="{1721989D-3D7C-448F-B0DA-20C257136840}" srcOrd="0" destOrd="0" presId="urn:microsoft.com/office/officeart/2005/8/layout/hierarchy3"/>
    <dgm:cxn modelId="{D7682D79-18CC-4CEE-AE95-DAB29A62D01B}" type="presOf" srcId="{3DBE5C61-0B50-4082-9D54-10BA9FCB8A36}" destId="{641157FC-E5C7-43EA-8F53-33A136801683}" srcOrd="0" destOrd="0" presId="urn:microsoft.com/office/officeart/2005/8/layout/hierarchy3"/>
    <dgm:cxn modelId="{E3350E14-959E-442A-BFEA-CBD518094DF3}" type="presOf" srcId="{B45CDA4E-20F7-4C65-9752-98071D6C4C10}" destId="{6C7741A9-8262-41B9-A42B-412866045A2E}" srcOrd="0" destOrd="0" presId="urn:microsoft.com/office/officeart/2005/8/layout/hierarchy3"/>
    <dgm:cxn modelId="{05B15456-9E4A-44A3-9CFD-C04182F68FB0}" type="presOf" srcId="{D45124B1-6E6F-4673-9AFA-B9420ACD221A}" destId="{76BEDF96-1C08-49DD-90C0-5F99F03D9894}" srcOrd="1" destOrd="0" presId="urn:microsoft.com/office/officeart/2005/8/layout/hierarchy3"/>
    <dgm:cxn modelId="{0FA58235-C252-4179-A457-C29BF10BC4DD}" type="presOf" srcId="{1A959153-AC66-4186-BAD1-CEB979D871F7}" destId="{A2A9FCFF-D4D7-4161-BFB8-B7068407EE68}" srcOrd="0" destOrd="0" presId="urn:microsoft.com/office/officeart/2005/8/layout/hierarchy3"/>
    <dgm:cxn modelId="{7B95BA68-71AE-4288-83D8-DF0247BDAA8B}" type="presOf" srcId="{86D48A69-E925-4FF4-93D7-A6C765B043B9}" destId="{D44F2123-76D4-469E-9AEA-355AEAD8DF44}" srcOrd="0" destOrd="0" presId="urn:microsoft.com/office/officeart/2005/8/layout/hierarchy3"/>
    <dgm:cxn modelId="{8A527749-D925-4338-873E-D4C51471699E}" srcId="{CDE55931-AE23-4EDE-BD05-1012E4FF3703}" destId="{B45CDA4E-20F7-4C65-9752-98071D6C4C10}" srcOrd="2" destOrd="0" parTransId="{22FB339F-9B41-4549-A424-DFAFB66A32FD}" sibTransId="{7ACC3378-CFC0-42D2-9414-49EA172F0424}"/>
    <dgm:cxn modelId="{B3A365A3-99AA-4607-8759-9D3FDADF0B6C}" type="presOf" srcId="{D45124B1-6E6F-4673-9AFA-B9420ACD221A}" destId="{18174567-0BDB-422D-9647-B2C59D8BA850}" srcOrd="0" destOrd="0" presId="urn:microsoft.com/office/officeart/2005/8/layout/hierarchy3"/>
    <dgm:cxn modelId="{319B155C-C6EA-4050-8263-7F0EC9046D82}" type="presParOf" srcId="{641157FC-E5C7-43EA-8F53-33A136801683}" destId="{D9D8D582-59C3-441E-93BE-EC9EA844442B}" srcOrd="0" destOrd="0" presId="urn:microsoft.com/office/officeart/2005/8/layout/hierarchy3"/>
    <dgm:cxn modelId="{0B977FC0-08EB-402E-8314-548245912DFA}" type="presParOf" srcId="{D9D8D582-59C3-441E-93BE-EC9EA844442B}" destId="{72D31469-9D7E-4D85-9838-7520522D9D3D}" srcOrd="0" destOrd="0" presId="urn:microsoft.com/office/officeart/2005/8/layout/hierarchy3"/>
    <dgm:cxn modelId="{3E8191FA-77E5-40B7-838E-B8E8FB855AE1}" type="presParOf" srcId="{72D31469-9D7E-4D85-9838-7520522D9D3D}" destId="{867C0D61-4545-4F33-9AE2-A667EA47E410}" srcOrd="0" destOrd="0" presId="urn:microsoft.com/office/officeart/2005/8/layout/hierarchy3"/>
    <dgm:cxn modelId="{FCD185F1-986D-46D9-8D37-E788E5D5E764}" type="presParOf" srcId="{72D31469-9D7E-4D85-9838-7520522D9D3D}" destId="{5D4AB453-611C-48D8-9791-EBC8B2A68217}" srcOrd="1" destOrd="0" presId="urn:microsoft.com/office/officeart/2005/8/layout/hierarchy3"/>
    <dgm:cxn modelId="{B3E3120F-61C2-493A-BBF2-081DD0E66691}" type="presParOf" srcId="{D9D8D582-59C3-441E-93BE-EC9EA844442B}" destId="{660BAB14-FC56-470B-8A68-2BF75C4158ED}" srcOrd="1" destOrd="0" presId="urn:microsoft.com/office/officeart/2005/8/layout/hierarchy3"/>
    <dgm:cxn modelId="{69063D06-D7E0-4B8E-9E16-B5814D5A2B7A}" type="presParOf" srcId="{660BAB14-FC56-470B-8A68-2BF75C4158ED}" destId="{9D5844C8-74B9-40C8-8D6B-57EC59C42128}" srcOrd="0" destOrd="0" presId="urn:microsoft.com/office/officeart/2005/8/layout/hierarchy3"/>
    <dgm:cxn modelId="{F17814F4-3FED-4FF7-9282-7D3BFF85578D}" type="presParOf" srcId="{660BAB14-FC56-470B-8A68-2BF75C4158ED}" destId="{D44F2123-76D4-469E-9AEA-355AEAD8DF44}" srcOrd="1" destOrd="0" presId="urn:microsoft.com/office/officeart/2005/8/layout/hierarchy3"/>
    <dgm:cxn modelId="{91160644-5999-4702-A53C-E16B6D2A0A7F}" type="presParOf" srcId="{660BAB14-FC56-470B-8A68-2BF75C4158ED}" destId="{00DA5B4D-E195-4C87-98FE-00761FC8F36F}" srcOrd="2" destOrd="0" presId="urn:microsoft.com/office/officeart/2005/8/layout/hierarchy3"/>
    <dgm:cxn modelId="{D950488E-C32F-448A-9C16-D843DFF23D97}" type="presParOf" srcId="{660BAB14-FC56-470B-8A68-2BF75C4158ED}" destId="{BBE0168E-1559-47EC-BB2F-5C20644E8969}" srcOrd="3" destOrd="0" presId="urn:microsoft.com/office/officeart/2005/8/layout/hierarchy3"/>
    <dgm:cxn modelId="{F943477E-03AE-47A5-A032-FF4D30587A13}" type="presParOf" srcId="{641157FC-E5C7-43EA-8F53-33A136801683}" destId="{C851078E-E9C1-415D-961E-D791D9810C5B}" srcOrd="1" destOrd="0" presId="urn:microsoft.com/office/officeart/2005/8/layout/hierarchy3"/>
    <dgm:cxn modelId="{96B993C5-2906-486A-824B-C2E4A2E9004E}" type="presParOf" srcId="{C851078E-E9C1-415D-961E-D791D9810C5B}" destId="{DBE7810E-BF1F-4AF3-AC04-4DB493759232}" srcOrd="0" destOrd="0" presId="urn:microsoft.com/office/officeart/2005/8/layout/hierarchy3"/>
    <dgm:cxn modelId="{113363C4-6533-4B34-A6C1-23083D37CF52}" type="presParOf" srcId="{DBE7810E-BF1F-4AF3-AC04-4DB493759232}" destId="{950B56A0-1006-49EE-8B34-298DD8E9A841}" srcOrd="0" destOrd="0" presId="urn:microsoft.com/office/officeart/2005/8/layout/hierarchy3"/>
    <dgm:cxn modelId="{8928A609-19F9-4426-ADF4-96837457BE55}" type="presParOf" srcId="{DBE7810E-BF1F-4AF3-AC04-4DB493759232}" destId="{83CAA04C-5B82-40B5-A36F-E32C8A57D394}" srcOrd="1" destOrd="0" presId="urn:microsoft.com/office/officeart/2005/8/layout/hierarchy3"/>
    <dgm:cxn modelId="{2A6FB877-1571-4255-BC2F-C5B14980633E}" type="presParOf" srcId="{C851078E-E9C1-415D-961E-D791D9810C5B}" destId="{A7A45785-F98A-43B6-83D3-B4C7620EE8DA}" srcOrd="1" destOrd="0" presId="urn:microsoft.com/office/officeart/2005/8/layout/hierarchy3"/>
    <dgm:cxn modelId="{8642BCD6-D61E-4209-B284-428A22D07A70}" type="presParOf" srcId="{A7A45785-F98A-43B6-83D3-B4C7620EE8DA}" destId="{6F77B744-DA91-41B4-A01C-FBFCEE95170C}" srcOrd="0" destOrd="0" presId="urn:microsoft.com/office/officeart/2005/8/layout/hierarchy3"/>
    <dgm:cxn modelId="{9F63287D-6FF1-492A-8F87-7E832C13259E}" type="presParOf" srcId="{A7A45785-F98A-43B6-83D3-B4C7620EE8DA}" destId="{895DB269-0A3D-4AB5-B44F-C840AB35F10F}" srcOrd="1" destOrd="0" presId="urn:microsoft.com/office/officeart/2005/8/layout/hierarchy3"/>
    <dgm:cxn modelId="{15B5B569-7BDF-49EC-A4F4-A2E0F8ABF3B2}" type="presParOf" srcId="{A7A45785-F98A-43B6-83D3-B4C7620EE8DA}" destId="{A2A9FCFF-D4D7-4161-BFB8-B7068407EE68}" srcOrd="2" destOrd="0" presId="urn:microsoft.com/office/officeart/2005/8/layout/hierarchy3"/>
    <dgm:cxn modelId="{323B6608-92CD-4415-B459-30F2B42E23EC}" type="presParOf" srcId="{A7A45785-F98A-43B6-83D3-B4C7620EE8DA}" destId="{DFD9B66C-8E23-47EE-8BA0-367B2B804C3E}" srcOrd="3" destOrd="0" presId="urn:microsoft.com/office/officeart/2005/8/layout/hierarchy3"/>
    <dgm:cxn modelId="{FA54FF44-6DF2-470D-B9AC-70DBD06F72F4}" type="presParOf" srcId="{641157FC-E5C7-43EA-8F53-33A136801683}" destId="{3D4C450D-5788-44E1-9A7E-5D228B60CD03}" srcOrd="2" destOrd="0" presId="urn:microsoft.com/office/officeart/2005/8/layout/hierarchy3"/>
    <dgm:cxn modelId="{20944B5D-933C-4CB1-8E0C-6E19DFD2B688}" type="presParOf" srcId="{3D4C450D-5788-44E1-9A7E-5D228B60CD03}" destId="{793FA689-6AC5-4A7F-8006-FC4426550919}" srcOrd="0" destOrd="0" presId="urn:microsoft.com/office/officeart/2005/8/layout/hierarchy3"/>
    <dgm:cxn modelId="{F37FDC7C-6594-4774-963D-22030FC13A53}" type="presParOf" srcId="{793FA689-6AC5-4A7F-8006-FC4426550919}" destId="{BA086196-CD12-4ADD-8A4B-8096F7225FDF}" srcOrd="0" destOrd="0" presId="urn:microsoft.com/office/officeart/2005/8/layout/hierarchy3"/>
    <dgm:cxn modelId="{3FF01AD6-7455-4AF1-AE7B-2188A869F059}" type="presParOf" srcId="{793FA689-6AC5-4A7F-8006-FC4426550919}" destId="{45DE3EE4-5195-4849-833B-C245416BA166}" srcOrd="1" destOrd="0" presId="urn:microsoft.com/office/officeart/2005/8/layout/hierarchy3"/>
    <dgm:cxn modelId="{6F866252-3029-456C-9D69-852598D489B9}" type="presParOf" srcId="{3D4C450D-5788-44E1-9A7E-5D228B60CD03}" destId="{A06B0A0F-2452-4C91-B34C-282BDA3855B2}" srcOrd="1" destOrd="0" presId="urn:microsoft.com/office/officeart/2005/8/layout/hierarchy3"/>
    <dgm:cxn modelId="{504F4ACC-B1B9-4613-A5B3-B9258F93EE66}" type="presParOf" srcId="{A06B0A0F-2452-4C91-B34C-282BDA3855B2}" destId="{FC8AB8D3-2E78-480A-82EC-B8B2FC9D74B5}" srcOrd="0" destOrd="0" presId="urn:microsoft.com/office/officeart/2005/8/layout/hierarchy3"/>
    <dgm:cxn modelId="{01ACF91C-093C-427B-B363-78DB3CC0FF11}" type="presParOf" srcId="{A06B0A0F-2452-4C91-B34C-282BDA3855B2}" destId="{C06FBD4F-FAC0-40E4-BC14-54F1C47DB61E}" srcOrd="1" destOrd="0" presId="urn:microsoft.com/office/officeart/2005/8/layout/hierarchy3"/>
    <dgm:cxn modelId="{F0FF2331-BBB2-42A0-BF2D-59987C3B575B}" type="presParOf" srcId="{A06B0A0F-2452-4C91-B34C-282BDA3855B2}" destId="{9BD6E1BC-C884-448E-AE9E-5FFE1C07F0E7}" srcOrd="2" destOrd="0" presId="urn:microsoft.com/office/officeart/2005/8/layout/hierarchy3"/>
    <dgm:cxn modelId="{F9D2E14D-9FD9-4681-A4A8-F30CF14CEB36}" type="presParOf" srcId="{A06B0A0F-2452-4C91-B34C-282BDA3855B2}" destId="{D047D9FF-514F-454E-B18F-B3331FCA022D}" srcOrd="3" destOrd="0" presId="urn:microsoft.com/office/officeart/2005/8/layout/hierarchy3"/>
    <dgm:cxn modelId="{BBA9F4A5-E7CC-4579-97E9-9B2AB3BC23C9}" type="presParOf" srcId="{A06B0A0F-2452-4C91-B34C-282BDA3855B2}" destId="{BF64A7D3-4BA2-4B56-BBB1-B1E90E5BEF6C}" srcOrd="4" destOrd="0" presId="urn:microsoft.com/office/officeart/2005/8/layout/hierarchy3"/>
    <dgm:cxn modelId="{4DB42FCD-BE9A-4CC6-BCB5-F9A5BEC49EE7}" type="presParOf" srcId="{A06B0A0F-2452-4C91-B34C-282BDA3855B2}" destId="{6C7741A9-8262-41B9-A42B-412866045A2E}" srcOrd="5" destOrd="0" presId="urn:microsoft.com/office/officeart/2005/8/layout/hierarchy3"/>
    <dgm:cxn modelId="{E431F60C-6BE0-42F2-8291-AB3C8477DE7F}" type="presParOf" srcId="{641157FC-E5C7-43EA-8F53-33A136801683}" destId="{B95609E1-33DB-4411-972F-6DB2791C21DB}" srcOrd="3" destOrd="0" presId="urn:microsoft.com/office/officeart/2005/8/layout/hierarchy3"/>
    <dgm:cxn modelId="{A804454D-A37D-4106-94FC-120DF4AA41C3}" type="presParOf" srcId="{B95609E1-33DB-4411-972F-6DB2791C21DB}" destId="{0CF7FD66-76D8-4C75-8EC2-90F70B3C99EF}" srcOrd="0" destOrd="0" presId="urn:microsoft.com/office/officeart/2005/8/layout/hierarchy3"/>
    <dgm:cxn modelId="{6B8FF385-C315-4E26-9D6D-57F702BA49CA}" type="presParOf" srcId="{0CF7FD66-76D8-4C75-8EC2-90F70B3C99EF}" destId="{18174567-0BDB-422D-9647-B2C59D8BA850}" srcOrd="0" destOrd="0" presId="urn:microsoft.com/office/officeart/2005/8/layout/hierarchy3"/>
    <dgm:cxn modelId="{61EEEE59-D7B6-4338-98E8-372B360DECA1}" type="presParOf" srcId="{0CF7FD66-76D8-4C75-8EC2-90F70B3C99EF}" destId="{76BEDF96-1C08-49DD-90C0-5F99F03D9894}" srcOrd="1" destOrd="0" presId="urn:microsoft.com/office/officeart/2005/8/layout/hierarchy3"/>
    <dgm:cxn modelId="{B2BA0101-8B26-4BD6-A775-9128412F3777}" type="presParOf" srcId="{B95609E1-33DB-4411-972F-6DB2791C21DB}" destId="{4C4D58A1-5B4E-47D8-A4D3-0408A35C728C}" srcOrd="1" destOrd="0" presId="urn:microsoft.com/office/officeart/2005/8/layout/hierarchy3"/>
    <dgm:cxn modelId="{5DF6554F-0C48-4CEE-BE9B-3AC686F359AF}" type="presParOf" srcId="{4C4D58A1-5B4E-47D8-A4D3-0408A35C728C}" destId="{66D1B497-ACC5-426A-BB59-85702BA2971E}" srcOrd="0" destOrd="0" presId="urn:microsoft.com/office/officeart/2005/8/layout/hierarchy3"/>
    <dgm:cxn modelId="{FAF393F9-A2DE-4095-97EA-E9747E88814E}" type="presParOf" srcId="{4C4D58A1-5B4E-47D8-A4D3-0408A35C728C}" destId="{CBA84A29-CC94-45E5-8193-61A96043B441}" srcOrd="1" destOrd="0" presId="urn:microsoft.com/office/officeart/2005/8/layout/hierarchy3"/>
    <dgm:cxn modelId="{24367E48-F0AA-4D2C-AE90-66509A76DBFA}" type="presParOf" srcId="{4C4D58A1-5B4E-47D8-A4D3-0408A35C728C}" destId="{7404A723-23EF-43C3-9C66-66F24D302ACA}" srcOrd="2" destOrd="0" presId="urn:microsoft.com/office/officeart/2005/8/layout/hierarchy3"/>
    <dgm:cxn modelId="{94AE01ED-E6AA-4DED-8102-E9B59D233B15}" type="presParOf" srcId="{4C4D58A1-5B4E-47D8-A4D3-0408A35C728C}" destId="{1721989D-3D7C-448F-B0DA-20C2571368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C0D61-4545-4F33-9AE2-A667EA47E410}">
      <dsp:nvSpPr>
        <dsp:cNvPr id="0" name=""/>
        <dsp:cNvSpPr/>
      </dsp:nvSpPr>
      <dsp:spPr>
        <a:xfrm>
          <a:off x="1342" y="95927"/>
          <a:ext cx="1543493" cy="771746"/>
        </a:xfrm>
        <a:prstGeom prst="roundRect">
          <a:avLst>
            <a:gd name="adj" fmla="val 10000"/>
          </a:avLst>
        </a:prstGeom>
        <a:solidFill>
          <a:schemeClr val="accent5"/>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32385" tIns="21590" rIns="32385" bIns="21590" numCol="1" spcCol="1270" anchor="ctr" anchorCtr="0">
          <a:noAutofit/>
        </a:bodyPr>
        <a:lstStyle/>
        <a:p>
          <a:pPr lvl="0" algn="ctr" defTabSz="755650" rtl="1">
            <a:lnSpc>
              <a:spcPct val="90000"/>
            </a:lnSpc>
            <a:spcBef>
              <a:spcPct val="0"/>
            </a:spcBef>
            <a:spcAft>
              <a:spcPct val="35000"/>
            </a:spcAft>
          </a:pPr>
          <a:r>
            <a:rPr lang="fa-IR" sz="1700" kern="1200" dirty="0" smtClean="0">
              <a:solidFill>
                <a:schemeClr val="bg2">
                  <a:lumMod val="10000"/>
                </a:schemeClr>
              </a:solidFill>
            </a:rPr>
            <a:t>تطابق توزيع نمونه </a:t>
          </a:r>
          <a:endParaRPr lang="fa-IR" sz="1700" kern="1200" dirty="0">
            <a:solidFill>
              <a:schemeClr val="bg2">
                <a:lumMod val="10000"/>
              </a:schemeClr>
            </a:solidFill>
          </a:endParaRPr>
        </a:p>
      </dsp:txBody>
      <dsp:txXfrm>
        <a:off x="23946" y="118531"/>
        <a:ext cx="1498285" cy="726538"/>
      </dsp:txXfrm>
    </dsp:sp>
    <dsp:sp modelId="{9D5844C8-74B9-40C8-8D6B-57EC59C42128}">
      <dsp:nvSpPr>
        <dsp:cNvPr id="0" name=""/>
        <dsp:cNvSpPr/>
      </dsp:nvSpPr>
      <dsp:spPr>
        <a:xfrm>
          <a:off x="155692" y="867674"/>
          <a:ext cx="154349" cy="578810"/>
        </a:xfrm>
        <a:custGeom>
          <a:avLst/>
          <a:gdLst/>
          <a:ahLst/>
          <a:cxnLst/>
          <a:rect l="0" t="0" r="0" b="0"/>
          <a:pathLst>
            <a:path>
              <a:moveTo>
                <a:pt x="0" y="0"/>
              </a:moveTo>
              <a:lnTo>
                <a:pt x="0" y="578810"/>
              </a:lnTo>
              <a:lnTo>
                <a:pt x="154349" y="57881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4F2123-76D4-469E-9AEA-355AEAD8DF44}">
      <dsp:nvSpPr>
        <dsp:cNvPr id="0" name=""/>
        <dsp:cNvSpPr/>
      </dsp:nvSpPr>
      <dsp:spPr>
        <a:xfrm>
          <a:off x="310041" y="1060610"/>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dirty="0" smtClean="0"/>
            <a:t>كمي- كلموگروف اسميرنوف</a:t>
          </a:r>
          <a:endParaRPr lang="fa-IR" sz="1400" kern="1200" dirty="0"/>
        </a:p>
      </dsp:txBody>
      <dsp:txXfrm>
        <a:off x="332645" y="1083214"/>
        <a:ext cx="1189586" cy="726538"/>
      </dsp:txXfrm>
    </dsp:sp>
    <dsp:sp modelId="{00DA5B4D-E195-4C87-98FE-00761FC8F36F}">
      <dsp:nvSpPr>
        <dsp:cNvPr id="0" name=""/>
        <dsp:cNvSpPr/>
      </dsp:nvSpPr>
      <dsp:spPr>
        <a:xfrm>
          <a:off x="155692" y="867674"/>
          <a:ext cx="154349" cy="1543493"/>
        </a:xfrm>
        <a:custGeom>
          <a:avLst/>
          <a:gdLst/>
          <a:ahLst/>
          <a:cxnLst/>
          <a:rect l="0" t="0" r="0" b="0"/>
          <a:pathLst>
            <a:path>
              <a:moveTo>
                <a:pt x="0" y="0"/>
              </a:moveTo>
              <a:lnTo>
                <a:pt x="0" y="1543493"/>
              </a:lnTo>
              <a:lnTo>
                <a:pt x="154349" y="154349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E0168E-1559-47EC-BB2F-5C20644E8969}">
      <dsp:nvSpPr>
        <dsp:cNvPr id="0" name=""/>
        <dsp:cNvSpPr/>
      </dsp:nvSpPr>
      <dsp:spPr>
        <a:xfrm>
          <a:off x="310041" y="2025294"/>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smtClean="0"/>
            <a:t>كيفي – آزمون كاي دو</a:t>
          </a:r>
          <a:endParaRPr lang="fa-IR" sz="1400" kern="1200"/>
        </a:p>
      </dsp:txBody>
      <dsp:txXfrm>
        <a:off x="332645" y="2047898"/>
        <a:ext cx="1189586" cy="726538"/>
      </dsp:txXfrm>
    </dsp:sp>
    <dsp:sp modelId="{950B56A0-1006-49EE-8B34-298DD8E9A841}">
      <dsp:nvSpPr>
        <dsp:cNvPr id="0" name=""/>
        <dsp:cNvSpPr/>
      </dsp:nvSpPr>
      <dsp:spPr>
        <a:xfrm>
          <a:off x="1927422" y="94769"/>
          <a:ext cx="1543493" cy="771746"/>
        </a:xfrm>
        <a:prstGeom prst="roundRect">
          <a:avLst>
            <a:gd name="adj" fmla="val 10000"/>
          </a:avLst>
        </a:prstGeom>
        <a:solidFill>
          <a:schemeClr val="accent5"/>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32385" tIns="21590" rIns="32385" bIns="21590" numCol="1" spcCol="1270" anchor="ctr" anchorCtr="0">
          <a:noAutofit/>
        </a:bodyPr>
        <a:lstStyle/>
        <a:p>
          <a:pPr lvl="0" algn="ctr" defTabSz="755650" rtl="1">
            <a:lnSpc>
              <a:spcPct val="90000"/>
            </a:lnSpc>
            <a:spcBef>
              <a:spcPct val="0"/>
            </a:spcBef>
            <a:spcAft>
              <a:spcPct val="35000"/>
            </a:spcAft>
          </a:pPr>
          <a:r>
            <a:rPr lang="fa-IR" sz="1700" kern="1200" dirty="0" smtClean="0">
              <a:solidFill>
                <a:schemeClr val="bg2">
                  <a:lumMod val="10000"/>
                </a:schemeClr>
              </a:solidFill>
            </a:rPr>
            <a:t>رگرسيون و پيش بيني</a:t>
          </a:r>
          <a:endParaRPr lang="fa-IR" sz="1700" kern="1200" dirty="0">
            <a:solidFill>
              <a:schemeClr val="bg2">
                <a:lumMod val="10000"/>
              </a:schemeClr>
            </a:solidFill>
          </a:endParaRPr>
        </a:p>
      </dsp:txBody>
      <dsp:txXfrm>
        <a:off x="1950026" y="117373"/>
        <a:ext cx="1498285" cy="726538"/>
      </dsp:txXfrm>
    </dsp:sp>
    <dsp:sp modelId="{6F77B744-DA91-41B4-A01C-FBFCEE95170C}">
      <dsp:nvSpPr>
        <dsp:cNvPr id="0" name=""/>
        <dsp:cNvSpPr/>
      </dsp:nvSpPr>
      <dsp:spPr>
        <a:xfrm>
          <a:off x="2081771" y="866516"/>
          <a:ext cx="154352" cy="578810"/>
        </a:xfrm>
        <a:custGeom>
          <a:avLst/>
          <a:gdLst/>
          <a:ahLst/>
          <a:cxnLst/>
          <a:rect l="0" t="0" r="0" b="0"/>
          <a:pathLst>
            <a:path>
              <a:moveTo>
                <a:pt x="0" y="0"/>
              </a:moveTo>
              <a:lnTo>
                <a:pt x="0" y="578810"/>
              </a:lnTo>
              <a:lnTo>
                <a:pt x="154352" y="57881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DB269-0A3D-4AB5-B44F-C840AB35F10F}">
      <dsp:nvSpPr>
        <dsp:cNvPr id="0" name=""/>
        <dsp:cNvSpPr/>
      </dsp:nvSpPr>
      <dsp:spPr>
        <a:xfrm>
          <a:off x="2236123" y="1059453"/>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dirty="0" smtClean="0"/>
            <a:t>خطي (يك متغيره-چند متغيره)</a:t>
          </a:r>
          <a:endParaRPr lang="fa-IR" sz="1400" kern="1200" dirty="0"/>
        </a:p>
      </dsp:txBody>
      <dsp:txXfrm>
        <a:off x="2258727" y="1082057"/>
        <a:ext cx="1189586" cy="726538"/>
      </dsp:txXfrm>
    </dsp:sp>
    <dsp:sp modelId="{A2A9FCFF-D4D7-4161-BFB8-B7068407EE68}">
      <dsp:nvSpPr>
        <dsp:cNvPr id="0" name=""/>
        <dsp:cNvSpPr/>
      </dsp:nvSpPr>
      <dsp:spPr>
        <a:xfrm>
          <a:off x="2081771" y="866516"/>
          <a:ext cx="154352" cy="1543493"/>
        </a:xfrm>
        <a:custGeom>
          <a:avLst/>
          <a:gdLst/>
          <a:ahLst/>
          <a:cxnLst/>
          <a:rect l="0" t="0" r="0" b="0"/>
          <a:pathLst>
            <a:path>
              <a:moveTo>
                <a:pt x="0" y="0"/>
              </a:moveTo>
              <a:lnTo>
                <a:pt x="0" y="1543493"/>
              </a:lnTo>
              <a:lnTo>
                <a:pt x="154352" y="154349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D9B66C-8E23-47EE-8BA0-367B2B804C3E}">
      <dsp:nvSpPr>
        <dsp:cNvPr id="0" name=""/>
        <dsp:cNvSpPr/>
      </dsp:nvSpPr>
      <dsp:spPr>
        <a:xfrm>
          <a:off x="2236123" y="2024136"/>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smtClean="0"/>
            <a:t>غير خطي</a:t>
          </a:r>
          <a:endParaRPr lang="fa-IR" sz="1400" kern="1200"/>
        </a:p>
      </dsp:txBody>
      <dsp:txXfrm>
        <a:off x="2258727" y="2046740"/>
        <a:ext cx="1189586" cy="726538"/>
      </dsp:txXfrm>
    </dsp:sp>
    <dsp:sp modelId="{BA086196-CD12-4ADD-8A4B-8096F7225FDF}">
      <dsp:nvSpPr>
        <dsp:cNvPr id="0" name=""/>
        <dsp:cNvSpPr/>
      </dsp:nvSpPr>
      <dsp:spPr>
        <a:xfrm>
          <a:off x="3856789" y="94769"/>
          <a:ext cx="1543493" cy="771746"/>
        </a:xfrm>
        <a:prstGeom prst="roundRect">
          <a:avLst>
            <a:gd name="adj" fmla="val 10000"/>
          </a:avLst>
        </a:prstGeom>
        <a:solidFill>
          <a:schemeClr val="accent5"/>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32385" tIns="21590" rIns="32385" bIns="2159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1700" kern="1200" dirty="0" smtClean="0">
              <a:solidFill>
                <a:schemeClr val="bg2">
                  <a:lumMod val="10000"/>
                </a:schemeClr>
              </a:solidFill>
            </a:rPr>
            <a:t>همبستگي بين متغيرها</a:t>
          </a:r>
        </a:p>
      </dsp:txBody>
      <dsp:txXfrm>
        <a:off x="3879393" y="117373"/>
        <a:ext cx="1498285" cy="726538"/>
      </dsp:txXfrm>
    </dsp:sp>
    <dsp:sp modelId="{FC8AB8D3-2E78-480A-82EC-B8B2FC9D74B5}">
      <dsp:nvSpPr>
        <dsp:cNvPr id="0" name=""/>
        <dsp:cNvSpPr/>
      </dsp:nvSpPr>
      <dsp:spPr>
        <a:xfrm>
          <a:off x="4011138" y="866516"/>
          <a:ext cx="154352" cy="578810"/>
        </a:xfrm>
        <a:custGeom>
          <a:avLst/>
          <a:gdLst/>
          <a:ahLst/>
          <a:cxnLst/>
          <a:rect l="0" t="0" r="0" b="0"/>
          <a:pathLst>
            <a:path>
              <a:moveTo>
                <a:pt x="0" y="0"/>
              </a:moveTo>
              <a:lnTo>
                <a:pt x="0" y="578810"/>
              </a:lnTo>
              <a:lnTo>
                <a:pt x="154352" y="57881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6FBD4F-FAC0-40E4-BC14-54F1C47DB61E}">
      <dsp:nvSpPr>
        <dsp:cNvPr id="0" name=""/>
        <dsp:cNvSpPr/>
      </dsp:nvSpPr>
      <dsp:spPr>
        <a:xfrm>
          <a:off x="4165490" y="1059453"/>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dirty="0" smtClean="0"/>
            <a:t>داده هاي كمي-آزمون پيرسن</a:t>
          </a:r>
          <a:endParaRPr lang="fa-IR" sz="1400" kern="1200" dirty="0"/>
        </a:p>
      </dsp:txBody>
      <dsp:txXfrm>
        <a:off x="4188094" y="1082057"/>
        <a:ext cx="1189586" cy="726538"/>
      </dsp:txXfrm>
    </dsp:sp>
    <dsp:sp modelId="{9BD6E1BC-C884-448E-AE9E-5FFE1C07F0E7}">
      <dsp:nvSpPr>
        <dsp:cNvPr id="0" name=""/>
        <dsp:cNvSpPr/>
      </dsp:nvSpPr>
      <dsp:spPr>
        <a:xfrm>
          <a:off x="4011138" y="866516"/>
          <a:ext cx="157636" cy="1544651"/>
        </a:xfrm>
        <a:custGeom>
          <a:avLst/>
          <a:gdLst/>
          <a:ahLst/>
          <a:cxnLst/>
          <a:rect l="0" t="0" r="0" b="0"/>
          <a:pathLst>
            <a:path>
              <a:moveTo>
                <a:pt x="0" y="0"/>
              </a:moveTo>
              <a:lnTo>
                <a:pt x="0" y="1544651"/>
              </a:lnTo>
              <a:lnTo>
                <a:pt x="157636" y="15446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47D9FF-514F-454E-B18F-B3331FCA022D}">
      <dsp:nvSpPr>
        <dsp:cNvPr id="0" name=""/>
        <dsp:cNvSpPr/>
      </dsp:nvSpPr>
      <dsp:spPr>
        <a:xfrm>
          <a:off x="4168775" y="2025294"/>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dirty="0" smtClean="0"/>
            <a:t>داده‌هاي اسمي و ترتيبي-آزمون كندال</a:t>
          </a:r>
          <a:endParaRPr lang="fa-IR" sz="1400" kern="1200" dirty="0"/>
        </a:p>
      </dsp:txBody>
      <dsp:txXfrm>
        <a:off x="4191379" y="2047898"/>
        <a:ext cx="1189586" cy="726538"/>
      </dsp:txXfrm>
    </dsp:sp>
    <dsp:sp modelId="{BF64A7D3-4BA2-4B56-BBB1-B1E90E5BEF6C}">
      <dsp:nvSpPr>
        <dsp:cNvPr id="0" name=""/>
        <dsp:cNvSpPr/>
      </dsp:nvSpPr>
      <dsp:spPr>
        <a:xfrm>
          <a:off x="4011138" y="866516"/>
          <a:ext cx="154352" cy="2508176"/>
        </a:xfrm>
        <a:custGeom>
          <a:avLst/>
          <a:gdLst/>
          <a:ahLst/>
          <a:cxnLst/>
          <a:rect l="0" t="0" r="0" b="0"/>
          <a:pathLst>
            <a:path>
              <a:moveTo>
                <a:pt x="0" y="0"/>
              </a:moveTo>
              <a:lnTo>
                <a:pt x="0" y="2508176"/>
              </a:lnTo>
              <a:lnTo>
                <a:pt x="154352" y="250817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7741A9-8262-41B9-A42B-412866045A2E}">
      <dsp:nvSpPr>
        <dsp:cNvPr id="0" name=""/>
        <dsp:cNvSpPr/>
      </dsp:nvSpPr>
      <dsp:spPr>
        <a:xfrm>
          <a:off x="4165490" y="2988820"/>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smtClean="0"/>
            <a:t>داده هاي ترتيبي-آزمون اسپيرمن</a:t>
          </a:r>
          <a:endParaRPr lang="fa-IR" sz="1400" kern="1200"/>
        </a:p>
      </dsp:txBody>
      <dsp:txXfrm>
        <a:off x="4188094" y="3011424"/>
        <a:ext cx="1189586" cy="726538"/>
      </dsp:txXfrm>
    </dsp:sp>
    <dsp:sp modelId="{18174567-0BDB-422D-9647-B2C59D8BA850}">
      <dsp:nvSpPr>
        <dsp:cNvPr id="0" name=""/>
        <dsp:cNvSpPr/>
      </dsp:nvSpPr>
      <dsp:spPr>
        <a:xfrm>
          <a:off x="5786155" y="94769"/>
          <a:ext cx="1543493" cy="771746"/>
        </a:xfrm>
        <a:prstGeom prst="roundRect">
          <a:avLst>
            <a:gd name="adj" fmla="val 10000"/>
          </a:avLst>
        </a:prstGeom>
        <a:solidFill>
          <a:schemeClr val="accent5"/>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30480" tIns="20320" rIns="30480" bIns="20320" numCol="1" spcCol="1270" anchor="ctr" anchorCtr="0">
          <a:noAutofit/>
        </a:bodyPr>
        <a:lstStyle/>
        <a:p>
          <a:pPr lvl="0" algn="ctr" defTabSz="711200" rtl="1">
            <a:lnSpc>
              <a:spcPct val="90000"/>
            </a:lnSpc>
            <a:spcBef>
              <a:spcPct val="0"/>
            </a:spcBef>
            <a:spcAft>
              <a:spcPct val="35000"/>
            </a:spcAft>
          </a:pPr>
          <a:r>
            <a:rPr lang="fa-IR" sz="1600" kern="1200" dirty="0" smtClean="0">
              <a:solidFill>
                <a:schemeClr val="bg2">
                  <a:lumMod val="10000"/>
                </a:schemeClr>
              </a:solidFill>
            </a:rPr>
            <a:t>مقايسه ميانگين ها</a:t>
          </a:r>
          <a:endParaRPr lang="fa-IR" sz="1600" kern="1200" dirty="0">
            <a:solidFill>
              <a:schemeClr val="bg2">
                <a:lumMod val="10000"/>
              </a:schemeClr>
            </a:solidFill>
          </a:endParaRPr>
        </a:p>
      </dsp:txBody>
      <dsp:txXfrm>
        <a:off x="5808759" y="117373"/>
        <a:ext cx="1498285" cy="726538"/>
      </dsp:txXfrm>
    </dsp:sp>
    <dsp:sp modelId="{66D1B497-ACC5-426A-BB59-85702BA2971E}">
      <dsp:nvSpPr>
        <dsp:cNvPr id="0" name=""/>
        <dsp:cNvSpPr/>
      </dsp:nvSpPr>
      <dsp:spPr>
        <a:xfrm>
          <a:off x="5940505" y="866516"/>
          <a:ext cx="154352" cy="578810"/>
        </a:xfrm>
        <a:custGeom>
          <a:avLst/>
          <a:gdLst/>
          <a:ahLst/>
          <a:cxnLst/>
          <a:rect l="0" t="0" r="0" b="0"/>
          <a:pathLst>
            <a:path>
              <a:moveTo>
                <a:pt x="0" y="0"/>
              </a:moveTo>
              <a:lnTo>
                <a:pt x="0" y="578810"/>
              </a:lnTo>
              <a:lnTo>
                <a:pt x="154352" y="57881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A84A29-CC94-45E5-8193-61A96043B441}">
      <dsp:nvSpPr>
        <dsp:cNvPr id="0" name=""/>
        <dsp:cNvSpPr/>
      </dsp:nvSpPr>
      <dsp:spPr>
        <a:xfrm>
          <a:off x="6094857" y="1059453"/>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smtClean="0"/>
            <a:t>يك و دو نمونه اي</a:t>
          </a:r>
          <a:endParaRPr lang="fa-IR" sz="1400" kern="1200"/>
        </a:p>
      </dsp:txBody>
      <dsp:txXfrm>
        <a:off x="6117461" y="1082057"/>
        <a:ext cx="1189586" cy="726538"/>
      </dsp:txXfrm>
    </dsp:sp>
    <dsp:sp modelId="{7404A723-23EF-43C3-9C66-66F24D302ACA}">
      <dsp:nvSpPr>
        <dsp:cNvPr id="0" name=""/>
        <dsp:cNvSpPr/>
      </dsp:nvSpPr>
      <dsp:spPr>
        <a:xfrm>
          <a:off x="5940505" y="866516"/>
          <a:ext cx="154352" cy="1543493"/>
        </a:xfrm>
        <a:custGeom>
          <a:avLst/>
          <a:gdLst/>
          <a:ahLst/>
          <a:cxnLst/>
          <a:rect l="0" t="0" r="0" b="0"/>
          <a:pathLst>
            <a:path>
              <a:moveTo>
                <a:pt x="0" y="0"/>
              </a:moveTo>
              <a:lnTo>
                <a:pt x="0" y="1543493"/>
              </a:lnTo>
              <a:lnTo>
                <a:pt x="154352" y="154349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21989D-3D7C-448F-B0DA-20C257136840}">
      <dsp:nvSpPr>
        <dsp:cNvPr id="0" name=""/>
        <dsp:cNvSpPr/>
      </dsp:nvSpPr>
      <dsp:spPr>
        <a:xfrm>
          <a:off x="6094857" y="2024136"/>
          <a:ext cx="1234794" cy="771746"/>
        </a:xfrm>
        <a:prstGeom prst="roundRect">
          <a:avLst>
            <a:gd name="adj" fmla="val 10000"/>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6670" tIns="17780" rIns="26670" bIns="17780" numCol="1" spcCol="1270" anchor="ctr" anchorCtr="0">
          <a:noAutofit/>
        </a:bodyPr>
        <a:lstStyle/>
        <a:p>
          <a:pPr lvl="0" algn="ctr" defTabSz="622300" rtl="1">
            <a:lnSpc>
              <a:spcPct val="90000"/>
            </a:lnSpc>
            <a:spcBef>
              <a:spcPct val="0"/>
            </a:spcBef>
            <a:spcAft>
              <a:spcPct val="35000"/>
            </a:spcAft>
          </a:pPr>
          <a:r>
            <a:rPr lang="fa-IR" sz="1400" kern="1200" smtClean="0"/>
            <a:t>آناليز واريانس</a:t>
          </a:r>
          <a:endParaRPr lang="fa-IR" sz="1400" kern="1200"/>
        </a:p>
      </dsp:txBody>
      <dsp:txXfrm>
        <a:off x="6117461" y="2046740"/>
        <a:ext cx="1189586" cy="72653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4.wmf"/><Relationship Id="rId5" Type="http://schemas.openxmlformats.org/officeDocument/2006/relationships/image" Target="../media/image49.wmf"/><Relationship Id="rId4" Type="http://schemas.openxmlformats.org/officeDocument/2006/relationships/image" Target="../media/image48.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image" Target="../media/image49.wmf"/><Relationship Id="rId7" Type="http://schemas.openxmlformats.org/officeDocument/2006/relationships/image" Target="../media/image40.wmf"/><Relationship Id="rId12" Type="http://schemas.openxmlformats.org/officeDocument/2006/relationships/image" Target="../media/image39.wmf"/><Relationship Id="rId2" Type="http://schemas.openxmlformats.org/officeDocument/2006/relationships/image" Target="../media/image35.wmf"/><Relationship Id="rId1" Type="http://schemas.openxmlformats.org/officeDocument/2006/relationships/image" Target="../media/image50.wmf"/><Relationship Id="rId6" Type="http://schemas.openxmlformats.org/officeDocument/2006/relationships/image" Target="../media/image52.wmf"/><Relationship Id="rId11" Type="http://schemas.openxmlformats.org/officeDocument/2006/relationships/image" Target="../media/image38.wmf"/><Relationship Id="rId5" Type="http://schemas.openxmlformats.org/officeDocument/2006/relationships/image" Target="../media/image51.wmf"/><Relationship Id="rId10" Type="http://schemas.openxmlformats.org/officeDocument/2006/relationships/image" Target="../media/image41.wmf"/><Relationship Id="rId4" Type="http://schemas.openxmlformats.org/officeDocument/2006/relationships/image" Target="../media/image36.wmf"/><Relationship Id="rId9" Type="http://schemas.openxmlformats.org/officeDocument/2006/relationships/image" Target="../media/image5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34.wmf"/><Relationship Id="rId4" Type="http://schemas.openxmlformats.org/officeDocument/2006/relationships/image" Target="../media/image56.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58.wmf"/><Relationship Id="rId13" Type="http://schemas.openxmlformats.org/officeDocument/2006/relationships/image" Target="../media/image38.wmf"/><Relationship Id="rId3" Type="http://schemas.openxmlformats.org/officeDocument/2006/relationships/image" Target="../media/image57.wmf"/><Relationship Id="rId7" Type="http://schemas.openxmlformats.org/officeDocument/2006/relationships/image" Target="../media/image40.wmf"/><Relationship Id="rId12" Type="http://schemas.openxmlformats.org/officeDocument/2006/relationships/image" Target="../media/image60.wmf"/><Relationship Id="rId2" Type="http://schemas.openxmlformats.org/officeDocument/2006/relationships/image" Target="../media/image35.wmf"/><Relationship Id="rId1" Type="http://schemas.openxmlformats.org/officeDocument/2006/relationships/image" Target="../media/image50.wmf"/><Relationship Id="rId6" Type="http://schemas.openxmlformats.org/officeDocument/2006/relationships/image" Target="../media/image52.wmf"/><Relationship Id="rId11" Type="http://schemas.openxmlformats.org/officeDocument/2006/relationships/image" Target="../media/image59.wmf"/><Relationship Id="rId5" Type="http://schemas.openxmlformats.org/officeDocument/2006/relationships/image" Target="../media/image51.wmf"/><Relationship Id="rId15" Type="http://schemas.openxmlformats.org/officeDocument/2006/relationships/image" Target="../media/image61.wmf"/><Relationship Id="rId10" Type="http://schemas.openxmlformats.org/officeDocument/2006/relationships/image" Target="../media/image53.wmf"/><Relationship Id="rId4" Type="http://schemas.openxmlformats.org/officeDocument/2006/relationships/image" Target="../media/image36.wmf"/><Relationship Id="rId9" Type="http://schemas.openxmlformats.org/officeDocument/2006/relationships/image" Target="../media/image37.wmf"/><Relationship Id="rId14" Type="http://schemas.openxmlformats.org/officeDocument/2006/relationships/image" Target="../media/image3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 Id="rId4" Type="http://schemas.openxmlformats.org/officeDocument/2006/relationships/image" Target="../media/image5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72.wmf"/><Relationship Id="rId6" Type="http://schemas.openxmlformats.org/officeDocument/2006/relationships/image" Target="../media/image77.wmf"/><Relationship Id="rId5" Type="http://schemas.openxmlformats.org/officeDocument/2006/relationships/image" Target="../media/image76.wmf"/><Relationship Id="rId4" Type="http://schemas.openxmlformats.org/officeDocument/2006/relationships/image" Target="../media/image75.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27.wmf"/><Relationship Id="rId3" Type="http://schemas.openxmlformats.org/officeDocument/2006/relationships/image" Target="../media/image17.wmf"/><Relationship Id="rId7" Type="http://schemas.openxmlformats.org/officeDocument/2006/relationships/image" Target="../media/image21.wmf"/><Relationship Id="rId12" Type="http://schemas.openxmlformats.org/officeDocument/2006/relationships/image" Target="../media/image26.wmf"/><Relationship Id="rId17" Type="http://schemas.openxmlformats.org/officeDocument/2006/relationships/image" Target="../media/image31.wmf"/><Relationship Id="rId2" Type="http://schemas.openxmlformats.org/officeDocument/2006/relationships/image" Target="../media/image16.wmf"/><Relationship Id="rId16" Type="http://schemas.openxmlformats.org/officeDocument/2006/relationships/image" Target="../media/image30.wmf"/><Relationship Id="rId1" Type="http://schemas.openxmlformats.org/officeDocument/2006/relationships/image" Target="../media/image15.wmf"/><Relationship Id="rId6" Type="http://schemas.openxmlformats.org/officeDocument/2006/relationships/image" Target="../media/image20.wmf"/><Relationship Id="rId11" Type="http://schemas.openxmlformats.org/officeDocument/2006/relationships/image" Target="../media/image25.wmf"/><Relationship Id="rId5" Type="http://schemas.openxmlformats.org/officeDocument/2006/relationships/image" Target="../media/image19.wmf"/><Relationship Id="rId15" Type="http://schemas.openxmlformats.org/officeDocument/2006/relationships/image" Target="../media/image29.wmf"/><Relationship Id="rId10" Type="http://schemas.openxmlformats.org/officeDocument/2006/relationships/image" Target="../media/image24.wmf"/><Relationship Id="rId4" Type="http://schemas.openxmlformats.org/officeDocument/2006/relationships/image" Target="../media/image18.wmf"/><Relationship Id="rId9" Type="http://schemas.openxmlformats.org/officeDocument/2006/relationships/image" Target="../media/image23.wmf"/><Relationship Id="rId14"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F1F05C0-EED4-4194-81BC-FE5D02424B01}" type="datetimeFigureOut">
              <a:rPr lang="fa-IR" smtClean="0"/>
              <a:pPr/>
              <a:t>07/25/1441</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88C2D92B-7E6A-45DF-B6CA-04A44F7340DD}" type="slidenum">
              <a:rPr lang="fa-IR" smtClean="0"/>
              <a:pPr/>
              <a:t>‹#›</a:t>
            </a:fld>
            <a:endParaRPr lang="fa-IR"/>
          </a:p>
        </p:txBody>
      </p:sp>
    </p:spTree>
    <p:extLst>
      <p:ext uri="{BB962C8B-B14F-4D97-AF65-F5344CB8AC3E}">
        <p14:creationId xmlns:p14="http://schemas.microsoft.com/office/powerpoint/2010/main" val="23799162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1804EB9-B22B-4B61-B7AF-696D5DED98D2}" type="datetimeFigureOut">
              <a:rPr lang="fa-IR" smtClean="0"/>
              <a:pPr/>
              <a:t>07/25/1441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5B2F18E-3275-4A68-BC90-6E928F506BC4}" type="slidenum">
              <a:rPr lang="fa-IR" smtClean="0"/>
              <a:pPr/>
              <a:t>‹#›</a:t>
            </a:fld>
            <a:endParaRPr lang="fa-IR"/>
          </a:p>
        </p:txBody>
      </p:sp>
    </p:spTree>
    <p:extLst>
      <p:ext uri="{BB962C8B-B14F-4D97-AF65-F5344CB8AC3E}">
        <p14:creationId xmlns:p14="http://schemas.microsoft.com/office/powerpoint/2010/main" val="385652710"/>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65B2F18E-3275-4A68-BC90-6E928F506BC4}" type="slidenum">
              <a:rPr lang="fa-IR" smtClean="0"/>
              <a:pPr/>
              <a:t>1</a:t>
            </a:fld>
            <a:endParaRPr lang="fa-IR"/>
          </a:p>
        </p:txBody>
      </p:sp>
    </p:spTree>
    <p:extLst>
      <p:ext uri="{BB962C8B-B14F-4D97-AF65-F5344CB8AC3E}">
        <p14:creationId xmlns:p14="http://schemas.microsoft.com/office/powerpoint/2010/main" val="1969359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6" name="Slide Number Placeholder 5"/>
          <p:cNvSpPr>
            <a:spLocks noGrp="1"/>
          </p:cNvSpPr>
          <p:nvPr>
            <p:ph type="sldNum" sz="quarter" idx="12"/>
          </p:nvPr>
        </p:nvSpPr>
        <p:spPr/>
        <p:txBody>
          <a:bodyPr/>
          <a:lstStyle/>
          <a:p>
            <a:fld id="{65B2F18E-3275-4A68-BC90-6E928F506BC4}" type="slidenum">
              <a:rPr lang="fa-IR" smtClean="0"/>
              <a:pPr/>
              <a:t>6</a:t>
            </a:fld>
            <a:endParaRPr lang="fa-IR"/>
          </a:p>
        </p:txBody>
      </p:sp>
    </p:spTree>
    <p:extLst>
      <p:ext uri="{BB962C8B-B14F-4D97-AF65-F5344CB8AC3E}">
        <p14:creationId xmlns:p14="http://schemas.microsoft.com/office/powerpoint/2010/main" val="10266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B15422CA-67CD-4857-8C7F-FA16E01365FB}" type="datetime8">
              <a:rPr lang="fa-IR" smtClean="0"/>
              <a:pPr>
                <a:defRPr/>
              </a:pPr>
              <a:t>مارس 19، 20</a:t>
            </a:fld>
            <a:endParaRPr lang="fa-IR"/>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E7544CC2-A8FB-4228-AC2C-A94F8FE1F5A9}" type="slidenum">
              <a:rPr lang="fa-IR"/>
              <a:pPr>
                <a:defRPr/>
              </a:pPr>
              <a:t>‹#›</a:t>
            </a:fld>
            <a:endParaRPr lang="fa-IR"/>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fa-IR"/>
          </a:p>
        </p:txBody>
      </p:sp>
      <p:sp>
        <p:nvSpPr>
          <p:cNvPr id="5" name="Date Placeholder 13"/>
          <p:cNvSpPr>
            <a:spLocks noGrp="1"/>
          </p:cNvSpPr>
          <p:nvPr>
            <p:ph type="dt" sz="half" idx="11"/>
          </p:nvPr>
        </p:nvSpPr>
        <p:spPr/>
        <p:txBody>
          <a:bodyPr/>
          <a:lstStyle>
            <a:lvl1pPr>
              <a:defRPr/>
            </a:lvl1pPr>
          </a:lstStyle>
          <a:p>
            <a:pPr>
              <a:defRPr/>
            </a:pPr>
            <a:fld id="{EC857E2C-D478-4F50-82EB-DDCCE99FB57A}" type="datetime8">
              <a:rPr lang="fa-IR" smtClean="0"/>
              <a:pPr>
                <a:defRPr/>
              </a:pPr>
              <a:t>مارس 19، 20</a:t>
            </a:fld>
            <a:endParaRPr lang="fa-IR"/>
          </a:p>
        </p:txBody>
      </p:sp>
      <p:sp>
        <p:nvSpPr>
          <p:cNvPr id="6" name="Slide Number Placeholder 22"/>
          <p:cNvSpPr>
            <a:spLocks noGrp="1"/>
          </p:cNvSpPr>
          <p:nvPr>
            <p:ph type="sldNum" sz="quarter" idx="12"/>
          </p:nvPr>
        </p:nvSpPr>
        <p:spPr/>
        <p:txBody>
          <a:bodyPr/>
          <a:lstStyle>
            <a:lvl1pPr>
              <a:defRPr/>
            </a:lvl1pPr>
          </a:lstStyle>
          <a:p>
            <a:pPr>
              <a:defRPr/>
            </a:pPr>
            <a:fld id="{A41481D4-6CA6-4614-A617-4CF516AEB022}" type="slidenum">
              <a:rPr lang="fa-IR"/>
              <a:pPr>
                <a:defRPr/>
              </a:pPr>
              <a:t>‹#›</a:t>
            </a:fld>
            <a:endParaRPr lang="fa-I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fa-IR"/>
          </a:p>
        </p:txBody>
      </p:sp>
      <p:sp>
        <p:nvSpPr>
          <p:cNvPr id="5" name="Date Placeholder 13"/>
          <p:cNvSpPr>
            <a:spLocks noGrp="1"/>
          </p:cNvSpPr>
          <p:nvPr>
            <p:ph type="dt" sz="half" idx="11"/>
          </p:nvPr>
        </p:nvSpPr>
        <p:spPr/>
        <p:txBody>
          <a:bodyPr/>
          <a:lstStyle>
            <a:lvl1pPr>
              <a:defRPr/>
            </a:lvl1pPr>
          </a:lstStyle>
          <a:p>
            <a:pPr>
              <a:defRPr/>
            </a:pPr>
            <a:fld id="{534C8741-2196-44D7-B9FB-598538C00D96}" type="datetime8">
              <a:rPr lang="fa-IR" smtClean="0"/>
              <a:pPr>
                <a:defRPr/>
              </a:pPr>
              <a:t>مارس 19، 20</a:t>
            </a:fld>
            <a:endParaRPr lang="fa-IR"/>
          </a:p>
        </p:txBody>
      </p:sp>
      <p:sp>
        <p:nvSpPr>
          <p:cNvPr id="6" name="Slide Number Placeholder 22"/>
          <p:cNvSpPr>
            <a:spLocks noGrp="1"/>
          </p:cNvSpPr>
          <p:nvPr>
            <p:ph type="sldNum" sz="quarter" idx="12"/>
          </p:nvPr>
        </p:nvSpPr>
        <p:spPr/>
        <p:txBody>
          <a:bodyPr/>
          <a:lstStyle>
            <a:lvl1pPr>
              <a:defRPr/>
            </a:lvl1pPr>
          </a:lstStyle>
          <a:p>
            <a:pPr>
              <a:defRPr/>
            </a:pPr>
            <a:fld id="{79A8B54D-E993-412F-8DC0-11B077A0A768}" type="slidenum">
              <a:rPr lang="fa-IR"/>
              <a:pPr>
                <a:defRPr/>
              </a:pPr>
              <a:t>‹#›</a:t>
            </a:fld>
            <a:endParaRPr lang="fa-IR"/>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0DAD46C9-3984-49E6-829C-42E25DFAF0ED}" type="datetime8">
              <a:rPr lang="fa-IR" smtClean="0"/>
              <a:pPr>
                <a:defRPr/>
              </a:pPr>
              <a:t>مارس 19، 20</a:t>
            </a:fld>
            <a:endParaRPr lang="fa-IR"/>
          </a:p>
        </p:txBody>
      </p:sp>
      <p:sp>
        <p:nvSpPr>
          <p:cNvPr id="6" name="Footer Placeholder 4"/>
          <p:cNvSpPr>
            <a:spLocks noGrp="1"/>
          </p:cNvSpPr>
          <p:nvPr>
            <p:ph type="ftr" sz="quarter" idx="11"/>
          </p:nvPr>
        </p:nvSpPr>
        <p:spPr/>
        <p:txBody>
          <a:bodyPr/>
          <a:lstStyle>
            <a:lvl1pPr>
              <a:defRPr/>
            </a:lvl1pPr>
            <a:extLst/>
          </a:lstStyle>
          <a:p>
            <a:pPr>
              <a:defRPr/>
            </a:pPr>
            <a:endParaRPr lang="fa-IR"/>
          </a:p>
        </p:txBody>
      </p:sp>
      <p:sp>
        <p:nvSpPr>
          <p:cNvPr id="7" name="Slide Number Placeholder 5"/>
          <p:cNvSpPr>
            <a:spLocks noGrp="1"/>
          </p:cNvSpPr>
          <p:nvPr>
            <p:ph type="sldNum" sz="quarter" idx="12"/>
          </p:nvPr>
        </p:nvSpPr>
        <p:spPr/>
        <p:txBody>
          <a:bodyPr/>
          <a:lstStyle>
            <a:lvl1pPr>
              <a:defRPr/>
            </a:lvl1pPr>
            <a:extLst/>
          </a:lstStyle>
          <a:p>
            <a:pPr>
              <a:defRPr/>
            </a:pPr>
            <a:fld id="{AE3F404C-B64D-4FD4-ADF7-4CA21969E8E6}" type="slidenum">
              <a:rPr lang="fa-IR"/>
              <a:pPr>
                <a:defRPr/>
              </a:pPr>
              <a:t>‹#›</a:t>
            </a:fld>
            <a:endParaRPr lang="fa-I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B017A624-099D-4D0A-B5FC-9D577CE33A0B}" type="datetime8">
              <a:rPr lang="fa-IR" smtClean="0"/>
              <a:pPr>
                <a:defRPr/>
              </a:pPr>
              <a:t>مارس 19، 20</a:t>
            </a:fld>
            <a:endParaRPr lang="fa-IR"/>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9161CB9C-0A3E-4805-BB8F-BA7C377CA0BD}" type="slidenum">
              <a:rPr lang="fa-IR"/>
              <a:pPr>
                <a:defRPr/>
              </a:pPr>
              <a:t>‹#›</a:t>
            </a:fld>
            <a:endParaRPr lang="fa-IR"/>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B582C72E-5E31-4D15-A93B-80F9C9390763}" type="datetime8">
              <a:rPr lang="fa-IR" smtClean="0"/>
              <a:pPr>
                <a:defRPr/>
              </a:pPr>
              <a:t>مارس 19، 20</a:t>
            </a:fld>
            <a:endParaRPr lang="fa-IR"/>
          </a:p>
        </p:txBody>
      </p:sp>
      <p:sp>
        <p:nvSpPr>
          <p:cNvPr id="7" name="Footer Placeholder 5"/>
          <p:cNvSpPr>
            <a:spLocks noGrp="1"/>
          </p:cNvSpPr>
          <p:nvPr>
            <p:ph type="ftr" sz="quarter" idx="11"/>
          </p:nvPr>
        </p:nvSpPr>
        <p:spPr/>
        <p:txBody>
          <a:bodyPr/>
          <a:lstStyle>
            <a:lvl1pPr>
              <a:defRPr/>
            </a:lvl1pPr>
            <a:extLst/>
          </a:lstStyle>
          <a:p>
            <a:pPr>
              <a:defRPr/>
            </a:pPr>
            <a:endParaRPr lang="fa-IR"/>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04E80311-7710-4DDC-9B88-09D6BEC68663}" type="slidenum">
              <a:rPr lang="fa-IR"/>
              <a:pPr>
                <a:defRPr/>
              </a:pPr>
              <a:t>‹#›</a:t>
            </a:fld>
            <a:endParaRPr lang="fa-I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AFE74245-72EB-4593-AE1D-D1F70F953A96}" type="datetime8">
              <a:rPr lang="fa-IR" smtClean="0"/>
              <a:pPr>
                <a:defRPr/>
              </a:pPr>
              <a:t>مارس 19، 20</a:t>
            </a:fld>
            <a:endParaRPr lang="fa-IR"/>
          </a:p>
        </p:txBody>
      </p:sp>
      <p:sp>
        <p:nvSpPr>
          <p:cNvPr id="10" name="Footer Placeholder 7"/>
          <p:cNvSpPr>
            <a:spLocks noGrp="1"/>
          </p:cNvSpPr>
          <p:nvPr>
            <p:ph type="ftr" sz="quarter" idx="11"/>
          </p:nvPr>
        </p:nvSpPr>
        <p:spPr/>
        <p:txBody>
          <a:bodyPr/>
          <a:lstStyle>
            <a:lvl1pPr>
              <a:defRPr/>
            </a:lvl1pPr>
            <a:extLst/>
          </a:lstStyle>
          <a:p>
            <a:pPr>
              <a:defRPr/>
            </a:pPr>
            <a:endParaRPr lang="fa-IR"/>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0ABF9333-CAF8-49C8-8D91-98BB8B44BCC5}" type="slidenum">
              <a:rPr lang="fa-IR"/>
              <a:pPr>
                <a:defRPr/>
              </a:pPr>
              <a:t>‹#›</a:t>
            </a:fld>
            <a:endParaRPr lang="fa-I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80DAD068-16AE-49B4-A37F-29F02DB068B5}" type="datetime8">
              <a:rPr lang="fa-IR" smtClean="0"/>
              <a:pPr>
                <a:defRPr/>
              </a:pPr>
              <a:t>مارس 19، 20</a:t>
            </a:fld>
            <a:endParaRPr lang="fa-IR"/>
          </a:p>
        </p:txBody>
      </p:sp>
      <p:sp>
        <p:nvSpPr>
          <p:cNvPr id="5" name="Footer Placeholder 3"/>
          <p:cNvSpPr>
            <a:spLocks noGrp="1"/>
          </p:cNvSpPr>
          <p:nvPr>
            <p:ph type="ftr" sz="quarter" idx="11"/>
          </p:nvPr>
        </p:nvSpPr>
        <p:spPr/>
        <p:txBody>
          <a:bodyPr/>
          <a:lstStyle>
            <a:lvl1pPr>
              <a:defRPr/>
            </a:lvl1pPr>
            <a:extLst/>
          </a:lstStyle>
          <a:p>
            <a:pPr>
              <a:defRPr/>
            </a:pPr>
            <a:endParaRPr lang="fa-IR"/>
          </a:p>
        </p:txBody>
      </p:sp>
      <p:sp>
        <p:nvSpPr>
          <p:cNvPr id="6" name="Slide Number Placeholder 4"/>
          <p:cNvSpPr>
            <a:spLocks noGrp="1"/>
          </p:cNvSpPr>
          <p:nvPr>
            <p:ph type="sldNum" sz="quarter" idx="12"/>
          </p:nvPr>
        </p:nvSpPr>
        <p:spPr/>
        <p:txBody>
          <a:bodyPr/>
          <a:lstStyle>
            <a:lvl1pPr>
              <a:defRPr/>
            </a:lvl1pPr>
            <a:extLst/>
          </a:lstStyle>
          <a:p>
            <a:pPr>
              <a:defRPr/>
            </a:pPr>
            <a:fld id="{48852F49-ED35-46D1-8681-B8E3108CF6EE}" type="slidenum">
              <a:rPr lang="fa-IR"/>
              <a:pPr>
                <a:defRPr/>
              </a:pPr>
              <a:t>‹#›</a:t>
            </a:fld>
            <a:endParaRPr lang="fa-I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fa-IR"/>
          </a:p>
        </p:txBody>
      </p:sp>
      <p:sp>
        <p:nvSpPr>
          <p:cNvPr id="3" name="Date Placeholder 13"/>
          <p:cNvSpPr>
            <a:spLocks noGrp="1"/>
          </p:cNvSpPr>
          <p:nvPr>
            <p:ph type="dt" sz="half" idx="11"/>
          </p:nvPr>
        </p:nvSpPr>
        <p:spPr/>
        <p:txBody>
          <a:bodyPr/>
          <a:lstStyle>
            <a:lvl1pPr>
              <a:defRPr/>
            </a:lvl1pPr>
          </a:lstStyle>
          <a:p>
            <a:pPr>
              <a:defRPr/>
            </a:pPr>
            <a:fld id="{6A7C20DD-6152-49ED-8439-58517C6879B5}" type="datetime8">
              <a:rPr lang="fa-IR" smtClean="0"/>
              <a:pPr>
                <a:defRPr/>
              </a:pPr>
              <a:t>مارس 19، 20</a:t>
            </a:fld>
            <a:endParaRPr lang="fa-IR"/>
          </a:p>
        </p:txBody>
      </p:sp>
      <p:sp>
        <p:nvSpPr>
          <p:cNvPr id="4" name="Slide Number Placeholder 22"/>
          <p:cNvSpPr>
            <a:spLocks noGrp="1"/>
          </p:cNvSpPr>
          <p:nvPr>
            <p:ph type="sldNum" sz="quarter" idx="12"/>
          </p:nvPr>
        </p:nvSpPr>
        <p:spPr/>
        <p:txBody>
          <a:bodyPr/>
          <a:lstStyle>
            <a:lvl1pPr>
              <a:defRPr/>
            </a:lvl1pPr>
          </a:lstStyle>
          <a:p>
            <a:pPr>
              <a:defRPr/>
            </a:pPr>
            <a:fld id="{904AD950-EE1F-444D-8784-2558A8F47232}" type="slidenum">
              <a:rPr lang="fa-IR"/>
              <a:pPr>
                <a:defRPr/>
              </a:pPr>
              <a:t>‹#›</a:t>
            </a:fld>
            <a:endParaRPr lang="fa-I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1567D64C-96E0-43CD-8651-A5B9A2754B40}" type="datetime8">
              <a:rPr lang="fa-IR" smtClean="0"/>
              <a:pPr>
                <a:defRPr/>
              </a:pPr>
              <a:t>مارس 19، 20</a:t>
            </a:fld>
            <a:endParaRPr lang="fa-IR"/>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E8C34461-F00F-44A1-8185-10B5F9441F29}" type="slidenum">
              <a:rPr lang="fa-IR"/>
              <a:pPr>
                <a:defRPr/>
              </a:pPr>
              <a:t>‹#›</a:t>
            </a:fld>
            <a:endParaRPr lang="fa-IR"/>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5683B0C7-37A7-4C7F-BE56-5B98F40332D2}" type="datetime8">
              <a:rPr lang="fa-IR" smtClean="0"/>
              <a:pPr>
                <a:defRPr/>
              </a:pPr>
              <a:t>مارس 19، 20</a:t>
            </a:fld>
            <a:endParaRPr lang="fa-IR"/>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DB6C3DB2-F8B8-4447-8AD5-288BFF8D8666}" type="slidenum">
              <a:rPr lang="fa-IR"/>
              <a:pPr>
                <a:defRPr/>
              </a:pPr>
              <a:t>‹#›</a:t>
            </a:fld>
            <a:endParaRPr lang="fa-IR"/>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fa-IR"/>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fld id="{0F61F82A-0AF2-4095-AD9E-CD154AAFF501}" type="datetime8">
              <a:rPr lang="fa-IR" smtClean="0"/>
              <a:pPr>
                <a:defRPr/>
              </a:pPr>
              <a:t>مارس 19، 20</a:t>
            </a:fld>
            <a:endParaRPr lang="fa-IR"/>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a:solidFill>
                  <a:schemeClr val="tx2">
                    <a:shade val="90000"/>
                  </a:schemeClr>
                </a:solidFill>
                <a:effectLst/>
                <a:latin typeface="+mn-lt"/>
                <a:cs typeface="+mn-cs"/>
              </a:defRPr>
            </a:lvl1pPr>
            <a:extLst/>
          </a:lstStyle>
          <a:p>
            <a:pPr>
              <a:defRPr/>
            </a:pPr>
            <a:fld id="{344B7ADD-AECE-41B4-A087-64BA6629212A}" type="slidenum">
              <a:rPr lang="fa-IR"/>
              <a:pPr>
                <a:defRPr/>
              </a:pPr>
              <a:t>‹#›</a:t>
            </a:fld>
            <a:endParaRPr lang="fa-IR"/>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5369"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16" r:id="rId7"/>
    <p:sldLayoutId id="2147483825" r:id="rId8"/>
    <p:sldLayoutId id="2147483826" r:id="rId9"/>
    <p:sldLayoutId id="2147483817" r:id="rId10"/>
    <p:sldLayoutId id="2147483818" r:id="rId11"/>
  </p:sldLayoutIdLst>
  <p:transition spd="med">
    <p:fade thruBlk="1"/>
  </p:transition>
  <p:hf hdr="0" ftr="0" dt="0"/>
  <p:txStyles>
    <p:titleStyle>
      <a:lvl1pPr marL="53975" indent="-53975" algn="r" rtl="1"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2pPr>
      <a:lvl3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3pPr>
      <a:lvl4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4pPr>
      <a:lvl5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5pPr>
      <a:lvl6pPr marL="511175" indent="-53975" algn="r" rtl="1" fontAlgn="base">
        <a:spcBef>
          <a:spcPct val="0"/>
        </a:spcBef>
        <a:spcAft>
          <a:spcPct val="0"/>
        </a:spcAft>
        <a:defRPr sz="4600">
          <a:solidFill>
            <a:srgbClr val="E7EACB"/>
          </a:solidFill>
          <a:latin typeface="Rockwell" pitchFamily="18" charset="0"/>
          <a:cs typeface="Times New Roman" pitchFamily="18" charset="0"/>
        </a:defRPr>
      </a:lvl6pPr>
      <a:lvl7pPr marL="968375" indent="-53975" algn="r" rtl="1" fontAlgn="base">
        <a:spcBef>
          <a:spcPct val="0"/>
        </a:spcBef>
        <a:spcAft>
          <a:spcPct val="0"/>
        </a:spcAft>
        <a:defRPr sz="4600">
          <a:solidFill>
            <a:srgbClr val="E7EACB"/>
          </a:solidFill>
          <a:latin typeface="Rockwell" pitchFamily="18" charset="0"/>
          <a:cs typeface="Times New Roman" pitchFamily="18" charset="0"/>
        </a:defRPr>
      </a:lvl7pPr>
      <a:lvl8pPr marL="1425575" indent="-53975" algn="r" rtl="1" fontAlgn="base">
        <a:spcBef>
          <a:spcPct val="0"/>
        </a:spcBef>
        <a:spcAft>
          <a:spcPct val="0"/>
        </a:spcAft>
        <a:defRPr sz="4600">
          <a:solidFill>
            <a:srgbClr val="E7EACB"/>
          </a:solidFill>
          <a:latin typeface="Rockwell" pitchFamily="18" charset="0"/>
          <a:cs typeface="Times New Roman" pitchFamily="18" charset="0"/>
        </a:defRPr>
      </a:lvl8pPr>
      <a:lvl9pPr marL="1882775" indent="-53975" algn="r" rtl="1" fontAlgn="base">
        <a:spcBef>
          <a:spcPct val="0"/>
        </a:spcBef>
        <a:spcAft>
          <a:spcPct val="0"/>
        </a:spcAft>
        <a:defRPr sz="4600">
          <a:solidFill>
            <a:srgbClr val="E7EACB"/>
          </a:solidFill>
          <a:latin typeface="Rockwell" pitchFamily="18" charset="0"/>
          <a:cs typeface="Times New Roman" pitchFamily="18" charset="0"/>
        </a:defRPr>
      </a:lvl9pPr>
      <a:extLst/>
    </p:titleStyle>
    <p:bodyStyle>
      <a:lvl1pPr marL="292100" indent="-292100" algn="r" rtl="1"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r" rtl="1"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r" rtl="1"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r" rtl="1"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r" rtl="1"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24.bin"/><Relationship Id="rId18" Type="http://schemas.openxmlformats.org/officeDocument/2006/relationships/image" Target="../media/image22.wmf"/><Relationship Id="rId26" Type="http://schemas.openxmlformats.org/officeDocument/2006/relationships/image" Target="../media/image26.wmf"/><Relationship Id="rId39" Type="http://schemas.openxmlformats.org/officeDocument/2006/relationships/oleObject" Target="../embeddings/oleObject39.bin"/><Relationship Id="rId3" Type="http://schemas.openxmlformats.org/officeDocument/2006/relationships/oleObject" Target="../embeddings/oleObject19.bin"/><Relationship Id="rId21" Type="http://schemas.openxmlformats.org/officeDocument/2006/relationships/oleObject" Target="../embeddings/oleObject28.bin"/><Relationship Id="rId34" Type="http://schemas.openxmlformats.org/officeDocument/2006/relationships/oleObject" Target="../embeddings/oleObject35.bin"/><Relationship Id="rId42" Type="http://schemas.openxmlformats.org/officeDocument/2006/relationships/oleObject" Target="../embeddings/oleObject42.bin"/><Relationship Id="rId7" Type="http://schemas.openxmlformats.org/officeDocument/2006/relationships/oleObject" Target="../embeddings/oleObject21.bin"/><Relationship Id="rId12" Type="http://schemas.openxmlformats.org/officeDocument/2006/relationships/image" Target="../media/image19.wmf"/><Relationship Id="rId17" Type="http://schemas.openxmlformats.org/officeDocument/2006/relationships/oleObject" Target="../embeddings/oleObject26.bin"/><Relationship Id="rId25" Type="http://schemas.openxmlformats.org/officeDocument/2006/relationships/oleObject" Target="../embeddings/oleObject30.bin"/><Relationship Id="rId33" Type="http://schemas.openxmlformats.org/officeDocument/2006/relationships/oleObject" Target="../embeddings/oleObject34.bin"/><Relationship Id="rId38" Type="http://schemas.openxmlformats.org/officeDocument/2006/relationships/oleObject" Target="../embeddings/oleObject38.bin"/><Relationship Id="rId2" Type="http://schemas.openxmlformats.org/officeDocument/2006/relationships/slideLayout" Target="../slideLayouts/slideLayout2.xml"/><Relationship Id="rId16" Type="http://schemas.openxmlformats.org/officeDocument/2006/relationships/image" Target="../media/image21.wmf"/><Relationship Id="rId20" Type="http://schemas.openxmlformats.org/officeDocument/2006/relationships/image" Target="../media/image23.wmf"/><Relationship Id="rId29" Type="http://schemas.openxmlformats.org/officeDocument/2006/relationships/oleObject" Target="../embeddings/oleObject32.bin"/><Relationship Id="rId41" Type="http://schemas.openxmlformats.org/officeDocument/2006/relationships/oleObject" Target="../embeddings/oleObject41.bin"/><Relationship Id="rId1" Type="http://schemas.openxmlformats.org/officeDocument/2006/relationships/vmlDrawing" Target="../drawings/vmlDrawing5.vml"/><Relationship Id="rId6" Type="http://schemas.openxmlformats.org/officeDocument/2006/relationships/image" Target="../media/image16.wmf"/><Relationship Id="rId11" Type="http://schemas.openxmlformats.org/officeDocument/2006/relationships/oleObject" Target="../embeddings/oleObject23.bin"/><Relationship Id="rId24" Type="http://schemas.openxmlformats.org/officeDocument/2006/relationships/image" Target="../media/image25.wmf"/><Relationship Id="rId32" Type="http://schemas.openxmlformats.org/officeDocument/2006/relationships/image" Target="../media/image29.wmf"/><Relationship Id="rId37" Type="http://schemas.openxmlformats.org/officeDocument/2006/relationships/image" Target="../media/image30.wmf"/><Relationship Id="rId40" Type="http://schemas.openxmlformats.org/officeDocument/2006/relationships/oleObject" Target="../embeddings/oleObject40.bin"/><Relationship Id="rId5" Type="http://schemas.openxmlformats.org/officeDocument/2006/relationships/oleObject" Target="../embeddings/oleObject20.bin"/><Relationship Id="rId15" Type="http://schemas.openxmlformats.org/officeDocument/2006/relationships/oleObject" Target="../embeddings/oleObject25.bin"/><Relationship Id="rId23" Type="http://schemas.openxmlformats.org/officeDocument/2006/relationships/oleObject" Target="../embeddings/oleObject29.bin"/><Relationship Id="rId28" Type="http://schemas.openxmlformats.org/officeDocument/2006/relationships/image" Target="../media/image27.wmf"/><Relationship Id="rId36" Type="http://schemas.openxmlformats.org/officeDocument/2006/relationships/oleObject" Target="../embeddings/oleObject37.bin"/><Relationship Id="rId10" Type="http://schemas.openxmlformats.org/officeDocument/2006/relationships/image" Target="../media/image18.wmf"/><Relationship Id="rId19" Type="http://schemas.openxmlformats.org/officeDocument/2006/relationships/oleObject" Target="../embeddings/oleObject27.bin"/><Relationship Id="rId31" Type="http://schemas.openxmlformats.org/officeDocument/2006/relationships/oleObject" Target="../embeddings/oleObject33.bin"/><Relationship Id="rId44" Type="http://schemas.openxmlformats.org/officeDocument/2006/relationships/slide" Target="slide22.xml"/><Relationship Id="rId4" Type="http://schemas.openxmlformats.org/officeDocument/2006/relationships/image" Target="../media/image15.wmf"/><Relationship Id="rId9" Type="http://schemas.openxmlformats.org/officeDocument/2006/relationships/oleObject" Target="../embeddings/oleObject22.bin"/><Relationship Id="rId14" Type="http://schemas.openxmlformats.org/officeDocument/2006/relationships/image" Target="../media/image20.wmf"/><Relationship Id="rId22" Type="http://schemas.openxmlformats.org/officeDocument/2006/relationships/image" Target="../media/image24.wmf"/><Relationship Id="rId27" Type="http://schemas.openxmlformats.org/officeDocument/2006/relationships/oleObject" Target="../embeddings/oleObject31.bin"/><Relationship Id="rId30" Type="http://schemas.openxmlformats.org/officeDocument/2006/relationships/image" Target="../media/image28.wmf"/><Relationship Id="rId35" Type="http://schemas.openxmlformats.org/officeDocument/2006/relationships/oleObject" Target="../embeddings/oleObject36.bin"/><Relationship Id="rId43" Type="http://schemas.openxmlformats.org/officeDocument/2006/relationships/image" Target="../media/image31.wmf"/></Relationships>
</file>

<file path=ppt/slides/_rels/slide11.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3.wmf"/><Relationship Id="rId5" Type="http://schemas.openxmlformats.org/officeDocument/2006/relationships/oleObject" Target="../embeddings/oleObject44.bin"/><Relationship Id="rId4" Type="http://schemas.openxmlformats.org/officeDocument/2006/relationships/image" Target="../media/image32.wmf"/><Relationship Id="rId9" Type="http://schemas.openxmlformats.org/officeDocument/2006/relationships/slide" Target="slide22.xml"/></Relationships>
</file>

<file path=ppt/slides/_rels/slide12.x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oleObject" Target="../embeddings/oleObject51.bin"/><Relationship Id="rId3" Type="http://schemas.openxmlformats.org/officeDocument/2006/relationships/oleObject" Target="../embeddings/oleObject46.bin"/><Relationship Id="rId7" Type="http://schemas.openxmlformats.org/officeDocument/2006/relationships/oleObject" Target="../embeddings/oleObject48.bin"/><Relationship Id="rId12" Type="http://schemas.openxmlformats.org/officeDocument/2006/relationships/image" Target="../media/image39.wmf"/><Relationship Id="rId17" Type="http://schemas.openxmlformats.org/officeDocument/2006/relationships/slide" Target="slide22.xml"/><Relationship Id="rId2" Type="http://schemas.openxmlformats.org/officeDocument/2006/relationships/slideLayout" Target="../slideLayouts/slideLayout2.xml"/><Relationship Id="rId16" Type="http://schemas.openxmlformats.org/officeDocument/2006/relationships/image" Target="../media/image41.wmf"/><Relationship Id="rId1" Type="http://schemas.openxmlformats.org/officeDocument/2006/relationships/vmlDrawing" Target="../drawings/vmlDrawing7.vml"/><Relationship Id="rId6" Type="http://schemas.openxmlformats.org/officeDocument/2006/relationships/image" Target="../media/image36.wmf"/><Relationship Id="rId11" Type="http://schemas.openxmlformats.org/officeDocument/2006/relationships/oleObject" Target="../embeddings/oleObject50.bin"/><Relationship Id="rId5" Type="http://schemas.openxmlformats.org/officeDocument/2006/relationships/oleObject" Target="../embeddings/oleObject47.bin"/><Relationship Id="rId15" Type="http://schemas.openxmlformats.org/officeDocument/2006/relationships/oleObject" Target="../embeddings/oleObject52.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49.bin"/><Relationship Id="rId14" Type="http://schemas.openxmlformats.org/officeDocument/2006/relationships/image" Target="../media/image40.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slide" Target="slide22.xml"/><Relationship Id="rId4" Type="http://schemas.openxmlformats.org/officeDocument/2006/relationships/image" Target="../media/image42.wmf"/></Relationships>
</file>

<file path=ppt/slides/_rels/slide14.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54.bin"/><Relationship Id="rId7"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44.wmf"/><Relationship Id="rId5" Type="http://schemas.openxmlformats.org/officeDocument/2006/relationships/oleObject" Target="../embeddings/oleObject55.bin"/><Relationship Id="rId4" Type="http://schemas.openxmlformats.org/officeDocument/2006/relationships/image" Target="../media/image43.wmf"/><Relationship Id="rId9" Type="http://schemas.openxmlformats.org/officeDocument/2006/relationships/slide" Target="slide22.xml"/></Relationships>
</file>

<file path=ppt/slides/_rels/slide15.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6.wmf"/><Relationship Id="rId13" Type="http://schemas.openxmlformats.org/officeDocument/2006/relationships/image" Target="../media/image48.wmf"/><Relationship Id="rId3" Type="http://schemas.openxmlformats.org/officeDocument/2006/relationships/oleObject" Target="../embeddings/oleObject57.bin"/><Relationship Id="rId7" Type="http://schemas.openxmlformats.org/officeDocument/2006/relationships/oleObject" Target="../embeddings/oleObject60.bin"/><Relationship Id="rId12" Type="http://schemas.openxmlformats.org/officeDocument/2006/relationships/oleObject" Target="../embeddings/oleObject63.bin"/><Relationship Id="rId2" Type="http://schemas.openxmlformats.org/officeDocument/2006/relationships/slideLayout" Target="../slideLayouts/slideLayout2.xml"/><Relationship Id="rId16" Type="http://schemas.openxmlformats.org/officeDocument/2006/relationships/slide" Target="slide22.xml"/><Relationship Id="rId1" Type="http://schemas.openxmlformats.org/officeDocument/2006/relationships/vmlDrawing" Target="../drawings/vmlDrawing10.vml"/><Relationship Id="rId6" Type="http://schemas.openxmlformats.org/officeDocument/2006/relationships/oleObject" Target="../embeddings/oleObject59.bin"/><Relationship Id="rId11" Type="http://schemas.openxmlformats.org/officeDocument/2006/relationships/image" Target="../media/image47.wmf"/><Relationship Id="rId5" Type="http://schemas.openxmlformats.org/officeDocument/2006/relationships/oleObject" Target="../embeddings/oleObject58.bin"/><Relationship Id="rId15" Type="http://schemas.openxmlformats.org/officeDocument/2006/relationships/image" Target="../media/image49.wmf"/><Relationship Id="rId10" Type="http://schemas.openxmlformats.org/officeDocument/2006/relationships/oleObject" Target="../embeddings/oleObject62.bin"/><Relationship Id="rId4" Type="http://schemas.openxmlformats.org/officeDocument/2006/relationships/image" Target="../media/image44.wmf"/><Relationship Id="rId9" Type="http://schemas.openxmlformats.org/officeDocument/2006/relationships/oleObject" Target="../embeddings/oleObject61.bin"/><Relationship Id="rId14" Type="http://schemas.openxmlformats.org/officeDocument/2006/relationships/oleObject" Target="../embeddings/oleObject64.bin"/></Relationships>
</file>

<file path=ppt/slides/_rels/slide17.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70.bin"/><Relationship Id="rId18" Type="http://schemas.openxmlformats.org/officeDocument/2006/relationships/oleObject" Target="../embeddings/oleObject73.bin"/><Relationship Id="rId26" Type="http://schemas.openxmlformats.org/officeDocument/2006/relationships/oleObject" Target="../embeddings/oleObject78.bin"/><Relationship Id="rId3" Type="http://schemas.openxmlformats.org/officeDocument/2006/relationships/oleObject" Target="../embeddings/oleObject65.bin"/><Relationship Id="rId21" Type="http://schemas.openxmlformats.org/officeDocument/2006/relationships/oleObject" Target="../embeddings/oleObject75.bin"/><Relationship Id="rId7" Type="http://schemas.openxmlformats.org/officeDocument/2006/relationships/oleObject" Target="../embeddings/oleObject67.bin"/><Relationship Id="rId12" Type="http://schemas.openxmlformats.org/officeDocument/2006/relationships/image" Target="../media/image51.wmf"/><Relationship Id="rId17" Type="http://schemas.openxmlformats.org/officeDocument/2006/relationships/oleObject" Target="../embeddings/oleObject72.bin"/><Relationship Id="rId25" Type="http://schemas.openxmlformats.org/officeDocument/2006/relationships/oleObject" Target="../embeddings/oleObject77.bin"/><Relationship Id="rId2" Type="http://schemas.openxmlformats.org/officeDocument/2006/relationships/slideLayout" Target="../slideLayouts/slideLayout2.xml"/><Relationship Id="rId16" Type="http://schemas.openxmlformats.org/officeDocument/2006/relationships/image" Target="../media/image40.wmf"/><Relationship Id="rId20" Type="http://schemas.openxmlformats.org/officeDocument/2006/relationships/oleObject" Target="../embeddings/oleObject74.bin"/><Relationship Id="rId29" Type="http://schemas.openxmlformats.org/officeDocument/2006/relationships/oleObject" Target="../embeddings/oleObject80.bin"/><Relationship Id="rId1" Type="http://schemas.openxmlformats.org/officeDocument/2006/relationships/vmlDrawing" Target="../drawings/vmlDrawing11.vml"/><Relationship Id="rId6" Type="http://schemas.openxmlformats.org/officeDocument/2006/relationships/image" Target="../media/image35.wmf"/><Relationship Id="rId11" Type="http://schemas.openxmlformats.org/officeDocument/2006/relationships/oleObject" Target="../embeddings/oleObject69.bin"/><Relationship Id="rId24" Type="http://schemas.openxmlformats.org/officeDocument/2006/relationships/image" Target="../media/image41.wmf"/><Relationship Id="rId5" Type="http://schemas.openxmlformats.org/officeDocument/2006/relationships/oleObject" Target="../embeddings/oleObject66.bin"/><Relationship Id="rId15" Type="http://schemas.openxmlformats.org/officeDocument/2006/relationships/oleObject" Target="../embeddings/oleObject71.bin"/><Relationship Id="rId23" Type="http://schemas.openxmlformats.org/officeDocument/2006/relationships/oleObject" Target="../embeddings/oleObject76.bin"/><Relationship Id="rId28" Type="http://schemas.openxmlformats.org/officeDocument/2006/relationships/image" Target="../media/image38.wmf"/><Relationship Id="rId10" Type="http://schemas.openxmlformats.org/officeDocument/2006/relationships/image" Target="../media/image36.wmf"/><Relationship Id="rId19" Type="http://schemas.openxmlformats.org/officeDocument/2006/relationships/image" Target="../media/image37.wmf"/><Relationship Id="rId31" Type="http://schemas.openxmlformats.org/officeDocument/2006/relationships/slide" Target="slide22.xml"/><Relationship Id="rId4" Type="http://schemas.openxmlformats.org/officeDocument/2006/relationships/image" Target="../media/image50.wmf"/><Relationship Id="rId9" Type="http://schemas.openxmlformats.org/officeDocument/2006/relationships/oleObject" Target="../embeddings/oleObject68.bin"/><Relationship Id="rId14" Type="http://schemas.openxmlformats.org/officeDocument/2006/relationships/image" Target="../media/image52.wmf"/><Relationship Id="rId22" Type="http://schemas.openxmlformats.org/officeDocument/2006/relationships/image" Target="../media/image53.wmf"/><Relationship Id="rId27" Type="http://schemas.openxmlformats.org/officeDocument/2006/relationships/oleObject" Target="../embeddings/oleObject79.bin"/><Relationship Id="rId30" Type="http://schemas.openxmlformats.org/officeDocument/2006/relationships/image" Target="../media/image39.wmf"/></Relationships>
</file>

<file path=ppt/slides/_rels/slide18.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81.bin"/><Relationship Id="rId7" Type="http://schemas.openxmlformats.org/officeDocument/2006/relationships/oleObject" Target="../embeddings/oleObject83.bin"/><Relationship Id="rId12" Type="http://schemas.openxmlformats.org/officeDocument/2006/relationships/slide" Target="slide22.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54.wmf"/><Relationship Id="rId11" Type="http://schemas.openxmlformats.org/officeDocument/2006/relationships/slide" Target="slide27.xml"/><Relationship Id="rId5" Type="http://schemas.openxmlformats.org/officeDocument/2006/relationships/oleObject" Target="../embeddings/oleObject82.bin"/><Relationship Id="rId10" Type="http://schemas.openxmlformats.org/officeDocument/2006/relationships/image" Target="../media/image56.wmf"/><Relationship Id="rId4" Type="http://schemas.openxmlformats.org/officeDocument/2006/relationships/image" Target="../media/image34.wmf"/><Relationship Id="rId9" Type="http://schemas.openxmlformats.org/officeDocument/2006/relationships/oleObject" Target="../embeddings/oleObject84.bin"/></Relationships>
</file>

<file path=ppt/slides/_rels/slide19.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90.bin"/><Relationship Id="rId18" Type="http://schemas.openxmlformats.org/officeDocument/2006/relationships/image" Target="../media/image58.wmf"/><Relationship Id="rId26" Type="http://schemas.openxmlformats.org/officeDocument/2006/relationships/oleObject" Target="../embeddings/oleObject97.bin"/><Relationship Id="rId3" Type="http://schemas.openxmlformats.org/officeDocument/2006/relationships/oleObject" Target="../embeddings/oleObject85.bin"/><Relationship Id="rId21" Type="http://schemas.openxmlformats.org/officeDocument/2006/relationships/oleObject" Target="../embeddings/oleObject94.bin"/><Relationship Id="rId34" Type="http://schemas.openxmlformats.org/officeDocument/2006/relationships/image" Target="../media/image61.wmf"/><Relationship Id="rId7" Type="http://schemas.openxmlformats.org/officeDocument/2006/relationships/oleObject" Target="../embeddings/oleObject87.bin"/><Relationship Id="rId12" Type="http://schemas.openxmlformats.org/officeDocument/2006/relationships/image" Target="../media/image51.wmf"/><Relationship Id="rId17" Type="http://schemas.openxmlformats.org/officeDocument/2006/relationships/oleObject" Target="../embeddings/oleObject92.bin"/><Relationship Id="rId25" Type="http://schemas.openxmlformats.org/officeDocument/2006/relationships/image" Target="../media/image59.wmf"/><Relationship Id="rId33" Type="http://schemas.openxmlformats.org/officeDocument/2006/relationships/oleObject" Target="../embeddings/oleObject101.bin"/><Relationship Id="rId2" Type="http://schemas.openxmlformats.org/officeDocument/2006/relationships/slideLayout" Target="../slideLayouts/slideLayout2.xml"/><Relationship Id="rId16" Type="http://schemas.openxmlformats.org/officeDocument/2006/relationships/image" Target="../media/image40.wmf"/><Relationship Id="rId20" Type="http://schemas.openxmlformats.org/officeDocument/2006/relationships/image" Target="../media/image37.wmf"/><Relationship Id="rId29" Type="http://schemas.openxmlformats.org/officeDocument/2006/relationships/oleObject" Target="../embeddings/oleObject99.bin"/><Relationship Id="rId1" Type="http://schemas.openxmlformats.org/officeDocument/2006/relationships/vmlDrawing" Target="../drawings/vmlDrawing13.vml"/><Relationship Id="rId6" Type="http://schemas.openxmlformats.org/officeDocument/2006/relationships/image" Target="../media/image35.wmf"/><Relationship Id="rId11" Type="http://schemas.openxmlformats.org/officeDocument/2006/relationships/oleObject" Target="../embeddings/oleObject89.bin"/><Relationship Id="rId24" Type="http://schemas.openxmlformats.org/officeDocument/2006/relationships/oleObject" Target="../embeddings/oleObject96.bin"/><Relationship Id="rId32" Type="http://schemas.openxmlformats.org/officeDocument/2006/relationships/image" Target="../media/image39.wmf"/><Relationship Id="rId5" Type="http://schemas.openxmlformats.org/officeDocument/2006/relationships/oleObject" Target="../embeddings/oleObject86.bin"/><Relationship Id="rId15" Type="http://schemas.openxmlformats.org/officeDocument/2006/relationships/oleObject" Target="../embeddings/oleObject91.bin"/><Relationship Id="rId23" Type="http://schemas.openxmlformats.org/officeDocument/2006/relationships/image" Target="../media/image53.wmf"/><Relationship Id="rId28" Type="http://schemas.openxmlformats.org/officeDocument/2006/relationships/oleObject" Target="../embeddings/oleObject98.bin"/><Relationship Id="rId10" Type="http://schemas.openxmlformats.org/officeDocument/2006/relationships/image" Target="../media/image36.wmf"/><Relationship Id="rId19" Type="http://schemas.openxmlformats.org/officeDocument/2006/relationships/oleObject" Target="../embeddings/oleObject93.bin"/><Relationship Id="rId31" Type="http://schemas.openxmlformats.org/officeDocument/2006/relationships/oleObject" Target="../embeddings/oleObject100.bin"/><Relationship Id="rId4" Type="http://schemas.openxmlformats.org/officeDocument/2006/relationships/image" Target="../media/image50.wmf"/><Relationship Id="rId9" Type="http://schemas.openxmlformats.org/officeDocument/2006/relationships/oleObject" Target="../embeddings/oleObject88.bin"/><Relationship Id="rId14" Type="http://schemas.openxmlformats.org/officeDocument/2006/relationships/image" Target="../media/image52.wmf"/><Relationship Id="rId22" Type="http://schemas.openxmlformats.org/officeDocument/2006/relationships/oleObject" Target="../embeddings/oleObject95.bin"/><Relationship Id="rId27" Type="http://schemas.openxmlformats.org/officeDocument/2006/relationships/image" Target="../media/image60.wmf"/><Relationship Id="rId30" Type="http://schemas.openxmlformats.org/officeDocument/2006/relationships/image" Target="../media/image38.wmf"/><Relationship Id="rId35" Type="http://schemas.openxmlformats.org/officeDocument/2006/relationships/slide" Target="slide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oleObject" Target="../embeddings/oleObject102.bin"/><Relationship Id="rId7" Type="http://schemas.openxmlformats.org/officeDocument/2006/relationships/oleObject" Target="../embeddings/oleObject104.bin"/><Relationship Id="rId12" Type="http://schemas.openxmlformats.org/officeDocument/2006/relationships/slide" Target="slide22.xml"/><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63.wmf"/><Relationship Id="rId11" Type="http://schemas.openxmlformats.org/officeDocument/2006/relationships/slide" Target="slide27.xml"/><Relationship Id="rId5" Type="http://schemas.openxmlformats.org/officeDocument/2006/relationships/oleObject" Target="../embeddings/oleObject103.bin"/><Relationship Id="rId10" Type="http://schemas.openxmlformats.org/officeDocument/2006/relationships/image" Target="../media/image59.wmf"/><Relationship Id="rId4" Type="http://schemas.openxmlformats.org/officeDocument/2006/relationships/image" Target="../media/image62.wmf"/><Relationship Id="rId9" Type="http://schemas.openxmlformats.org/officeDocument/2006/relationships/oleObject" Target="../embeddings/oleObject105.bin"/></Relationships>
</file>

<file path=ppt/slides/_rels/slide21.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106.bin"/><Relationship Id="rId7" Type="http://schemas.openxmlformats.org/officeDocument/2006/relationships/oleObject" Target="../embeddings/oleObject108.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66.wmf"/><Relationship Id="rId5" Type="http://schemas.openxmlformats.org/officeDocument/2006/relationships/oleObject" Target="../embeddings/oleObject107.bin"/><Relationship Id="rId10" Type="http://schemas.openxmlformats.org/officeDocument/2006/relationships/slide" Target="slide22.xml"/><Relationship Id="rId4" Type="http://schemas.openxmlformats.org/officeDocument/2006/relationships/image" Target="../media/image65.wmf"/><Relationship Id="rId9" Type="http://schemas.openxmlformats.org/officeDocument/2006/relationships/slide" Target="slide27.xml"/></Relationships>
</file>

<file path=ppt/slides/_rels/slide22.x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edicine%20Statistics%20&#8205;Part%205.pptx" TargetMode="Externa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9.xml"/><Relationship Id="rId4" Type="http://schemas.openxmlformats.org/officeDocument/2006/relationships/slide" Target="slide7.xml"/></Relationships>
</file>

<file path=ppt/slides/_rels/slide2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69.wmf"/><Relationship Id="rId5" Type="http://schemas.openxmlformats.org/officeDocument/2006/relationships/oleObject" Target="../embeddings/oleObject109.bin"/><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slide" Target="slide28.xml"/><Relationship Id="rId7" Type="http://schemas.openxmlformats.org/officeDocument/2006/relationships/image" Target="../media/image71.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111.bin"/><Relationship Id="rId5" Type="http://schemas.openxmlformats.org/officeDocument/2006/relationships/image" Target="../media/image70.wmf"/><Relationship Id="rId4" Type="http://schemas.openxmlformats.org/officeDocument/2006/relationships/oleObject" Target="../embeddings/oleObject110.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116.bin"/><Relationship Id="rId3" Type="http://schemas.openxmlformats.org/officeDocument/2006/relationships/image" Target="../media/image78.jpeg"/><Relationship Id="rId7" Type="http://schemas.openxmlformats.org/officeDocument/2006/relationships/oleObject" Target="../embeddings/oleObject113.bin"/><Relationship Id="rId12" Type="http://schemas.openxmlformats.org/officeDocument/2006/relationships/image" Target="../media/image75.wmf"/><Relationship Id="rId17" Type="http://schemas.openxmlformats.org/officeDocument/2006/relationships/image" Target="../media/image77.wmf"/><Relationship Id="rId2" Type="http://schemas.openxmlformats.org/officeDocument/2006/relationships/slideLayout" Target="../slideLayouts/slideLayout2.xml"/><Relationship Id="rId16" Type="http://schemas.openxmlformats.org/officeDocument/2006/relationships/oleObject" Target="../embeddings/oleObject118.bin"/><Relationship Id="rId1" Type="http://schemas.openxmlformats.org/officeDocument/2006/relationships/vmlDrawing" Target="../drawings/vmlDrawing18.vml"/><Relationship Id="rId6" Type="http://schemas.openxmlformats.org/officeDocument/2006/relationships/image" Target="../media/image72.wmf"/><Relationship Id="rId11" Type="http://schemas.openxmlformats.org/officeDocument/2006/relationships/oleObject" Target="../embeddings/oleObject115.bin"/><Relationship Id="rId5" Type="http://schemas.openxmlformats.org/officeDocument/2006/relationships/oleObject" Target="../embeddings/oleObject112.bin"/><Relationship Id="rId15" Type="http://schemas.openxmlformats.org/officeDocument/2006/relationships/oleObject" Target="../embeddings/oleObject117.bin"/><Relationship Id="rId10" Type="http://schemas.openxmlformats.org/officeDocument/2006/relationships/image" Target="../media/image74.wmf"/><Relationship Id="rId4" Type="http://schemas.openxmlformats.org/officeDocument/2006/relationships/slide" Target="slide18.xml"/><Relationship Id="rId9" Type="http://schemas.openxmlformats.org/officeDocument/2006/relationships/oleObject" Target="../embeddings/oleObject114.bin"/><Relationship Id="rId14" Type="http://schemas.openxmlformats.org/officeDocument/2006/relationships/image" Target="../media/image76.wmf"/></Relationships>
</file>

<file path=ppt/slides/_rels/slide28.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image" Target="../media/image7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1.jpeg"/><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80.wmf"/><Relationship Id="rId4" Type="http://schemas.openxmlformats.org/officeDocument/2006/relationships/oleObject" Target="../embeddings/oleObject119.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2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10" Type="http://schemas.openxmlformats.org/officeDocument/2006/relationships/slide" Target="slide22.xml"/><Relationship Id="rId4" Type="http://schemas.openxmlformats.org/officeDocument/2006/relationships/oleObject" Target="../embeddings/oleObject1.bin"/><Relationship Id="rId9"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slide" Target="slide2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2.wmf"/><Relationship Id="rId17" Type="http://schemas.openxmlformats.org/officeDocument/2006/relationships/slide" Target="slide22.xml"/><Relationship Id="rId2" Type="http://schemas.openxmlformats.org/officeDocument/2006/relationships/slideLayout" Target="../slideLayouts/slideLayout2.xml"/><Relationship Id="rId16" Type="http://schemas.openxmlformats.org/officeDocument/2006/relationships/image" Target="../media/image14.wmf"/><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9.bin"/><Relationship Id="rId14" Type="http://schemas.openxmlformats.org/officeDocument/2006/relationships/image" Target="../media/image13.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4.wmf"/><Relationship Id="rId11" Type="http://schemas.openxmlformats.org/officeDocument/2006/relationships/slide" Target="slide22.xml"/><Relationship Id="rId5" Type="http://schemas.openxmlformats.org/officeDocument/2006/relationships/oleObject" Target="../embeddings/oleObject14.bin"/><Relationship Id="rId10" Type="http://schemas.openxmlformats.org/officeDocument/2006/relationships/oleObject" Target="../embeddings/oleObject18.bin"/><Relationship Id="rId4" Type="http://schemas.openxmlformats.org/officeDocument/2006/relationships/image" Target="../media/image13.wmf"/><Relationship Id="rId9" Type="http://schemas.openxmlformats.org/officeDocument/2006/relationships/oleObject" Target="../embeddings/oleObject17.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1</a:t>
            </a:fld>
            <a:endParaRPr lang="fa-IR"/>
          </a:p>
        </p:txBody>
      </p:sp>
      <p:cxnSp>
        <p:nvCxnSpPr>
          <p:cNvPr id="7" name="Straight Connector 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pic>
        <p:nvPicPr>
          <p:cNvPr id="8" name="Picture 7" descr="008.jpg"/>
          <p:cNvPicPr>
            <a:picLocks noChangeAspect="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blip>
          <a:stretch>
            <a:fillRect/>
          </a:stretch>
        </p:blipFill>
        <p:spPr>
          <a:xfrm>
            <a:off x="5643570" y="1928802"/>
            <a:ext cx="2887718" cy="3929090"/>
          </a:xfrm>
          <a:prstGeom prst="rect">
            <a:avLst/>
          </a:prstGeom>
          <a:ln>
            <a:noFill/>
          </a:ln>
          <a:effectLst>
            <a:outerShdw blurRad="152400" dist="50800" dir="5400000" sx="104000" sy="104000" algn="ctr" rotWithShape="0">
              <a:schemeClr val="accent6">
                <a:lumMod val="50000"/>
                <a:alpha val="66000"/>
              </a:schemeClr>
            </a:outerShdw>
          </a:effectLst>
        </p:spPr>
      </p:pic>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714348" y="1571612"/>
            <a:ext cx="6072230" cy="923330"/>
          </a:xfrm>
          <a:prstGeom prst="rect">
            <a:avLst/>
          </a:prstGeom>
          <a:noFill/>
        </p:spPr>
        <p:txBody>
          <a:bodyPr wrap="square" rtlCol="1">
            <a:spAutoFit/>
          </a:bodyPr>
          <a:lstStyle/>
          <a:p>
            <a:r>
              <a:rPr lang="fa-IR" dirty="0" smtClean="0">
                <a:cs typeface="+mn-cs"/>
              </a:rPr>
              <a:t>در تعيين فرضيه‌هاي صفر و يك، حالات مختلفي پيش مي‌آيد كه منجر به آزمون هاي  يكطرفه يا دو طرفه مي‌شود. در آزمون هاي يكطرفه برعكس فرض     كه با مساوي همراه است، فرض      با عبارت « كوچكتر» يا «بزرگتر» همراه است.</a:t>
            </a:r>
            <a:endParaRPr lang="fa-IR" dirty="0">
              <a:cs typeface="+mn-cs"/>
            </a:endParaRPr>
          </a:p>
        </p:txBody>
      </p:sp>
      <p:grpSp>
        <p:nvGrpSpPr>
          <p:cNvPr id="43" name="Group 42"/>
          <p:cNvGrpSpPr/>
          <p:nvPr/>
        </p:nvGrpSpPr>
        <p:grpSpPr>
          <a:xfrm>
            <a:off x="785786" y="2571744"/>
            <a:ext cx="7643866" cy="1143008"/>
            <a:chOff x="1142976" y="2786058"/>
            <a:chExt cx="7643866" cy="1143008"/>
          </a:xfrm>
        </p:grpSpPr>
        <p:sp>
          <p:nvSpPr>
            <p:cNvPr id="7" name="Rounded Rectangle 6"/>
            <p:cNvSpPr/>
            <p:nvPr/>
          </p:nvSpPr>
          <p:spPr>
            <a:xfrm>
              <a:off x="1142976" y="2786058"/>
              <a:ext cx="7643866" cy="1143008"/>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endParaRPr lang="fa-IR" dirty="0"/>
            </a:p>
          </p:txBody>
        </p:sp>
        <p:sp>
          <p:nvSpPr>
            <p:cNvPr id="9" name="TextBox 8"/>
            <p:cNvSpPr txBox="1"/>
            <p:nvPr/>
          </p:nvSpPr>
          <p:spPr>
            <a:xfrm>
              <a:off x="4643438" y="2928934"/>
              <a:ext cx="3929090" cy="830997"/>
            </a:xfrm>
            <a:prstGeom prst="rect">
              <a:avLst/>
            </a:prstGeom>
            <a:noFill/>
          </p:spPr>
          <p:txBody>
            <a:bodyPr wrap="square" rtlCol="1">
              <a:spAutoFit/>
            </a:bodyPr>
            <a:lstStyle/>
            <a:p>
              <a:r>
                <a:rPr lang="fa-IR" sz="1600" dirty="0" smtClean="0">
                  <a:solidFill>
                    <a:schemeClr val="accent2">
                      <a:lumMod val="75000"/>
                    </a:schemeClr>
                  </a:solidFill>
                  <a:cs typeface="+mn-cs"/>
                </a:rPr>
                <a:t>آزمون يكطرفه راست: </a:t>
              </a:r>
              <a:r>
                <a:rPr lang="fa-IR" sz="1600" dirty="0" smtClean="0">
                  <a:cs typeface="+mn-cs"/>
                </a:rPr>
                <a:t>در اين نوع آزمون      به اندازه     در دنباله راست توزيع نمونه گيري شاخص آزمون قرار دارد و سطح         در سمت چپ مربوط به      است.</a:t>
              </a:r>
              <a:endParaRPr lang="fa-IR" sz="1600" dirty="0">
                <a:cs typeface="+mn-cs"/>
              </a:endParaRPr>
            </a:p>
          </p:txBody>
        </p:sp>
        <p:graphicFrame>
          <p:nvGraphicFramePr>
            <p:cNvPr id="10" name="Object 9"/>
            <p:cNvGraphicFramePr>
              <a:graphicFrameLocks noChangeAspect="1"/>
            </p:cNvGraphicFramePr>
            <p:nvPr/>
          </p:nvGraphicFramePr>
          <p:xfrm>
            <a:off x="1381128" y="3071814"/>
            <a:ext cx="881062" cy="588963"/>
          </p:xfrm>
          <a:graphic>
            <a:graphicData uri="http://schemas.openxmlformats.org/presentationml/2006/ole">
              <mc:AlternateContent xmlns:mc="http://schemas.openxmlformats.org/markup-compatibility/2006">
                <mc:Choice xmlns:v="urn:schemas-microsoft-com:vml" Requires="v">
                  <p:oleObj spid="_x0000_s211211" name="Equation" r:id="rId3" imgW="723600" imgH="482400" progId="">
                    <p:embed/>
                  </p:oleObj>
                </mc:Choice>
                <mc:Fallback>
                  <p:oleObj name="Equation" r:id="rId3" imgW="723600" imgH="482400"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1128" y="3071814"/>
                          <a:ext cx="881062"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 name="Group 29"/>
            <p:cNvGrpSpPr/>
            <p:nvPr/>
          </p:nvGrpSpPr>
          <p:grpSpPr>
            <a:xfrm>
              <a:off x="2500298" y="2928934"/>
              <a:ext cx="1852641" cy="884236"/>
              <a:chOff x="2505045" y="3330582"/>
              <a:chExt cx="1852641" cy="884236"/>
            </a:xfrm>
          </p:grpSpPr>
          <p:cxnSp>
            <p:nvCxnSpPr>
              <p:cNvPr id="19" name="Straight Connector 18"/>
              <p:cNvCxnSpPr/>
              <p:nvPr/>
            </p:nvCxnSpPr>
            <p:spPr>
              <a:xfrm rot="5400000">
                <a:off x="3608381" y="3892553"/>
                <a:ext cx="499272" cy="794"/>
              </a:xfrm>
              <a:prstGeom prst="line">
                <a:avLst/>
              </a:prstGeom>
            </p:spPr>
            <p:style>
              <a:lnRef idx="1">
                <a:schemeClr val="dk1"/>
              </a:lnRef>
              <a:fillRef idx="0">
                <a:schemeClr val="dk1"/>
              </a:fillRef>
              <a:effectRef idx="0">
                <a:schemeClr val="dk1"/>
              </a:effectRef>
              <a:fontRef idx="minor">
                <a:schemeClr val="tx1"/>
              </a:fontRef>
            </p:style>
          </p:cxnSp>
          <p:grpSp>
            <p:nvGrpSpPr>
              <p:cNvPr id="28" name="Group 27"/>
              <p:cNvGrpSpPr/>
              <p:nvPr/>
            </p:nvGrpSpPr>
            <p:grpSpPr>
              <a:xfrm>
                <a:off x="2505045" y="3330582"/>
                <a:ext cx="1852641" cy="884236"/>
                <a:chOff x="2362169" y="3643314"/>
                <a:chExt cx="1928826" cy="884236"/>
              </a:xfrm>
            </p:grpSpPr>
            <p:cxnSp>
              <p:nvCxnSpPr>
                <p:cNvPr id="23" name="Straight Arrow Connector 22"/>
                <p:cNvCxnSpPr/>
                <p:nvPr/>
              </p:nvCxnSpPr>
              <p:spPr>
                <a:xfrm>
                  <a:off x="3857620" y="4286256"/>
                  <a:ext cx="428628" cy="1588"/>
                </a:xfrm>
                <a:prstGeom prst="straightConnector1">
                  <a:avLst/>
                </a:prstGeom>
                <a:ln>
                  <a:solidFill>
                    <a:srgbClr val="C00000"/>
                  </a:solidFill>
                  <a:tailEnd type="arrow"/>
                </a:ln>
              </p:spPr>
              <p:style>
                <a:lnRef idx="1">
                  <a:schemeClr val="dk1"/>
                </a:lnRef>
                <a:fillRef idx="0">
                  <a:schemeClr val="dk1"/>
                </a:fillRef>
                <a:effectRef idx="0">
                  <a:schemeClr val="dk1"/>
                </a:effectRef>
                <a:fontRef idx="minor">
                  <a:schemeClr val="tx1"/>
                </a:fontRef>
              </p:style>
            </p:cxnSp>
            <p:grpSp>
              <p:nvGrpSpPr>
                <p:cNvPr id="27" name="Group 26"/>
                <p:cNvGrpSpPr/>
                <p:nvPr/>
              </p:nvGrpSpPr>
              <p:grpSpPr>
                <a:xfrm>
                  <a:off x="2362169" y="3643314"/>
                  <a:ext cx="1928826" cy="884236"/>
                  <a:chOff x="2362169" y="3643314"/>
                  <a:chExt cx="1928826" cy="884236"/>
                </a:xfrm>
              </p:grpSpPr>
              <p:sp>
                <p:nvSpPr>
                  <p:cNvPr id="12" name="Freeform 11"/>
                  <p:cNvSpPr/>
                  <p:nvPr/>
                </p:nvSpPr>
                <p:spPr>
                  <a:xfrm>
                    <a:off x="2500298" y="3643314"/>
                    <a:ext cx="1719260"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16" name="Straight Connector 15"/>
                  <p:cNvCxnSpPr/>
                  <p:nvPr/>
                </p:nvCxnSpPr>
                <p:spPr>
                  <a:xfrm>
                    <a:off x="2362169" y="4181480"/>
                    <a:ext cx="1928826" cy="1588"/>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rot="10800000">
                    <a:off x="2571736" y="4286256"/>
                    <a:ext cx="1285884" cy="1588"/>
                  </a:xfrm>
                  <a:prstGeom prst="straightConnector1">
                    <a:avLst/>
                  </a:prstGeom>
                  <a:ln>
                    <a:solidFill>
                      <a:srgbClr val="C00000"/>
                    </a:solidFill>
                    <a:tailEnd type="arrow"/>
                  </a:ln>
                </p:spPr>
                <p:style>
                  <a:lnRef idx="1">
                    <a:schemeClr val="dk1"/>
                  </a:lnRef>
                  <a:fillRef idx="0">
                    <a:schemeClr val="dk1"/>
                  </a:fillRef>
                  <a:effectRef idx="0">
                    <a:schemeClr val="dk1"/>
                  </a:effectRef>
                  <a:fontRef idx="minor">
                    <a:schemeClr val="tx1"/>
                  </a:fontRef>
                </p:style>
              </p:cxnSp>
              <p:graphicFrame>
                <p:nvGraphicFramePr>
                  <p:cNvPr id="210946" name="Object 2"/>
                  <p:cNvGraphicFramePr>
                    <a:graphicFrameLocks noChangeAspect="1"/>
                  </p:cNvGraphicFramePr>
                  <p:nvPr/>
                </p:nvGraphicFramePr>
                <p:xfrm>
                  <a:off x="3292472" y="4286250"/>
                  <a:ext cx="850900" cy="241300"/>
                </p:xfrm>
                <a:graphic>
                  <a:graphicData uri="http://schemas.openxmlformats.org/presentationml/2006/ole">
                    <mc:AlternateContent xmlns:mc="http://schemas.openxmlformats.org/markup-compatibility/2006">
                      <mc:Choice xmlns:v="urn:schemas-microsoft-com:vml" Requires="v">
                        <p:oleObj spid="_x0000_s211212" name="Equation" r:id="rId5" imgW="850680" imgH="241200" progId="">
                          <p:embed/>
                        </p:oleObj>
                      </mc:Choice>
                      <mc:Fallback>
                        <p:oleObj name="Equation" r:id="rId5" imgW="850680" imgH="24120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92472" y="4286250"/>
                                <a:ext cx="8509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47" name="Object 3"/>
                  <p:cNvGraphicFramePr>
                    <a:graphicFrameLocks noChangeAspect="1"/>
                  </p:cNvGraphicFramePr>
                  <p:nvPr/>
                </p:nvGraphicFramePr>
                <p:xfrm>
                  <a:off x="3254375" y="3857625"/>
                  <a:ext cx="939800" cy="241300"/>
                </p:xfrm>
                <a:graphic>
                  <a:graphicData uri="http://schemas.openxmlformats.org/presentationml/2006/ole">
                    <mc:AlternateContent xmlns:mc="http://schemas.openxmlformats.org/markup-compatibility/2006">
                      <mc:Choice xmlns:v="urn:schemas-microsoft-com:vml" Requires="v">
                        <p:oleObj spid="_x0000_s211213" name="Equation" r:id="rId7" imgW="939600" imgH="241200" progId="">
                          <p:embed/>
                        </p:oleObj>
                      </mc:Choice>
                      <mc:Fallback>
                        <p:oleObj name="Equation" r:id="rId7" imgW="939600" imgH="241200" progId="">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54375" y="3857625"/>
                                <a:ext cx="9398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grpSp>
      </p:grpSp>
      <p:grpSp>
        <p:nvGrpSpPr>
          <p:cNvPr id="58" name="Group 57"/>
          <p:cNvGrpSpPr/>
          <p:nvPr/>
        </p:nvGrpSpPr>
        <p:grpSpPr>
          <a:xfrm>
            <a:off x="785786" y="3857628"/>
            <a:ext cx="7643866" cy="1143008"/>
            <a:chOff x="857224" y="4429132"/>
            <a:chExt cx="7643866" cy="1143008"/>
          </a:xfrm>
        </p:grpSpPr>
        <p:grpSp>
          <p:nvGrpSpPr>
            <p:cNvPr id="44" name="Group 43"/>
            <p:cNvGrpSpPr/>
            <p:nvPr/>
          </p:nvGrpSpPr>
          <p:grpSpPr>
            <a:xfrm>
              <a:off x="857224" y="4429132"/>
              <a:ext cx="7643866" cy="1143008"/>
              <a:chOff x="785786" y="2786058"/>
              <a:chExt cx="7643866" cy="1143008"/>
            </a:xfrm>
          </p:grpSpPr>
          <p:sp>
            <p:nvSpPr>
              <p:cNvPr id="45" name="Rounded Rectangle 44"/>
              <p:cNvSpPr/>
              <p:nvPr/>
            </p:nvSpPr>
            <p:spPr>
              <a:xfrm>
                <a:off x="785786" y="2786058"/>
                <a:ext cx="7643866" cy="1143008"/>
              </a:xfrm>
              <a:prstGeom prst="roundRect">
                <a:avLst/>
              </a:prstGeom>
            </p:spPr>
            <p:style>
              <a:lnRef idx="2">
                <a:schemeClr val="accent4"/>
              </a:lnRef>
              <a:fillRef idx="1">
                <a:schemeClr val="lt1"/>
              </a:fillRef>
              <a:effectRef idx="0">
                <a:schemeClr val="accent4"/>
              </a:effectRef>
              <a:fontRef idx="minor">
                <a:schemeClr val="dk1"/>
              </a:fontRef>
            </p:style>
            <p:txBody>
              <a:bodyPr rtlCol="1" anchor="ctr"/>
              <a:lstStyle/>
              <a:p>
                <a:pPr algn="ctr"/>
                <a:endParaRPr lang="fa-IR" dirty="0"/>
              </a:p>
            </p:txBody>
          </p:sp>
          <p:sp>
            <p:nvSpPr>
              <p:cNvPr id="46" name="TextBox 45"/>
              <p:cNvSpPr txBox="1"/>
              <p:nvPr/>
            </p:nvSpPr>
            <p:spPr>
              <a:xfrm>
                <a:off x="4429124" y="2955193"/>
                <a:ext cx="3857652" cy="830997"/>
              </a:xfrm>
              <a:prstGeom prst="rect">
                <a:avLst/>
              </a:prstGeom>
              <a:noFill/>
            </p:spPr>
            <p:txBody>
              <a:bodyPr wrap="square" rtlCol="1">
                <a:spAutoFit/>
              </a:bodyPr>
              <a:lstStyle/>
              <a:p>
                <a:r>
                  <a:rPr lang="fa-IR" sz="1600" dirty="0" smtClean="0">
                    <a:solidFill>
                      <a:schemeClr val="accent2">
                        <a:lumMod val="75000"/>
                      </a:schemeClr>
                    </a:solidFill>
                    <a:cs typeface="+mn-cs"/>
                  </a:rPr>
                  <a:t>آزمون يكطرفه چپ: </a:t>
                </a:r>
                <a:r>
                  <a:rPr lang="fa-IR" sz="1600" dirty="0" smtClean="0">
                    <a:cs typeface="+mn-cs"/>
                  </a:rPr>
                  <a:t>در اين نوع آزمون      به اندازه      در دنباله چپ توزيع نمونه گيري شاخص آزمون قرار دارد و سطح          در سمت راست، مربوط به      است.</a:t>
                </a:r>
              </a:p>
            </p:txBody>
          </p:sp>
          <p:graphicFrame>
            <p:nvGraphicFramePr>
              <p:cNvPr id="47" name="Object 46"/>
              <p:cNvGraphicFramePr>
                <a:graphicFrameLocks noChangeAspect="1"/>
              </p:cNvGraphicFramePr>
              <p:nvPr/>
            </p:nvGraphicFramePr>
            <p:xfrm>
              <a:off x="1023938" y="3071805"/>
              <a:ext cx="881062" cy="588963"/>
            </p:xfrm>
            <a:graphic>
              <a:graphicData uri="http://schemas.openxmlformats.org/presentationml/2006/ole">
                <mc:AlternateContent xmlns:mc="http://schemas.openxmlformats.org/markup-compatibility/2006">
                  <mc:Choice xmlns:v="urn:schemas-microsoft-com:vml" Requires="v">
                    <p:oleObj spid="_x0000_s211214" name="Equation" r:id="rId9" imgW="723600" imgH="482400" progId="">
                      <p:embed/>
                    </p:oleObj>
                  </mc:Choice>
                  <mc:Fallback>
                    <p:oleObj name="Equation" r:id="rId9" imgW="723600" imgH="482400" progId="">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23938" y="3071805"/>
                            <a:ext cx="881062"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2" name="Group 41"/>
            <p:cNvGrpSpPr/>
            <p:nvPr/>
          </p:nvGrpSpPr>
          <p:grpSpPr>
            <a:xfrm>
              <a:off x="2571736" y="4602190"/>
              <a:ext cx="1852641" cy="898512"/>
              <a:chOff x="2285984" y="4259276"/>
              <a:chExt cx="1852641" cy="898512"/>
            </a:xfrm>
          </p:grpSpPr>
          <p:cxnSp>
            <p:nvCxnSpPr>
              <p:cNvPr id="32" name="Straight Connector 31"/>
              <p:cNvCxnSpPr/>
              <p:nvPr/>
            </p:nvCxnSpPr>
            <p:spPr>
              <a:xfrm rot="5400000">
                <a:off x="2608249" y="4821247"/>
                <a:ext cx="499272" cy="794"/>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a:off x="3663955" y="4902218"/>
                <a:ext cx="411698" cy="1588"/>
              </a:xfrm>
              <a:prstGeom prst="straightConnector1">
                <a:avLst/>
              </a:prstGeom>
              <a:ln>
                <a:solidFill>
                  <a:srgbClr val="C00000"/>
                </a:solidFill>
                <a:tailEnd type="arrow"/>
              </a:ln>
            </p:spPr>
            <p:style>
              <a:lnRef idx="1">
                <a:schemeClr val="dk1"/>
              </a:lnRef>
              <a:fillRef idx="0">
                <a:schemeClr val="dk1"/>
              </a:fillRef>
              <a:effectRef idx="0">
                <a:schemeClr val="dk1"/>
              </a:effectRef>
              <a:fontRef idx="minor">
                <a:schemeClr val="tx1"/>
              </a:fontRef>
            </p:style>
          </p:cxnSp>
          <p:sp>
            <p:nvSpPr>
              <p:cNvPr id="36" name="Freeform 35"/>
              <p:cNvSpPr/>
              <p:nvPr/>
            </p:nvSpPr>
            <p:spPr>
              <a:xfrm>
                <a:off x="2418657" y="4259276"/>
                <a:ext cx="1651352"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37" name="Straight Connector 36"/>
              <p:cNvCxnSpPr/>
              <p:nvPr/>
            </p:nvCxnSpPr>
            <p:spPr>
              <a:xfrm>
                <a:off x="2285984" y="4797442"/>
                <a:ext cx="1852641" cy="1588"/>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Arrow Connector 37"/>
              <p:cNvCxnSpPr/>
              <p:nvPr/>
            </p:nvCxnSpPr>
            <p:spPr>
              <a:xfrm rot="10800000">
                <a:off x="2428861" y="4902218"/>
                <a:ext cx="1235094" cy="1588"/>
              </a:xfrm>
              <a:prstGeom prst="straightConnector1">
                <a:avLst/>
              </a:prstGeom>
              <a:ln>
                <a:solidFill>
                  <a:srgbClr val="C00000"/>
                </a:solidFill>
                <a:tailEnd type="arrow"/>
              </a:ln>
            </p:spPr>
            <p:style>
              <a:lnRef idx="1">
                <a:schemeClr val="dk1"/>
              </a:lnRef>
              <a:fillRef idx="0">
                <a:schemeClr val="dk1"/>
              </a:fillRef>
              <a:effectRef idx="0">
                <a:schemeClr val="dk1"/>
              </a:effectRef>
              <a:fontRef idx="minor">
                <a:schemeClr val="tx1"/>
              </a:fontRef>
            </p:style>
          </p:cxnSp>
          <p:graphicFrame>
            <p:nvGraphicFramePr>
              <p:cNvPr id="39" name="Object 2"/>
              <p:cNvGraphicFramePr>
                <a:graphicFrameLocks noChangeAspect="1"/>
              </p:cNvGraphicFramePr>
              <p:nvPr/>
            </p:nvGraphicFramePr>
            <p:xfrm>
              <a:off x="2549517" y="4929188"/>
              <a:ext cx="879475" cy="228600"/>
            </p:xfrm>
            <a:graphic>
              <a:graphicData uri="http://schemas.openxmlformats.org/presentationml/2006/ole">
                <mc:AlternateContent xmlns:mc="http://schemas.openxmlformats.org/markup-compatibility/2006">
                  <mc:Choice xmlns:v="urn:schemas-microsoft-com:vml" Requires="v">
                    <p:oleObj spid="_x0000_s211215" name="Equation" r:id="rId11" imgW="914400" imgH="228600" progId="">
                      <p:embed/>
                    </p:oleObj>
                  </mc:Choice>
                  <mc:Fallback>
                    <p:oleObj name="Equation" r:id="rId11" imgW="914400" imgH="228600" progId="">
                      <p:embed/>
                      <p:pic>
                        <p:nvPicPr>
                          <p:cNvPr id="0" name="Picture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49517" y="4929188"/>
                            <a:ext cx="8794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3"/>
              <p:cNvGraphicFramePr>
                <a:graphicFrameLocks noChangeAspect="1"/>
              </p:cNvGraphicFramePr>
              <p:nvPr/>
            </p:nvGraphicFramePr>
            <p:xfrm>
              <a:off x="2587617" y="4500570"/>
              <a:ext cx="841375" cy="241300"/>
            </p:xfrm>
            <a:graphic>
              <a:graphicData uri="http://schemas.openxmlformats.org/presentationml/2006/ole">
                <mc:AlternateContent xmlns:mc="http://schemas.openxmlformats.org/markup-compatibility/2006">
                  <mc:Choice xmlns:v="urn:schemas-microsoft-com:vml" Requires="v">
                    <p:oleObj spid="_x0000_s211216" name="Equation" r:id="rId13" imgW="876240" imgH="241200" progId="">
                      <p:embed/>
                    </p:oleObj>
                  </mc:Choice>
                  <mc:Fallback>
                    <p:oleObj name="Equation" r:id="rId13" imgW="876240" imgH="241200" progId="">
                      <p:embed/>
                      <p:pic>
                        <p:nvPicPr>
                          <p:cNvPr id="0" name="Picture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87617" y="4500570"/>
                            <a:ext cx="841375"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grpSp>
        <p:nvGrpSpPr>
          <p:cNvPr id="60" name="Group 59"/>
          <p:cNvGrpSpPr/>
          <p:nvPr/>
        </p:nvGrpSpPr>
        <p:grpSpPr>
          <a:xfrm>
            <a:off x="785786" y="5214950"/>
            <a:ext cx="7572428" cy="1143008"/>
            <a:chOff x="785786" y="2786058"/>
            <a:chExt cx="7572428" cy="1143008"/>
          </a:xfrm>
        </p:grpSpPr>
        <p:sp>
          <p:nvSpPr>
            <p:cNvPr id="61" name="Rounded Rectangle 60"/>
            <p:cNvSpPr/>
            <p:nvPr/>
          </p:nvSpPr>
          <p:spPr>
            <a:xfrm>
              <a:off x="785786" y="2786058"/>
              <a:ext cx="7572428" cy="1143008"/>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fa-IR" dirty="0"/>
            </a:p>
          </p:txBody>
        </p:sp>
        <p:graphicFrame>
          <p:nvGraphicFramePr>
            <p:cNvPr id="63" name="Object 62"/>
            <p:cNvGraphicFramePr>
              <a:graphicFrameLocks noChangeAspect="1"/>
            </p:cNvGraphicFramePr>
            <p:nvPr/>
          </p:nvGraphicFramePr>
          <p:xfrm>
            <a:off x="1023938" y="3071796"/>
            <a:ext cx="881062" cy="588962"/>
          </p:xfrm>
          <a:graphic>
            <a:graphicData uri="http://schemas.openxmlformats.org/presentationml/2006/ole">
              <mc:AlternateContent xmlns:mc="http://schemas.openxmlformats.org/markup-compatibility/2006">
                <mc:Choice xmlns:v="urn:schemas-microsoft-com:vml" Requires="v">
                  <p:oleObj spid="_x0000_s211217" name="Equation" r:id="rId15" imgW="723600" imgH="482400" progId="">
                    <p:embed/>
                  </p:oleObj>
                </mc:Choice>
                <mc:Fallback>
                  <p:oleObj name="Equation" r:id="rId15" imgW="723600" imgH="482400" progId="">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23938" y="3071796"/>
                          <a:ext cx="881062"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4" name="Group 29"/>
            <p:cNvGrpSpPr/>
            <p:nvPr/>
          </p:nvGrpSpPr>
          <p:grpSpPr>
            <a:xfrm>
              <a:off x="2500298" y="2928934"/>
              <a:ext cx="1928825" cy="884224"/>
              <a:chOff x="2505045" y="3330582"/>
              <a:chExt cx="1928825" cy="884224"/>
            </a:xfrm>
          </p:grpSpPr>
          <p:cxnSp>
            <p:nvCxnSpPr>
              <p:cNvPr id="65" name="Straight Connector 64"/>
              <p:cNvCxnSpPr/>
              <p:nvPr/>
            </p:nvCxnSpPr>
            <p:spPr>
              <a:xfrm rot="5400000">
                <a:off x="3755210" y="3892553"/>
                <a:ext cx="499272" cy="794"/>
              </a:xfrm>
              <a:prstGeom prst="line">
                <a:avLst/>
              </a:prstGeom>
            </p:spPr>
            <p:style>
              <a:lnRef idx="1">
                <a:schemeClr val="dk1"/>
              </a:lnRef>
              <a:fillRef idx="0">
                <a:schemeClr val="dk1"/>
              </a:fillRef>
              <a:effectRef idx="0">
                <a:schemeClr val="dk1"/>
              </a:effectRef>
              <a:fontRef idx="minor">
                <a:schemeClr val="tx1"/>
              </a:fontRef>
            </p:style>
          </p:cxnSp>
          <p:grpSp>
            <p:nvGrpSpPr>
              <p:cNvPr id="66" name="Group 27"/>
              <p:cNvGrpSpPr/>
              <p:nvPr/>
            </p:nvGrpSpPr>
            <p:grpSpPr>
              <a:xfrm>
                <a:off x="2505045" y="3330582"/>
                <a:ext cx="1928825" cy="884224"/>
                <a:chOff x="2362169" y="3643314"/>
                <a:chExt cx="2008143" cy="884224"/>
              </a:xfrm>
            </p:grpSpPr>
            <p:cxnSp>
              <p:nvCxnSpPr>
                <p:cNvPr id="67" name="Straight Arrow Connector 66"/>
                <p:cNvCxnSpPr/>
                <p:nvPr/>
              </p:nvCxnSpPr>
              <p:spPr>
                <a:xfrm>
                  <a:off x="3857619" y="4286256"/>
                  <a:ext cx="512693" cy="1588"/>
                </a:xfrm>
                <a:prstGeom prst="straightConnector1">
                  <a:avLst/>
                </a:prstGeom>
                <a:ln>
                  <a:solidFill>
                    <a:srgbClr val="C00000"/>
                  </a:solidFill>
                  <a:tailEnd type="arrow"/>
                </a:ln>
              </p:spPr>
              <p:style>
                <a:lnRef idx="1">
                  <a:schemeClr val="dk1"/>
                </a:lnRef>
                <a:fillRef idx="0">
                  <a:schemeClr val="dk1"/>
                </a:fillRef>
                <a:effectRef idx="0">
                  <a:schemeClr val="dk1"/>
                </a:effectRef>
                <a:fontRef idx="minor">
                  <a:schemeClr val="tx1"/>
                </a:fontRef>
              </p:style>
            </p:cxnSp>
            <p:grpSp>
              <p:nvGrpSpPr>
                <p:cNvPr id="68" name="Group 26"/>
                <p:cNvGrpSpPr/>
                <p:nvPr/>
              </p:nvGrpSpPr>
              <p:grpSpPr>
                <a:xfrm>
                  <a:off x="2362169" y="3643314"/>
                  <a:ext cx="1928826" cy="884224"/>
                  <a:chOff x="2362169" y="3643314"/>
                  <a:chExt cx="1928826" cy="884224"/>
                </a:xfrm>
              </p:grpSpPr>
              <p:sp>
                <p:nvSpPr>
                  <p:cNvPr id="69" name="Freeform 68"/>
                  <p:cNvSpPr/>
                  <p:nvPr/>
                </p:nvSpPr>
                <p:spPr>
                  <a:xfrm>
                    <a:off x="2500298" y="3643314"/>
                    <a:ext cx="1719260"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70" name="Straight Connector 69"/>
                  <p:cNvCxnSpPr/>
                  <p:nvPr/>
                </p:nvCxnSpPr>
                <p:spPr>
                  <a:xfrm>
                    <a:off x="2362169" y="4181480"/>
                    <a:ext cx="1928826" cy="1588"/>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Arrow Connector 70"/>
                  <p:cNvCxnSpPr/>
                  <p:nvPr/>
                </p:nvCxnSpPr>
                <p:spPr>
                  <a:xfrm rot="10800000">
                    <a:off x="2436546" y="4286256"/>
                    <a:ext cx="1421075" cy="1588"/>
                  </a:xfrm>
                  <a:prstGeom prst="straightConnector1">
                    <a:avLst/>
                  </a:prstGeom>
                  <a:ln>
                    <a:solidFill>
                      <a:srgbClr val="C00000"/>
                    </a:solidFill>
                    <a:tailEnd type="arrow"/>
                  </a:ln>
                </p:spPr>
                <p:style>
                  <a:lnRef idx="1">
                    <a:schemeClr val="dk1"/>
                  </a:lnRef>
                  <a:fillRef idx="0">
                    <a:schemeClr val="dk1"/>
                  </a:fillRef>
                  <a:effectRef idx="0">
                    <a:schemeClr val="dk1"/>
                  </a:effectRef>
                  <a:fontRef idx="minor">
                    <a:schemeClr val="tx1"/>
                  </a:fontRef>
                </p:style>
              </p:cxnSp>
              <p:graphicFrame>
                <p:nvGraphicFramePr>
                  <p:cNvPr id="72" name="Object 2"/>
                  <p:cNvGraphicFramePr>
                    <a:graphicFrameLocks noChangeAspect="1"/>
                  </p:cNvGraphicFramePr>
                  <p:nvPr/>
                </p:nvGraphicFramePr>
                <p:xfrm>
                  <a:off x="2606796" y="4286238"/>
                  <a:ext cx="1624684" cy="241300"/>
                </p:xfrm>
                <a:graphic>
                  <a:graphicData uri="http://schemas.openxmlformats.org/presentationml/2006/ole">
                    <mc:AlternateContent xmlns:mc="http://schemas.openxmlformats.org/markup-compatibility/2006">
                      <mc:Choice xmlns:v="urn:schemas-microsoft-com:vml" Requires="v">
                        <p:oleObj spid="_x0000_s211218" name="Equation" r:id="rId17" imgW="1625400" imgH="241200" progId="">
                          <p:embed/>
                        </p:oleObj>
                      </mc:Choice>
                      <mc:Fallback>
                        <p:oleObj name="Equation" r:id="rId17" imgW="1625400" imgH="241200" progId="">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606796" y="4286238"/>
                                <a:ext cx="1624684"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3" name="Object 3"/>
                  <p:cNvGraphicFramePr>
                    <a:graphicFrameLocks noChangeAspect="1"/>
                  </p:cNvGraphicFramePr>
                  <p:nvPr/>
                </p:nvGraphicFramePr>
                <p:xfrm>
                  <a:off x="2662989" y="3714752"/>
                  <a:ext cx="1558573" cy="393700"/>
                </p:xfrm>
                <a:graphic>
                  <a:graphicData uri="http://schemas.openxmlformats.org/presentationml/2006/ole">
                    <mc:AlternateContent xmlns:mc="http://schemas.openxmlformats.org/markup-compatibility/2006">
                      <mc:Choice xmlns:v="urn:schemas-microsoft-com:vml" Requires="v">
                        <p:oleObj spid="_x0000_s211219" name="Equation" r:id="rId19" imgW="1562040" imgH="393480" progId="">
                          <p:embed/>
                        </p:oleObj>
                      </mc:Choice>
                      <mc:Fallback>
                        <p:oleObj name="Equation" r:id="rId19" imgW="1562040" imgH="393480" progId="">
                          <p:embed/>
                          <p:pic>
                            <p:nvPicPr>
                              <p:cNvPr id="0" name="Picture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662989" y="3714752"/>
                                <a:ext cx="1558573"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grpSp>
      </p:grpSp>
      <p:cxnSp>
        <p:nvCxnSpPr>
          <p:cNvPr id="74" name="Straight Connector 73"/>
          <p:cNvCxnSpPr/>
          <p:nvPr/>
        </p:nvCxnSpPr>
        <p:spPr>
          <a:xfrm rot="5400000">
            <a:off x="2750331" y="5892817"/>
            <a:ext cx="499272" cy="794"/>
          </a:xfrm>
          <a:prstGeom prst="line">
            <a:avLst/>
          </a:prstGeom>
        </p:spPr>
        <p:style>
          <a:lnRef idx="1">
            <a:schemeClr val="dk1"/>
          </a:lnRef>
          <a:fillRef idx="0">
            <a:schemeClr val="dk1"/>
          </a:fillRef>
          <a:effectRef idx="0">
            <a:schemeClr val="dk1"/>
          </a:effectRef>
          <a:fontRef idx="minor">
            <a:schemeClr val="tx1"/>
          </a:fontRef>
        </p:style>
      </p:cxnSp>
      <p:graphicFrame>
        <p:nvGraphicFramePr>
          <p:cNvPr id="79" name="Object 78"/>
          <p:cNvGraphicFramePr>
            <a:graphicFrameLocks noChangeAspect="1"/>
          </p:cNvGraphicFramePr>
          <p:nvPr/>
        </p:nvGraphicFramePr>
        <p:xfrm>
          <a:off x="5376868" y="2714620"/>
          <a:ext cx="247650" cy="279400"/>
        </p:xfrm>
        <a:graphic>
          <a:graphicData uri="http://schemas.openxmlformats.org/presentationml/2006/ole">
            <mc:AlternateContent xmlns:mc="http://schemas.openxmlformats.org/markup-compatibility/2006">
              <mc:Choice xmlns:v="urn:schemas-microsoft-com:vml" Requires="v">
                <p:oleObj spid="_x0000_s211220" name="Equation" r:id="rId21" imgW="203040" imgH="228600" progId="">
                  <p:embed/>
                </p:oleObj>
              </mc:Choice>
              <mc:Fallback>
                <p:oleObj name="Equation" r:id="rId21" imgW="203040" imgH="228600" progId="">
                  <p:embed/>
                  <p:pic>
                    <p:nvPicPr>
                      <p:cNvPr id="0" name="Picture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376868" y="2714620"/>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57" name="Object 13"/>
          <p:cNvGraphicFramePr>
            <a:graphicFrameLocks noChangeAspect="1"/>
          </p:cNvGraphicFramePr>
          <p:nvPr/>
        </p:nvGraphicFramePr>
        <p:xfrm>
          <a:off x="4643438" y="2786058"/>
          <a:ext cx="185738" cy="171450"/>
        </p:xfrm>
        <a:graphic>
          <a:graphicData uri="http://schemas.openxmlformats.org/presentationml/2006/ole">
            <mc:AlternateContent xmlns:mc="http://schemas.openxmlformats.org/markup-compatibility/2006">
              <mc:Choice xmlns:v="urn:schemas-microsoft-com:vml" Requires="v">
                <p:oleObj spid="_x0000_s211221" name="Equation" r:id="rId23" imgW="152280" imgH="139680" progId="">
                  <p:embed/>
                </p:oleObj>
              </mc:Choice>
              <mc:Fallback>
                <p:oleObj name="Equation" r:id="rId23" imgW="152280" imgH="139680" progId="">
                  <p:embed/>
                  <p:pic>
                    <p:nvPicPr>
                      <p:cNvPr id="0" name="Picture 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643438" y="2786058"/>
                        <a:ext cx="185738" cy="171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58" name="Object 14"/>
          <p:cNvGraphicFramePr>
            <a:graphicFrameLocks noChangeAspect="1"/>
          </p:cNvGraphicFramePr>
          <p:nvPr/>
        </p:nvGraphicFramePr>
        <p:xfrm>
          <a:off x="5614995" y="3214686"/>
          <a:ext cx="247650" cy="279400"/>
        </p:xfrm>
        <a:graphic>
          <a:graphicData uri="http://schemas.openxmlformats.org/presentationml/2006/ole">
            <mc:AlternateContent xmlns:mc="http://schemas.openxmlformats.org/markup-compatibility/2006">
              <mc:Choice xmlns:v="urn:schemas-microsoft-com:vml" Requires="v">
                <p:oleObj spid="_x0000_s211222" name="Equation" r:id="rId25" imgW="203040" imgH="228600" progId="">
                  <p:embed/>
                </p:oleObj>
              </mc:Choice>
              <mc:Fallback>
                <p:oleObj name="Equation" r:id="rId25" imgW="203040" imgH="228600" progId="">
                  <p:embed/>
                  <p:pic>
                    <p:nvPicPr>
                      <p:cNvPr id="0" name="Picture 1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614995" y="3214686"/>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59" name="Object 15"/>
          <p:cNvGraphicFramePr>
            <a:graphicFrameLocks noChangeAspect="1"/>
          </p:cNvGraphicFramePr>
          <p:nvPr/>
        </p:nvGraphicFramePr>
        <p:xfrm>
          <a:off x="7396182" y="3286124"/>
          <a:ext cx="387350" cy="185738"/>
        </p:xfrm>
        <a:graphic>
          <a:graphicData uri="http://schemas.openxmlformats.org/presentationml/2006/ole">
            <mc:AlternateContent xmlns:mc="http://schemas.openxmlformats.org/markup-compatibility/2006">
              <mc:Choice xmlns:v="urn:schemas-microsoft-com:vml" Requires="v">
                <p:oleObj spid="_x0000_s211223" name="Equation" r:id="rId27" imgW="317160" imgH="152280" progId="">
                  <p:embed/>
                </p:oleObj>
              </mc:Choice>
              <mc:Fallback>
                <p:oleObj name="Equation" r:id="rId27" imgW="317160" imgH="152280" progId="">
                  <p:embed/>
                  <p:pic>
                    <p:nvPicPr>
                      <p:cNvPr id="0" name="Picture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396182" y="3286124"/>
                        <a:ext cx="387350" cy="185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0" name="Object 16"/>
          <p:cNvGraphicFramePr>
            <a:graphicFrameLocks noChangeAspect="1"/>
          </p:cNvGraphicFramePr>
          <p:nvPr/>
        </p:nvGraphicFramePr>
        <p:xfrm>
          <a:off x="5572132" y="4038604"/>
          <a:ext cx="247650" cy="279400"/>
        </p:xfrm>
        <a:graphic>
          <a:graphicData uri="http://schemas.openxmlformats.org/presentationml/2006/ole">
            <mc:AlternateContent xmlns:mc="http://schemas.openxmlformats.org/markup-compatibility/2006">
              <mc:Choice xmlns:v="urn:schemas-microsoft-com:vml" Requires="v">
                <p:oleObj spid="_x0000_s211224" name="Equation" r:id="rId29" imgW="203040" imgH="228600" progId="">
                  <p:embed/>
                </p:oleObj>
              </mc:Choice>
              <mc:Fallback>
                <p:oleObj name="Equation" r:id="rId29" imgW="203040" imgH="228600" progId="">
                  <p:embed/>
                  <p:pic>
                    <p:nvPicPr>
                      <p:cNvPr id="0" name="Picture 16"/>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572132" y="4038604"/>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1" name="Object 17"/>
          <p:cNvGraphicFramePr>
            <a:graphicFrameLocks noChangeAspect="1"/>
          </p:cNvGraphicFramePr>
          <p:nvPr/>
        </p:nvGraphicFramePr>
        <p:xfrm>
          <a:off x="4786314" y="4114806"/>
          <a:ext cx="185737" cy="171450"/>
        </p:xfrm>
        <a:graphic>
          <a:graphicData uri="http://schemas.openxmlformats.org/presentationml/2006/ole">
            <mc:AlternateContent xmlns:mc="http://schemas.openxmlformats.org/markup-compatibility/2006">
              <mc:Choice xmlns:v="urn:schemas-microsoft-com:vml" Requires="v">
                <p:oleObj spid="_x0000_s211225" name="Equation" r:id="rId31" imgW="152280" imgH="139680" progId="">
                  <p:embed/>
                </p:oleObj>
              </mc:Choice>
              <mc:Fallback>
                <p:oleObj name="Equation" r:id="rId31" imgW="152280" imgH="139680" progId="">
                  <p:embed/>
                  <p:pic>
                    <p:nvPicPr>
                      <p:cNvPr id="0" name="Picture 17"/>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786314" y="4114806"/>
                        <a:ext cx="185737" cy="171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2" name="Object 18"/>
          <p:cNvGraphicFramePr>
            <a:graphicFrameLocks noChangeAspect="1"/>
          </p:cNvGraphicFramePr>
          <p:nvPr/>
        </p:nvGraphicFramePr>
        <p:xfrm>
          <a:off x="7429520" y="4600584"/>
          <a:ext cx="387350" cy="185738"/>
        </p:xfrm>
        <a:graphic>
          <a:graphicData uri="http://schemas.openxmlformats.org/presentationml/2006/ole">
            <mc:AlternateContent xmlns:mc="http://schemas.openxmlformats.org/markup-compatibility/2006">
              <mc:Choice xmlns:v="urn:schemas-microsoft-com:vml" Requires="v">
                <p:oleObj spid="_x0000_s211226" name="Equation" r:id="rId33" imgW="317160" imgH="152280" progId="">
                  <p:embed/>
                </p:oleObj>
              </mc:Choice>
              <mc:Fallback>
                <p:oleObj name="Equation" r:id="rId33" imgW="317160" imgH="152280" progId="">
                  <p:embed/>
                  <p:pic>
                    <p:nvPicPr>
                      <p:cNvPr id="0" name="Picture 1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429520" y="4600584"/>
                        <a:ext cx="387350" cy="185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3" name="Object 19"/>
          <p:cNvGraphicFramePr>
            <a:graphicFrameLocks noChangeAspect="1"/>
          </p:cNvGraphicFramePr>
          <p:nvPr/>
        </p:nvGraphicFramePr>
        <p:xfrm>
          <a:off x="5500694" y="4538670"/>
          <a:ext cx="247650" cy="279400"/>
        </p:xfrm>
        <a:graphic>
          <a:graphicData uri="http://schemas.openxmlformats.org/presentationml/2006/ole">
            <mc:AlternateContent xmlns:mc="http://schemas.openxmlformats.org/markup-compatibility/2006">
              <mc:Choice xmlns:v="urn:schemas-microsoft-com:vml" Requires="v">
                <p:oleObj spid="_x0000_s211227" name="Equation" r:id="rId34" imgW="203040" imgH="228600" progId="">
                  <p:embed/>
                </p:oleObj>
              </mc:Choice>
              <mc:Fallback>
                <p:oleObj name="Equation" r:id="rId34" imgW="203040" imgH="228600" progId="">
                  <p:embed/>
                  <p:pic>
                    <p:nvPicPr>
                      <p:cNvPr id="0" name="Picture 1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500694" y="4538670"/>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7" name="TextBox 86"/>
          <p:cNvSpPr txBox="1"/>
          <p:nvPr/>
        </p:nvSpPr>
        <p:spPr>
          <a:xfrm>
            <a:off x="4357686" y="5357827"/>
            <a:ext cx="3857652" cy="857256"/>
          </a:xfrm>
          <a:prstGeom prst="rect">
            <a:avLst/>
          </a:prstGeom>
          <a:noFill/>
        </p:spPr>
        <p:txBody>
          <a:bodyPr wrap="square" rtlCol="1">
            <a:spAutoFit/>
          </a:bodyPr>
          <a:lstStyle/>
          <a:p>
            <a:r>
              <a:rPr lang="fa-IR" sz="1600" dirty="0" smtClean="0">
                <a:solidFill>
                  <a:schemeClr val="accent2">
                    <a:lumMod val="75000"/>
                  </a:schemeClr>
                </a:solidFill>
                <a:cs typeface="+mn-cs"/>
              </a:rPr>
              <a:t>آزمون دوطرفه: </a:t>
            </a:r>
            <a:r>
              <a:rPr lang="fa-IR" sz="1600" dirty="0" smtClean="0">
                <a:cs typeface="+mn-cs"/>
              </a:rPr>
              <a:t>در اين نوع آزمون      به اندازه      در دنباله چپ و به اندازه     در دنباله راست توزيع نمونه گيري قرار دارد و سطح          در وسط مربوط به      است.</a:t>
            </a:r>
          </a:p>
        </p:txBody>
      </p:sp>
      <p:graphicFrame>
        <p:nvGraphicFramePr>
          <p:cNvPr id="210964" name="Object 20"/>
          <p:cNvGraphicFramePr>
            <a:graphicFrameLocks noChangeAspect="1"/>
          </p:cNvGraphicFramePr>
          <p:nvPr/>
        </p:nvGraphicFramePr>
        <p:xfrm>
          <a:off x="5824548" y="5357826"/>
          <a:ext cx="247650" cy="279400"/>
        </p:xfrm>
        <a:graphic>
          <a:graphicData uri="http://schemas.openxmlformats.org/presentationml/2006/ole">
            <mc:AlternateContent xmlns:mc="http://schemas.openxmlformats.org/markup-compatibility/2006">
              <mc:Choice xmlns:v="urn:schemas-microsoft-com:vml" Requires="v">
                <p:oleObj spid="_x0000_s211228" name="Equation" r:id="rId35" imgW="203040" imgH="228600" progId="">
                  <p:embed/>
                </p:oleObj>
              </mc:Choice>
              <mc:Fallback>
                <p:oleObj name="Equation" r:id="rId35" imgW="203040" imgH="228600" progId="">
                  <p:embed/>
                  <p:pic>
                    <p:nvPicPr>
                      <p:cNvPr id="0" name="Picture 2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24548" y="5357826"/>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5" name="Object 21"/>
          <p:cNvGraphicFramePr>
            <a:graphicFrameLocks noChangeAspect="1"/>
          </p:cNvGraphicFramePr>
          <p:nvPr/>
        </p:nvGraphicFramePr>
        <p:xfrm>
          <a:off x="5068892" y="5310201"/>
          <a:ext cx="217488" cy="369897"/>
        </p:xfrm>
        <a:graphic>
          <a:graphicData uri="http://schemas.openxmlformats.org/presentationml/2006/ole">
            <mc:AlternateContent xmlns:mc="http://schemas.openxmlformats.org/markup-compatibility/2006">
              <mc:Choice xmlns:v="urn:schemas-microsoft-com:vml" Requires="v">
                <p:oleObj spid="_x0000_s211229" name="Equation" r:id="rId36" imgW="177480" imgH="393480" progId="">
                  <p:embed/>
                </p:oleObj>
              </mc:Choice>
              <mc:Fallback>
                <p:oleObj name="Equation" r:id="rId36" imgW="177480" imgH="393480" progId="">
                  <p:embed/>
                  <p:pic>
                    <p:nvPicPr>
                      <p:cNvPr id="0" name="Picture 21"/>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5068892" y="5310201"/>
                        <a:ext cx="217488" cy="3698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6" name="Object 22"/>
          <p:cNvGraphicFramePr>
            <a:graphicFrameLocks noChangeAspect="1"/>
          </p:cNvGraphicFramePr>
          <p:nvPr/>
        </p:nvGraphicFramePr>
        <p:xfrm>
          <a:off x="7000892" y="5576903"/>
          <a:ext cx="217487" cy="369887"/>
        </p:xfrm>
        <a:graphic>
          <a:graphicData uri="http://schemas.openxmlformats.org/presentationml/2006/ole">
            <mc:AlternateContent xmlns:mc="http://schemas.openxmlformats.org/markup-compatibility/2006">
              <mc:Choice xmlns:v="urn:schemas-microsoft-com:vml" Requires="v">
                <p:oleObj spid="_x0000_s211230" name="Equation" r:id="rId38" imgW="177480" imgH="393480" progId="">
                  <p:embed/>
                </p:oleObj>
              </mc:Choice>
              <mc:Fallback>
                <p:oleObj name="Equation" r:id="rId38" imgW="177480" imgH="393480" progId="">
                  <p:embed/>
                  <p:pic>
                    <p:nvPicPr>
                      <p:cNvPr id="0" name="Picture 22"/>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7000892" y="5576903"/>
                        <a:ext cx="217487" cy="369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7" name="Object 23"/>
          <p:cNvGraphicFramePr>
            <a:graphicFrameLocks noChangeAspect="1"/>
          </p:cNvGraphicFramePr>
          <p:nvPr/>
        </p:nvGraphicFramePr>
        <p:xfrm>
          <a:off x="6929454" y="5957905"/>
          <a:ext cx="387350" cy="185738"/>
        </p:xfrm>
        <a:graphic>
          <a:graphicData uri="http://schemas.openxmlformats.org/presentationml/2006/ole">
            <mc:AlternateContent xmlns:mc="http://schemas.openxmlformats.org/markup-compatibility/2006">
              <mc:Choice xmlns:v="urn:schemas-microsoft-com:vml" Requires="v">
                <p:oleObj spid="_x0000_s211231" name="Equation" r:id="rId39" imgW="317160" imgH="152280" progId="">
                  <p:embed/>
                </p:oleObj>
              </mc:Choice>
              <mc:Fallback>
                <p:oleObj name="Equation" r:id="rId39" imgW="317160" imgH="152280" progId="">
                  <p:embed/>
                  <p:pic>
                    <p:nvPicPr>
                      <p:cNvPr id="0" name="Picture 23"/>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929454" y="5957905"/>
                        <a:ext cx="387350" cy="185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8" name="Object 24"/>
          <p:cNvGraphicFramePr>
            <a:graphicFrameLocks noChangeAspect="1"/>
          </p:cNvGraphicFramePr>
          <p:nvPr/>
        </p:nvGraphicFramePr>
        <p:xfrm>
          <a:off x="5514983" y="5867417"/>
          <a:ext cx="247650" cy="279400"/>
        </p:xfrm>
        <a:graphic>
          <a:graphicData uri="http://schemas.openxmlformats.org/presentationml/2006/ole">
            <mc:AlternateContent xmlns:mc="http://schemas.openxmlformats.org/markup-compatibility/2006">
              <mc:Choice xmlns:v="urn:schemas-microsoft-com:vml" Requires="v">
                <p:oleObj spid="_x0000_s211232" name="Equation" r:id="rId40" imgW="203040" imgH="228600" progId="">
                  <p:embed/>
                </p:oleObj>
              </mc:Choice>
              <mc:Fallback>
                <p:oleObj name="Equation" r:id="rId40" imgW="203040" imgH="228600" progId="">
                  <p:embed/>
                  <p:pic>
                    <p:nvPicPr>
                      <p:cNvPr id="0" name="Picture 2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514983" y="5867417"/>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69" name="Object 25"/>
          <p:cNvGraphicFramePr>
            <a:graphicFrameLocks noChangeAspect="1"/>
          </p:cNvGraphicFramePr>
          <p:nvPr/>
        </p:nvGraphicFramePr>
        <p:xfrm>
          <a:off x="5143504" y="2143116"/>
          <a:ext cx="247650" cy="279400"/>
        </p:xfrm>
        <a:graphic>
          <a:graphicData uri="http://schemas.openxmlformats.org/presentationml/2006/ole">
            <mc:AlternateContent xmlns:mc="http://schemas.openxmlformats.org/markup-compatibility/2006">
              <mc:Choice xmlns:v="urn:schemas-microsoft-com:vml" Requires="v">
                <p:oleObj spid="_x0000_s211233" name="Equation" r:id="rId41" imgW="203040" imgH="228600" progId="">
                  <p:embed/>
                </p:oleObj>
              </mc:Choice>
              <mc:Fallback>
                <p:oleObj name="Equation" r:id="rId41" imgW="203040" imgH="228600" progId="">
                  <p:embed/>
                  <p:pic>
                    <p:nvPicPr>
                      <p:cNvPr id="0" name="Picture 2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143504" y="2143116"/>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970" name="Object 26"/>
          <p:cNvGraphicFramePr>
            <a:graphicFrameLocks noChangeAspect="1"/>
          </p:cNvGraphicFramePr>
          <p:nvPr/>
        </p:nvGraphicFramePr>
        <p:xfrm>
          <a:off x="1928794" y="1895464"/>
          <a:ext cx="247650" cy="279400"/>
        </p:xfrm>
        <a:graphic>
          <a:graphicData uri="http://schemas.openxmlformats.org/presentationml/2006/ole">
            <mc:AlternateContent xmlns:mc="http://schemas.openxmlformats.org/markup-compatibility/2006">
              <mc:Choice xmlns:v="urn:schemas-microsoft-com:vml" Requires="v">
                <p:oleObj spid="_x0000_s211234" name="Equation" r:id="rId42" imgW="203040" imgH="228600" progId="">
                  <p:embed/>
                </p:oleObj>
              </mc:Choice>
              <mc:Fallback>
                <p:oleObj name="Equation" r:id="rId42" imgW="203040" imgH="228600" progId="">
                  <p:embed/>
                  <p:pic>
                    <p:nvPicPr>
                      <p:cNvPr id="0" name="Picture 26"/>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928794" y="1895464"/>
                        <a:ext cx="2476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 name="Oval 74"/>
          <p:cNvSpPr/>
          <p:nvPr/>
        </p:nvSpPr>
        <p:spPr>
          <a:xfrm>
            <a:off x="6929454" y="1643050"/>
            <a:ext cx="1428760" cy="785818"/>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dirty="0" smtClean="0">
                <a:cs typeface="+mj-cs"/>
              </a:rPr>
              <a:t>تعيين فرضيه ها</a:t>
            </a:r>
            <a:endParaRPr lang="fa-IR" dirty="0">
              <a:cs typeface="+mj-cs"/>
            </a:endParaRPr>
          </a:p>
        </p:txBody>
      </p:sp>
      <p:sp>
        <p:nvSpPr>
          <p:cNvPr id="62"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77" name="Slide Number Placeholder 76"/>
          <p:cNvSpPr>
            <a:spLocks noGrp="1"/>
          </p:cNvSpPr>
          <p:nvPr>
            <p:ph type="sldNum" sz="quarter" idx="12"/>
          </p:nvPr>
        </p:nvSpPr>
        <p:spPr/>
        <p:txBody>
          <a:bodyPr/>
          <a:lstStyle/>
          <a:p>
            <a:pPr>
              <a:defRPr/>
            </a:pPr>
            <a:fld id="{AE3F404C-B64D-4FD4-ADF7-4CA21969E8E6}" type="slidenum">
              <a:rPr lang="fa-IR" smtClean="0"/>
              <a:pPr>
                <a:defRPr/>
              </a:pPr>
              <a:t>10</a:t>
            </a:fld>
            <a:endParaRPr lang="fa-IR"/>
          </a:p>
        </p:txBody>
      </p:sp>
      <p:grpSp>
        <p:nvGrpSpPr>
          <p:cNvPr id="78" name="Group 77"/>
          <p:cNvGrpSpPr/>
          <p:nvPr/>
        </p:nvGrpSpPr>
        <p:grpSpPr>
          <a:xfrm>
            <a:off x="9493" y="6276995"/>
            <a:ext cx="662099" cy="552454"/>
            <a:chOff x="9386" y="6276995"/>
            <a:chExt cx="662099" cy="552454"/>
          </a:xfrm>
        </p:grpSpPr>
        <p:sp>
          <p:nvSpPr>
            <p:cNvPr id="80" name="Isosceles Triangle 79">
              <a:hlinkClick r:id="rId44"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81" name="TextBox 80">
              <a:hlinkClick r:id="rId44"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82" name="Straight Connector 81"/>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val 3"/>
          <p:cNvSpPr/>
          <p:nvPr/>
        </p:nvSpPr>
        <p:spPr>
          <a:xfrm>
            <a:off x="7786710" y="1714488"/>
            <a:ext cx="785818" cy="571504"/>
          </a:xfrm>
          <a:prstGeom prst="ellipse">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fa-IR" dirty="0" smtClean="0">
                <a:cs typeface="+mj-cs"/>
              </a:rPr>
              <a:t>مثال</a:t>
            </a:r>
            <a:endParaRPr lang="fa-IR" dirty="0">
              <a:cs typeface="+mj-cs"/>
            </a:endParaRPr>
          </a:p>
        </p:txBody>
      </p:sp>
      <p:grpSp>
        <p:nvGrpSpPr>
          <p:cNvPr id="16" name="Group 15"/>
          <p:cNvGrpSpPr/>
          <p:nvPr/>
        </p:nvGrpSpPr>
        <p:grpSpPr>
          <a:xfrm>
            <a:off x="500034" y="3786190"/>
            <a:ext cx="8072494" cy="928694"/>
            <a:chOff x="571472" y="3500438"/>
            <a:chExt cx="8072494" cy="928694"/>
          </a:xfrm>
        </p:grpSpPr>
        <p:sp>
          <p:nvSpPr>
            <p:cNvPr id="6" name="Rounded Rectangle 5"/>
            <p:cNvSpPr/>
            <p:nvPr/>
          </p:nvSpPr>
          <p:spPr>
            <a:xfrm>
              <a:off x="571472" y="3500438"/>
              <a:ext cx="7000924"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buNone/>
              </a:pPr>
              <a:r>
                <a:rPr lang="fa-IR" sz="2000" dirty="0" smtClean="0"/>
                <a:t>نسبت افراد سيگاري در يك جمعيت 26% است. </a:t>
              </a:r>
            </a:p>
            <a:p>
              <a:pPr>
                <a:buNone/>
              </a:pPr>
              <a:r>
                <a:rPr lang="fa-IR" sz="2000" dirty="0" smtClean="0"/>
                <a:t>محققي مي‌خواهد بررسي كند آيا اين نسبت اخيراً كاهش يافته است؟</a:t>
              </a:r>
              <a:endParaRPr lang="fa-IR" dirty="0"/>
            </a:p>
          </p:txBody>
        </p:sp>
        <p:sp>
          <p:nvSpPr>
            <p:cNvPr id="9" name="Left Arrow 8"/>
            <p:cNvSpPr/>
            <p:nvPr/>
          </p:nvSpPr>
          <p:spPr>
            <a:xfrm>
              <a:off x="7572396" y="3643314"/>
              <a:ext cx="1071570" cy="714380"/>
            </a:xfrm>
            <a:prstGeom prst="leftArrow">
              <a:avLst>
                <a:gd name="adj1" fmla="val 73703"/>
                <a:gd name="adj2" fmla="val 50000"/>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000" b="1" dirty="0" smtClean="0">
                  <a:cs typeface="+mj-cs"/>
                </a:rPr>
                <a:t>آزمون يكطرفه چپ</a:t>
              </a:r>
              <a:endParaRPr lang="fa-IR" sz="1000" b="1" dirty="0">
                <a:cs typeface="+mj-cs"/>
              </a:endParaRPr>
            </a:p>
          </p:txBody>
        </p:sp>
        <p:graphicFrame>
          <p:nvGraphicFramePr>
            <p:cNvPr id="223234" name="Object 2"/>
            <p:cNvGraphicFramePr>
              <a:graphicFrameLocks noChangeAspect="1"/>
            </p:cNvGraphicFramePr>
            <p:nvPr/>
          </p:nvGraphicFramePr>
          <p:xfrm>
            <a:off x="709613" y="3643313"/>
            <a:ext cx="1081087" cy="588962"/>
          </p:xfrm>
          <a:graphic>
            <a:graphicData uri="http://schemas.openxmlformats.org/presentationml/2006/ole">
              <mc:AlternateContent xmlns:mc="http://schemas.openxmlformats.org/markup-compatibility/2006">
                <mc:Choice xmlns:v="urn:schemas-microsoft-com:vml" Requires="v">
                  <p:oleObj spid="_x0000_s223267" name="Equation" r:id="rId3" imgW="888840" imgH="482400" progId="">
                    <p:embed/>
                  </p:oleObj>
                </mc:Choice>
                <mc:Fallback>
                  <p:oleObj name="Equation" r:id="rId3" imgW="888840" imgH="4824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613" y="3643313"/>
                          <a:ext cx="1081087"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7" name="Group 16"/>
          <p:cNvGrpSpPr/>
          <p:nvPr/>
        </p:nvGrpSpPr>
        <p:grpSpPr>
          <a:xfrm>
            <a:off x="500034" y="5000636"/>
            <a:ext cx="8072494" cy="928694"/>
            <a:chOff x="571472" y="4643446"/>
            <a:chExt cx="8072494" cy="928694"/>
          </a:xfrm>
        </p:grpSpPr>
        <p:sp>
          <p:nvSpPr>
            <p:cNvPr id="7" name="Rounded Rectangle 6"/>
            <p:cNvSpPr/>
            <p:nvPr/>
          </p:nvSpPr>
          <p:spPr>
            <a:xfrm>
              <a:off x="571472" y="4643446"/>
              <a:ext cx="7000924" cy="928694"/>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buNone/>
              </a:pPr>
              <a:r>
                <a:rPr lang="fa-IR" sz="2000" dirty="0" smtClean="0"/>
                <a:t>ميانگين مصرف آب يك مجتمع مسكوني در هر ماه 3850 ليتر است. </a:t>
              </a:r>
            </a:p>
            <a:p>
              <a:pPr>
                <a:buNone/>
              </a:pPr>
              <a:r>
                <a:rPr lang="fa-IR" sz="2000" dirty="0" smtClean="0"/>
                <a:t>مدير مجتمع مي خواهد بررسي كند آيا اين ميزان تغيير يافته است؟</a:t>
              </a:r>
              <a:endParaRPr lang="fa-IR" sz="2000" dirty="0"/>
            </a:p>
          </p:txBody>
        </p:sp>
        <p:sp>
          <p:nvSpPr>
            <p:cNvPr id="10" name="Left Arrow 9"/>
            <p:cNvSpPr/>
            <p:nvPr/>
          </p:nvSpPr>
          <p:spPr>
            <a:xfrm>
              <a:off x="7572396" y="4786322"/>
              <a:ext cx="1071570" cy="714380"/>
            </a:xfrm>
            <a:prstGeom prst="leftArrow">
              <a:avLst>
                <a:gd name="adj1" fmla="val 73703"/>
                <a:gd name="adj2" fmla="val 50000"/>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1000" b="1" dirty="0" smtClean="0">
                  <a:cs typeface="+mj-cs"/>
                </a:rPr>
                <a:t>آزمون </a:t>
              </a:r>
            </a:p>
            <a:p>
              <a:pPr algn="ctr"/>
              <a:r>
                <a:rPr lang="fa-IR" sz="1000" b="1" dirty="0" smtClean="0">
                  <a:cs typeface="+mj-cs"/>
                </a:rPr>
                <a:t>دو طرفه</a:t>
              </a:r>
              <a:endParaRPr lang="fa-IR" sz="1000" b="1" dirty="0">
                <a:cs typeface="+mj-cs"/>
              </a:endParaRPr>
            </a:p>
          </p:txBody>
        </p:sp>
        <p:graphicFrame>
          <p:nvGraphicFramePr>
            <p:cNvPr id="223235" name="Object 3"/>
            <p:cNvGraphicFramePr>
              <a:graphicFrameLocks noChangeAspect="1"/>
            </p:cNvGraphicFramePr>
            <p:nvPr/>
          </p:nvGraphicFramePr>
          <p:xfrm>
            <a:off x="709613" y="4840302"/>
            <a:ext cx="1081087" cy="588962"/>
          </p:xfrm>
          <a:graphic>
            <a:graphicData uri="http://schemas.openxmlformats.org/presentationml/2006/ole">
              <mc:AlternateContent xmlns:mc="http://schemas.openxmlformats.org/markup-compatibility/2006">
                <mc:Choice xmlns:v="urn:schemas-microsoft-com:vml" Requires="v">
                  <p:oleObj spid="_x0000_s223268" name="Equation" r:id="rId5" imgW="888840" imgH="482400" progId="">
                    <p:embed/>
                  </p:oleObj>
                </mc:Choice>
                <mc:Fallback>
                  <p:oleObj name="Equation" r:id="rId5" imgW="888840" imgH="4824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9613" y="4840302"/>
                          <a:ext cx="1081087"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5" name="Group 14"/>
          <p:cNvGrpSpPr/>
          <p:nvPr/>
        </p:nvGrpSpPr>
        <p:grpSpPr>
          <a:xfrm>
            <a:off x="500034" y="2500306"/>
            <a:ext cx="8143932" cy="928694"/>
            <a:chOff x="571472" y="2357430"/>
            <a:chExt cx="8143932" cy="928694"/>
          </a:xfrm>
        </p:grpSpPr>
        <p:sp>
          <p:nvSpPr>
            <p:cNvPr id="8" name="Left Arrow 7"/>
            <p:cNvSpPr/>
            <p:nvPr/>
          </p:nvSpPr>
          <p:spPr>
            <a:xfrm>
              <a:off x="7643834" y="2500306"/>
              <a:ext cx="1071570" cy="714380"/>
            </a:xfrm>
            <a:prstGeom prst="leftArrow">
              <a:avLst>
                <a:gd name="adj1" fmla="val 73703"/>
                <a:gd name="adj2" fmla="val 50000"/>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z="1000" b="1" dirty="0" smtClean="0">
                  <a:cs typeface="+mj-cs"/>
                </a:rPr>
                <a:t>آزمون يكطرفه راست</a:t>
              </a:r>
              <a:endParaRPr lang="fa-IR" sz="1000" b="1" dirty="0">
                <a:cs typeface="+mj-cs"/>
              </a:endParaRPr>
            </a:p>
          </p:txBody>
        </p:sp>
        <p:grpSp>
          <p:nvGrpSpPr>
            <p:cNvPr id="14" name="Group 13"/>
            <p:cNvGrpSpPr/>
            <p:nvPr/>
          </p:nvGrpSpPr>
          <p:grpSpPr>
            <a:xfrm>
              <a:off x="571472" y="2357430"/>
              <a:ext cx="7000924" cy="928694"/>
              <a:chOff x="571472" y="2357430"/>
              <a:chExt cx="7000924" cy="928694"/>
            </a:xfrm>
          </p:grpSpPr>
          <p:sp>
            <p:nvSpPr>
              <p:cNvPr id="5" name="Rounded Rectangle 4"/>
              <p:cNvSpPr/>
              <p:nvPr/>
            </p:nvSpPr>
            <p:spPr>
              <a:xfrm>
                <a:off x="571472" y="2357430"/>
                <a:ext cx="7000924" cy="928694"/>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buNone/>
                </a:pPr>
                <a:r>
                  <a:rPr lang="fa-IR" sz="2000" dirty="0" smtClean="0"/>
                  <a:t>ميانگين طول عمر در يك جمعيت 63 سال است. </a:t>
                </a:r>
              </a:p>
              <a:p>
                <a:pPr>
                  <a:buNone/>
                </a:pPr>
                <a:r>
                  <a:rPr lang="fa-IR" sz="2000" dirty="0" smtClean="0"/>
                  <a:t>فردي ادعا مي‌كند اين مقدار در سال گذشته افزايش داشته است.</a:t>
                </a:r>
                <a:endParaRPr lang="fa-IR" sz="1600" dirty="0"/>
              </a:p>
            </p:txBody>
          </p:sp>
          <p:graphicFrame>
            <p:nvGraphicFramePr>
              <p:cNvPr id="223236" name="Object 4"/>
              <p:cNvGraphicFramePr>
                <a:graphicFrameLocks noChangeAspect="1"/>
              </p:cNvGraphicFramePr>
              <p:nvPr/>
            </p:nvGraphicFramePr>
            <p:xfrm>
              <a:off x="862013" y="2554288"/>
              <a:ext cx="927100" cy="588962"/>
            </p:xfrm>
            <a:graphic>
              <a:graphicData uri="http://schemas.openxmlformats.org/presentationml/2006/ole">
                <mc:AlternateContent xmlns:mc="http://schemas.openxmlformats.org/markup-compatibility/2006">
                  <mc:Choice xmlns:v="urn:schemas-microsoft-com:vml" Requires="v">
                    <p:oleObj spid="_x0000_s223269" name="Equation" r:id="rId7" imgW="761760" imgH="482400" progId="">
                      <p:embed/>
                    </p:oleObj>
                  </mc:Choice>
                  <mc:Fallback>
                    <p:oleObj name="Equation" r:id="rId7" imgW="761760" imgH="4824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2013" y="2554288"/>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18"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20" name="Slide Number Placeholder 19"/>
          <p:cNvSpPr>
            <a:spLocks noGrp="1"/>
          </p:cNvSpPr>
          <p:nvPr>
            <p:ph type="sldNum" sz="quarter" idx="12"/>
          </p:nvPr>
        </p:nvSpPr>
        <p:spPr/>
        <p:txBody>
          <a:bodyPr/>
          <a:lstStyle/>
          <a:p>
            <a:pPr>
              <a:defRPr/>
            </a:pPr>
            <a:fld id="{AE3F404C-B64D-4FD4-ADF7-4CA21969E8E6}" type="slidenum">
              <a:rPr lang="fa-IR" smtClean="0"/>
              <a:pPr>
                <a:defRPr/>
              </a:pPr>
              <a:t>11</a:t>
            </a:fld>
            <a:endParaRPr lang="fa-IR"/>
          </a:p>
        </p:txBody>
      </p:sp>
      <p:grpSp>
        <p:nvGrpSpPr>
          <p:cNvPr id="21" name="Group 20"/>
          <p:cNvGrpSpPr/>
          <p:nvPr/>
        </p:nvGrpSpPr>
        <p:grpSpPr>
          <a:xfrm>
            <a:off x="9493" y="6276995"/>
            <a:ext cx="662099" cy="552454"/>
            <a:chOff x="9386" y="6276995"/>
            <a:chExt cx="662099" cy="552454"/>
          </a:xfrm>
        </p:grpSpPr>
        <p:sp>
          <p:nvSpPr>
            <p:cNvPr id="22" name="Isosceles Triangle 21">
              <a:hlinkClick r:id="rId9"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3" name="TextBox 22">
              <a:hlinkClick r:id="rId9"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4" name="Straight Connector 23"/>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 name="Rectangle 34"/>
          <p:cNvSpPr/>
          <p:nvPr/>
        </p:nvSpPr>
        <p:spPr>
          <a:xfrm>
            <a:off x="1000100" y="4500570"/>
            <a:ext cx="7143800" cy="150019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5" name="Content Placeholder 2"/>
          <p:cNvSpPr>
            <a:spLocks noGrp="1"/>
          </p:cNvSpPr>
          <p:nvPr>
            <p:ph idx="1"/>
          </p:nvPr>
        </p:nvSpPr>
        <p:spPr>
          <a:xfrm>
            <a:off x="885828" y="1714488"/>
            <a:ext cx="7758138" cy="2139952"/>
          </a:xfrm>
        </p:spPr>
        <p:txBody>
          <a:bodyPr/>
          <a:lstStyle/>
          <a:p>
            <a:pPr algn="just">
              <a:buNone/>
            </a:pPr>
            <a:r>
              <a:rPr lang="fa-IR" sz="2400" dirty="0" smtClean="0">
                <a:solidFill>
                  <a:schemeClr val="bg1"/>
                </a:solidFill>
              </a:rPr>
              <a:t>    استراتژي رد فرض صفر: </a:t>
            </a:r>
            <a:r>
              <a:rPr lang="fa-IR" sz="2400" dirty="0" smtClean="0"/>
              <a:t>هنگامي مي‌توان فرض صفر را رد كرد كه داده هاي مورد بررسي با شرايطي كه فرضيه صفر واقعا صحيح است، مطابقت نداشته باشد. اين كار با قرار گرفتن مقدار شاخص آماري آزمون در ناحيه رد، مورد تاييد قرار مي‌گيرد و ناحيه رد نيز بر اساس توزيع احتمال آن و با توجه به سطح معني داري آزمون تعيين مي‌شود.</a:t>
            </a:r>
            <a:endParaRPr lang="fa-IR" sz="2800" dirty="0"/>
          </a:p>
        </p:txBody>
      </p:sp>
      <p:sp>
        <p:nvSpPr>
          <p:cNvPr id="4" name="Slide Number Placeholder 3"/>
          <p:cNvSpPr>
            <a:spLocks noGrp="1"/>
          </p:cNvSpPr>
          <p:nvPr>
            <p:ph type="sldNum" sz="quarter" idx="12"/>
          </p:nvPr>
        </p:nvSpPr>
        <p:spPr/>
        <p:txBody>
          <a:bodyPr/>
          <a:lstStyle/>
          <a:p>
            <a:pPr>
              <a:defRPr/>
            </a:pPr>
            <a:fld id="{AE3F404C-B64D-4FD4-ADF7-4CA21969E8E6}" type="slidenum">
              <a:rPr lang="fa-IR" smtClean="0"/>
              <a:pPr>
                <a:defRPr/>
              </a:pPr>
              <a:t>12</a:t>
            </a:fld>
            <a:endParaRPr lang="fa-IR"/>
          </a:p>
        </p:txBody>
      </p:sp>
      <p:graphicFrame>
        <p:nvGraphicFramePr>
          <p:cNvPr id="10" name="Object 4"/>
          <p:cNvGraphicFramePr>
            <a:graphicFrameLocks noChangeAspect="1"/>
          </p:cNvGraphicFramePr>
          <p:nvPr/>
        </p:nvGraphicFramePr>
        <p:xfrm>
          <a:off x="6143637" y="4572009"/>
          <a:ext cx="1714511" cy="285751"/>
        </p:xfrm>
        <a:graphic>
          <a:graphicData uri="http://schemas.openxmlformats.org/presentationml/2006/ole">
            <mc:AlternateContent xmlns:mc="http://schemas.openxmlformats.org/markup-compatibility/2006">
              <mc:Choice xmlns:v="urn:schemas-microsoft-com:vml" Requires="v">
                <p:oleObj spid="_x0000_s300111" name="Equation" r:id="rId3" imgW="1231560" imgH="241200" progId="">
                  <p:embed/>
                </p:oleObj>
              </mc:Choice>
              <mc:Fallback>
                <p:oleObj name="Equation" r:id="rId3" imgW="1231560" imgH="2412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637" y="4572009"/>
                        <a:ext cx="1714511" cy="2857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7" name="Group 16"/>
          <p:cNvGrpSpPr/>
          <p:nvPr/>
        </p:nvGrpSpPr>
        <p:grpSpPr>
          <a:xfrm>
            <a:off x="6000760" y="4997990"/>
            <a:ext cx="1924079" cy="859902"/>
            <a:chOff x="6219821" y="3391958"/>
            <a:chExt cx="1924079" cy="859902"/>
          </a:xfrm>
        </p:grpSpPr>
        <p:grpSp>
          <p:nvGrpSpPr>
            <p:cNvPr id="15" name="Group 14"/>
            <p:cNvGrpSpPr/>
            <p:nvPr/>
          </p:nvGrpSpPr>
          <p:grpSpPr>
            <a:xfrm>
              <a:off x="6352494" y="3391958"/>
              <a:ext cx="1791406" cy="859902"/>
              <a:chOff x="6352494" y="3391958"/>
              <a:chExt cx="1791406" cy="859902"/>
            </a:xfrm>
          </p:grpSpPr>
          <p:cxnSp>
            <p:nvCxnSpPr>
              <p:cNvPr id="11" name="Straight Connector 10"/>
              <p:cNvCxnSpPr/>
              <p:nvPr/>
            </p:nvCxnSpPr>
            <p:spPr>
              <a:xfrm rot="5400000">
                <a:off x="7386845" y="3867076"/>
                <a:ext cx="371896" cy="794"/>
              </a:xfrm>
              <a:prstGeom prst="line">
                <a:avLst/>
              </a:prstGeom>
            </p:spPr>
            <p:style>
              <a:lnRef idx="1">
                <a:schemeClr val="dk1"/>
              </a:lnRef>
              <a:fillRef idx="0">
                <a:schemeClr val="dk1"/>
              </a:fillRef>
              <a:effectRef idx="0">
                <a:schemeClr val="dk1"/>
              </a:effectRef>
              <a:fontRef idx="minor">
                <a:schemeClr val="tx1"/>
              </a:fontRef>
            </p:style>
          </p:cxnSp>
          <p:sp>
            <p:nvSpPr>
              <p:cNvPr id="12" name="Freeform 11"/>
              <p:cNvSpPr/>
              <p:nvPr/>
            </p:nvSpPr>
            <p:spPr>
              <a:xfrm>
                <a:off x="6352494" y="3391958"/>
                <a:ext cx="1651352" cy="474780"/>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graphicFrame>
            <p:nvGraphicFramePr>
              <p:cNvPr id="13" name="Object 3"/>
              <p:cNvGraphicFramePr>
                <a:graphicFrameLocks noChangeAspect="1"/>
              </p:cNvGraphicFramePr>
              <p:nvPr/>
            </p:nvGraphicFramePr>
            <p:xfrm>
              <a:off x="7429520" y="3970053"/>
              <a:ext cx="357190" cy="281807"/>
            </p:xfrm>
            <a:graphic>
              <a:graphicData uri="http://schemas.openxmlformats.org/presentationml/2006/ole">
                <mc:AlternateContent xmlns:mc="http://schemas.openxmlformats.org/markup-compatibility/2006">
                  <mc:Choice xmlns:v="urn:schemas-microsoft-com:vml" Requires="v">
                    <p:oleObj spid="_x0000_s300112" name="Equation" r:id="rId5" imgW="279360" imgH="228600" progId="">
                      <p:embed/>
                    </p:oleObj>
                  </mc:Choice>
                  <mc:Fallback>
                    <p:oleObj name="Equation" r:id="rId5" imgW="279360" imgH="2286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29520" y="3970053"/>
                            <a:ext cx="357190" cy="2818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59"/>
              <p:cNvSpPr txBox="1"/>
              <p:nvPr/>
            </p:nvSpPr>
            <p:spPr>
              <a:xfrm>
                <a:off x="6357950" y="3863087"/>
                <a:ext cx="1785950" cy="256481"/>
              </a:xfrm>
              <a:prstGeom prst="rect">
                <a:avLst/>
              </a:prstGeom>
              <a:noFill/>
            </p:spPr>
            <p:txBody>
              <a:bodyPr wrap="square" rtlCol="1">
                <a:spAutoFit/>
              </a:bodyPr>
              <a:lstStyle/>
              <a:p>
                <a:r>
                  <a:rPr lang="fa-IR" sz="1200" dirty="0" smtClean="0">
                    <a:cs typeface="B Nazanin" pitchFamily="2" charset="-78"/>
                  </a:rPr>
                  <a:t>ناحيه رد      ناحيه پذيرش </a:t>
                </a:r>
                <a:endParaRPr lang="fa-IR" sz="1200" dirty="0">
                  <a:cs typeface="B Nazanin" pitchFamily="2" charset="-78"/>
                </a:endParaRPr>
              </a:p>
            </p:txBody>
          </p:sp>
        </p:grpSp>
        <p:cxnSp>
          <p:nvCxnSpPr>
            <p:cNvPr id="16" name="Straight Connector 14"/>
            <p:cNvCxnSpPr/>
            <p:nvPr/>
          </p:nvCxnSpPr>
          <p:spPr>
            <a:xfrm>
              <a:off x="6219821" y="3890260"/>
              <a:ext cx="1852641" cy="1470"/>
            </a:xfrm>
            <a:prstGeom prst="line">
              <a:avLst/>
            </a:prstGeom>
          </p:spPr>
          <p:style>
            <a:lnRef idx="1">
              <a:schemeClr val="dk1"/>
            </a:lnRef>
            <a:fillRef idx="0">
              <a:schemeClr val="dk1"/>
            </a:fillRef>
            <a:effectRef idx="0">
              <a:schemeClr val="dk1"/>
            </a:effectRef>
            <a:fontRef idx="minor">
              <a:schemeClr val="tx1"/>
            </a:fontRef>
          </p:style>
        </p:cxnSp>
      </p:grpSp>
      <p:grpSp>
        <p:nvGrpSpPr>
          <p:cNvPr id="23" name="Group 22"/>
          <p:cNvGrpSpPr/>
          <p:nvPr/>
        </p:nvGrpSpPr>
        <p:grpSpPr>
          <a:xfrm>
            <a:off x="3500430" y="5000636"/>
            <a:ext cx="2000264" cy="860619"/>
            <a:chOff x="6143636" y="3857628"/>
            <a:chExt cx="2000264" cy="860619"/>
          </a:xfrm>
        </p:grpSpPr>
        <p:cxnSp>
          <p:nvCxnSpPr>
            <p:cNvPr id="18" name="Straight Connector 17"/>
            <p:cNvCxnSpPr/>
            <p:nvPr/>
          </p:nvCxnSpPr>
          <p:spPr>
            <a:xfrm rot="5400000">
              <a:off x="6672465" y="4374646"/>
              <a:ext cx="371896" cy="794"/>
            </a:xfrm>
            <a:prstGeom prst="line">
              <a:avLst/>
            </a:prstGeom>
          </p:spPr>
          <p:style>
            <a:lnRef idx="1">
              <a:schemeClr val="dk1"/>
            </a:lnRef>
            <a:fillRef idx="0">
              <a:schemeClr val="dk1"/>
            </a:fillRef>
            <a:effectRef idx="0">
              <a:schemeClr val="dk1"/>
            </a:effectRef>
            <a:fontRef idx="minor">
              <a:schemeClr val="tx1"/>
            </a:fontRef>
          </p:style>
        </p:cxnSp>
        <p:sp>
          <p:nvSpPr>
            <p:cNvPr id="19" name="Freeform 13"/>
            <p:cNvSpPr/>
            <p:nvPr/>
          </p:nvSpPr>
          <p:spPr>
            <a:xfrm>
              <a:off x="6423932" y="3857628"/>
              <a:ext cx="1651352" cy="474780"/>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graphicFrame>
          <p:nvGraphicFramePr>
            <p:cNvPr id="20" name="Object 3"/>
            <p:cNvGraphicFramePr>
              <a:graphicFrameLocks noChangeAspect="1"/>
            </p:cNvGraphicFramePr>
            <p:nvPr/>
          </p:nvGraphicFramePr>
          <p:xfrm>
            <a:off x="6715140" y="4436025"/>
            <a:ext cx="260350" cy="282222"/>
          </p:xfrm>
          <a:graphic>
            <a:graphicData uri="http://schemas.openxmlformats.org/presentationml/2006/ole">
              <mc:AlternateContent xmlns:mc="http://schemas.openxmlformats.org/markup-compatibility/2006">
                <mc:Choice xmlns:v="urn:schemas-microsoft-com:vml" Requires="v">
                  <p:oleObj spid="_x0000_s300113" name="Equation" r:id="rId7" imgW="203040" imgH="228600" progId="">
                    <p:embed/>
                  </p:oleObj>
                </mc:Choice>
                <mc:Fallback>
                  <p:oleObj name="Equation" r:id="rId7" imgW="203040" imgH="2286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15140" y="4436025"/>
                          <a:ext cx="260350" cy="28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TextBox 38"/>
            <p:cNvSpPr txBox="1"/>
            <p:nvPr/>
          </p:nvSpPr>
          <p:spPr>
            <a:xfrm>
              <a:off x="6143636" y="4328757"/>
              <a:ext cx="1785950" cy="256481"/>
            </a:xfrm>
            <a:prstGeom prst="rect">
              <a:avLst/>
            </a:prstGeom>
            <a:noFill/>
          </p:spPr>
          <p:txBody>
            <a:bodyPr wrap="square" rtlCol="1">
              <a:spAutoFit/>
            </a:bodyPr>
            <a:lstStyle/>
            <a:p>
              <a:r>
                <a:rPr lang="fa-IR" sz="1200" dirty="0" smtClean="0">
                  <a:cs typeface="B Nazanin" pitchFamily="2" charset="-78"/>
                </a:rPr>
                <a:t> ناحيه پذيرش            ناحيه رد  </a:t>
              </a:r>
              <a:endParaRPr lang="fa-IR" sz="1200" dirty="0">
                <a:cs typeface="B Nazanin" pitchFamily="2" charset="-78"/>
              </a:endParaRPr>
            </a:p>
          </p:txBody>
        </p:sp>
        <p:cxnSp>
          <p:nvCxnSpPr>
            <p:cNvPr id="22" name="Straight Connector 21"/>
            <p:cNvCxnSpPr/>
            <p:nvPr/>
          </p:nvCxnSpPr>
          <p:spPr>
            <a:xfrm>
              <a:off x="6291259" y="4357694"/>
              <a:ext cx="1852641" cy="1470"/>
            </a:xfrm>
            <a:prstGeom prst="line">
              <a:avLst/>
            </a:prstGeom>
          </p:spPr>
          <p:style>
            <a:lnRef idx="1">
              <a:schemeClr val="dk1"/>
            </a:lnRef>
            <a:fillRef idx="0">
              <a:schemeClr val="dk1"/>
            </a:fillRef>
            <a:effectRef idx="0">
              <a:schemeClr val="dk1"/>
            </a:effectRef>
            <a:fontRef idx="minor">
              <a:schemeClr val="tx1"/>
            </a:fontRef>
          </p:style>
        </p:cxnSp>
      </p:grpSp>
      <p:grpSp>
        <p:nvGrpSpPr>
          <p:cNvPr id="32" name="Group 31"/>
          <p:cNvGrpSpPr/>
          <p:nvPr/>
        </p:nvGrpSpPr>
        <p:grpSpPr>
          <a:xfrm>
            <a:off x="1000100" y="5003282"/>
            <a:ext cx="2357454" cy="926048"/>
            <a:chOff x="1304902" y="4931844"/>
            <a:chExt cx="2357454" cy="926048"/>
          </a:xfrm>
        </p:grpSpPr>
        <p:grpSp>
          <p:nvGrpSpPr>
            <p:cNvPr id="30" name="Group 29"/>
            <p:cNvGrpSpPr/>
            <p:nvPr/>
          </p:nvGrpSpPr>
          <p:grpSpPr>
            <a:xfrm>
              <a:off x="1571604" y="4931844"/>
              <a:ext cx="1852641" cy="926048"/>
              <a:chOff x="6296036" y="3714752"/>
              <a:chExt cx="1852641" cy="926048"/>
            </a:xfrm>
          </p:grpSpPr>
          <p:cxnSp>
            <p:nvCxnSpPr>
              <p:cNvPr id="24" name="Straight Connector 23"/>
              <p:cNvCxnSpPr/>
              <p:nvPr/>
            </p:nvCxnSpPr>
            <p:spPr>
              <a:xfrm rot="5400000">
                <a:off x="6601027" y="4256017"/>
                <a:ext cx="371897" cy="794"/>
              </a:xfrm>
              <a:prstGeom prst="line">
                <a:avLst/>
              </a:prstGeom>
            </p:spPr>
            <p:style>
              <a:lnRef idx="1">
                <a:schemeClr val="dk1"/>
              </a:lnRef>
              <a:fillRef idx="0">
                <a:schemeClr val="dk1"/>
              </a:fillRef>
              <a:effectRef idx="0">
                <a:schemeClr val="dk1"/>
              </a:effectRef>
              <a:fontRef idx="minor">
                <a:schemeClr val="tx1"/>
              </a:fontRef>
            </p:style>
          </p:cxnSp>
          <p:sp>
            <p:nvSpPr>
              <p:cNvPr id="25" name="Freeform 13"/>
              <p:cNvSpPr/>
              <p:nvPr/>
            </p:nvSpPr>
            <p:spPr>
              <a:xfrm>
                <a:off x="6423932" y="3714752"/>
                <a:ext cx="1651352" cy="474780"/>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graphicFrame>
            <p:nvGraphicFramePr>
              <p:cNvPr id="26" name="Object 3"/>
              <p:cNvGraphicFramePr>
                <a:graphicFrameLocks noChangeAspect="1"/>
              </p:cNvGraphicFramePr>
              <p:nvPr/>
            </p:nvGraphicFramePr>
            <p:xfrm>
              <a:off x="7610499" y="4311541"/>
              <a:ext cx="390525" cy="329259"/>
            </p:xfrm>
            <a:graphic>
              <a:graphicData uri="http://schemas.openxmlformats.org/presentationml/2006/ole">
                <mc:AlternateContent xmlns:mc="http://schemas.openxmlformats.org/markup-compatibility/2006">
                  <mc:Choice xmlns:v="urn:schemas-microsoft-com:vml" Requires="v">
                    <p:oleObj spid="_x0000_s300114" name="Equation" r:id="rId9" imgW="304560" imgH="266400" progId="">
                      <p:embed/>
                    </p:oleObj>
                  </mc:Choice>
                  <mc:Fallback>
                    <p:oleObj name="Equation" r:id="rId9" imgW="304560" imgH="266400"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10499" y="4311541"/>
                            <a:ext cx="390525" cy="3292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7" name="Straight Connector 26"/>
              <p:cNvCxnSpPr/>
              <p:nvPr/>
            </p:nvCxnSpPr>
            <p:spPr>
              <a:xfrm rot="5400000">
                <a:off x="7600364" y="4256016"/>
                <a:ext cx="371896" cy="794"/>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8" name="Object 3"/>
              <p:cNvGraphicFramePr>
                <a:graphicFrameLocks noChangeAspect="1"/>
              </p:cNvGraphicFramePr>
              <p:nvPr/>
            </p:nvGraphicFramePr>
            <p:xfrm>
              <a:off x="6516688" y="4310054"/>
              <a:ext cx="503237" cy="329259"/>
            </p:xfrm>
            <a:graphic>
              <a:graphicData uri="http://schemas.openxmlformats.org/presentationml/2006/ole">
                <mc:AlternateContent xmlns:mc="http://schemas.openxmlformats.org/markup-compatibility/2006">
                  <mc:Choice xmlns:v="urn:schemas-microsoft-com:vml" Requires="v">
                    <p:oleObj spid="_x0000_s300115" name="Equation" r:id="rId11" imgW="393480" imgH="266400" progId="">
                      <p:embed/>
                    </p:oleObj>
                  </mc:Choice>
                  <mc:Fallback>
                    <p:oleObj name="Equation" r:id="rId11" imgW="393480" imgH="26640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16688" y="4310054"/>
                            <a:ext cx="503237" cy="3292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9" name="Straight Connector 14"/>
              <p:cNvCxnSpPr/>
              <p:nvPr/>
            </p:nvCxnSpPr>
            <p:spPr>
              <a:xfrm>
                <a:off x="6296036" y="4214818"/>
                <a:ext cx="1852641" cy="1470"/>
              </a:xfrm>
              <a:prstGeom prst="line">
                <a:avLst/>
              </a:prstGeom>
            </p:spPr>
            <p:style>
              <a:lnRef idx="1">
                <a:schemeClr val="dk1"/>
              </a:lnRef>
              <a:fillRef idx="0">
                <a:schemeClr val="dk1"/>
              </a:fillRef>
              <a:effectRef idx="0">
                <a:schemeClr val="dk1"/>
              </a:effectRef>
              <a:fontRef idx="minor">
                <a:schemeClr val="tx1"/>
              </a:fontRef>
            </p:style>
          </p:cxnSp>
        </p:grpSp>
        <p:sp>
          <p:nvSpPr>
            <p:cNvPr id="31" name="TextBox 19"/>
            <p:cNvSpPr txBox="1"/>
            <p:nvPr/>
          </p:nvSpPr>
          <p:spPr>
            <a:xfrm>
              <a:off x="1304902" y="5395926"/>
              <a:ext cx="2357454" cy="256481"/>
            </a:xfrm>
            <a:prstGeom prst="rect">
              <a:avLst/>
            </a:prstGeom>
            <a:noFill/>
          </p:spPr>
          <p:txBody>
            <a:bodyPr wrap="square" rtlCol="1">
              <a:spAutoFit/>
            </a:bodyPr>
            <a:lstStyle/>
            <a:p>
              <a:r>
                <a:rPr lang="fa-IR" sz="1200" dirty="0" smtClean="0">
                  <a:cs typeface="B Nazanin" pitchFamily="2" charset="-78"/>
                </a:rPr>
                <a:t> ناحيه رد     ناحيه پذيرش            ناحيه رد  </a:t>
              </a:r>
              <a:endParaRPr lang="fa-IR" sz="1200" dirty="0">
                <a:cs typeface="B Nazanin" pitchFamily="2" charset="-78"/>
              </a:endParaRPr>
            </a:p>
          </p:txBody>
        </p:sp>
      </p:grpSp>
      <p:graphicFrame>
        <p:nvGraphicFramePr>
          <p:cNvPr id="33" name="Object 4"/>
          <p:cNvGraphicFramePr>
            <a:graphicFrameLocks noChangeAspect="1"/>
          </p:cNvGraphicFramePr>
          <p:nvPr/>
        </p:nvGraphicFramePr>
        <p:xfrm>
          <a:off x="3951293" y="4585827"/>
          <a:ext cx="1406525" cy="271933"/>
        </p:xfrm>
        <a:graphic>
          <a:graphicData uri="http://schemas.openxmlformats.org/presentationml/2006/ole">
            <mc:AlternateContent xmlns:mc="http://schemas.openxmlformats.org/markup-compatibility/2006">
              <mc:Choice xmlns:v="urn:schemas-microsoft-com:vml" Requires="v">
                <p:oleObj spid="_x0000_s300116" name="Equation" r:id="rId13" imgW="1155600" imgH="241200" progId="">
                  <p:embed/>
                </p:oleObj>
              </mc:Choice>
              <mc:Fallback>
                <p:oleObj name="Equation" r:id="rId13" imgW="1155600" imgH="241200"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51293" y="4585827"/>
                        <a:ext cx="1406525" cy="2719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4"/>
          <p:cNvGraphicFramePr>
            <a:graphicFrameLocks noChangeAspect="1"/>
          </p:cNvGraphicFramePr>
          <p:nvPr/>
        </p:nvGraphicFramePr>
        <p:xfrm>
          <a:off x="1401752" y="4614638"/>
          <a:ext cx="1670050" cy="314560"/>
        </p:xfrm>
        <a:graphic>
          <a:graphicData uri="http://schemas.openxmlformats.org/presentationml/2006/ole">
            <mc:AlternateContent xmlns:mc="http://schemas.openxmlformats.org/markup-compatibility/2006">
              <mc:Choice xmlns:v="urn:schemas-microsoft-com:vml" Requires="v">
                <p:oleObj spid="_x0000_s300117" name="Equation" r:id="rId15" imgW="1371600" imgH="279360" progId="">
                  <p:embed/>
                </p:oleObj>
              </mc:Choice>
              <mc:Fallback>
                <p:oleObj name="Equation" r:id="rId15" imgW="1371600" imgH="27936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01752" y="4614638"/>
                        <a:ext cx="1670050" cy="3145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6" name="Group 35"/>
          <p:cNvGrpSpPr/>
          <p:nvPr/>
        </p:nvGrpSpPr>
        <p:grpSpPr>
          <a:xfrm>
            <a:off x="9493" y="6276995"/>
            <a:ext cx="662099" cy="552454"/>
            <a:chOff x="9386" y="6276995"/>
            <a:chExt cx="662099" cy="552454"/>
          </a:xfrm>
        </p:grpSpPr>
        <p:sp>
          <p:nvSpPr>
            <p:cNvPr id="37" name="Isosceles Triangle 36">
              <a:hlinkClick r:id="rId17"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38" name="TextBox 37">
              <a:hlinkClick r:id="rId17"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39" name="Straight Connector 38"/>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4" name="Slide Number Placeholder 3"/>
          <p:cNvSpPr>
            <a:spLocks noGrp="1"/>
          </p:cNvSpPr>
          <p:nvPr>
            <p:ph type="sldNum" sz="quarter" idx="12"/>
          </p:nvPr>
        </p:nvSpPr>
        <p:spPr/>
        <p:txBody>
          <a:bodyPr/>
          <a:lstStyle/>
          <a:p>
            <a:pPr>
              <a:defRPr/>
            </a:pPr>
            <a:fld id="{AE3F404C-B64D-4FD4-ADF7-4CA21969E8E6}" type="slidenum">
              <a:rPr lang="fa-IR" smtClean="0"/>
              <a:pPr>
                <a:defRPr/>
              </a:pPr>
              <a:t>13</a:t>
            </a:fld>
            <a:endParaRPr lang="fa-IR"/>
          </a:p>
        </p:txBody>
      </p:sp>
      <p:sp>
        <p:nvSpPr>
          <p:cNvPr id="5" name="TextBox 4"/>
          <p:cNvSpPr txBox="1"/>
          <p:nvPr/>
        </p:nvSpPr>
        <p:spPr>
          <a:xfrm>
            <a:off x="1142976" y="2371547"/>
            <a:ext cx="7000924" cy="2308324"/>
          </a:xfrm>
          <a:prstGeom prst="rect">
            <a:avLst/>
          </a:prstGeom>
          <a:noFill/>
        </p:spPr>
        <p:txBody>
          <a:bodyPr wrap="square" rtlCol="1">
            <a:spAutoFit/>
          </a:bodyPr>
          <a:lstStyle/>
          <a:p>
            <a:pPr algn="just"/>
            <a:r>
              <a:rPr lang="en-US" sz="1600" dirty="0" smtClean="0">
                <a:cs typeface="+mn-cs"/>
              </a:rPr>
              <a:t>P-Value</a:t>
            </a:r>
            <a:r>
              <a:rPr lang="fa-IR" dirty="0" smtClean="0">
                <a:cs typeface="+mn-cs"/>
              </a:rPr>
              <a:t> كه آن را احتمال معني داري براي يك آزمون نيز مي‌گويند، كوچكترين مقداري است كه مي توان براي آلفا در نظر گرفت تا فرض صفر رد شود. </a:t>
            </a:r>
          </a:p>
          <a:p>
            <a:pPr algn="just"/>
            <a:r>
              <a:rPr lang="fa-IR" dirty="0" smtClean="0">
                <a:cs typeface="+mn-cs"/>
              </a:rPr>
              <a:t>از طرفی آلفا سطح خطایی است که محقق برای رد فرض صفر در ابتدای آزمون در نظر می‌گیرد ولی</a:t>
            </a:r>
            <a:r>
              <a:rPr lang="en-US" sz="1600" dirty="0" smtClean="0"/>
              <a:t>P-Value </a:t>
            </a:r>
            <a:r>
              <a:rPr lang="fa-IR" sz="1600" dirty="0" smtClean="0"/>
              <a:t> </a:t>
            </a:r>
            <a:r>
              <a:rPr lang="fa-IR" dirty="0" smtClean="0">
                <a:cs typeface="+mn-cs"/>
              </a:rPr>
              <a:t>مقدار خطای محاسبه شده در رد فرض صفر است. مزیت محاسبه </a:t>
            </a:r>
            <a:r>
              <a:rPr lang="en-US" sz="1600" dirty="0" smtClean="0">
                <a:cs typeface="+mn-cs"/>
              </a:rPr>
              <a:t>P-Value</a:t>
            </a:r>
            <a:r>
              <a:rPr lang="fa-IR" dirty="0" smtClean="0">
                <a:cs typeface="+mn-cs"/>
              </a:rPr>
              <a:t> این است که اخذ تصمیم در مورد رد یا پذیرش فرض صفر را به محقق واگذار می‌کند. هر چند از قبل مقدار آن را معلوم کرده است ولی می‌تواند در مورد مقدار آن تجدید نظر کند. مثلا در یک آزمون اگر مقدار خطای محاسبه شده برابر</a:t>
            </a:r>
            <a:r>
              <a:rPr lang="en-US" sz="1600" dirty="0" smtClean="0">
                <a:cs typeface="+mn-cs"/>
              </a:rPr>
              <a:t>P-Value=0/04 </a:t>
            </a:r>
            <a:r>
              <a:rPr lang="fa-IR" sz="1600" dirty="0" smtClean="0">
                <a:cs typeface="+mn-cs"/>
              </a:rPr>
              <a:t> </a:t>
            </a:r>
            <a:r>
              <a:rPr lang="fa-IR" dirty="0" smtClean="0">
                <a:cs typeface="+mn-cs"/>
              </a:rPr>
              <a:t>باشد، فرض صفر با آلفای کمتر از این مقدار پذیرفته است ولی اگر محقق آلفا را بیشتر از این مقدار در نظر بگیرد، فرض صفر رد می‌شود. </a:t>
            </a:r>
          </a:p>
        </p:txBody>
      </p:sp>
      <p:sp>
        <p:nvSpPr>
          <p:cNvPr id="6" name="Oval 5"/>
          <p:cNvSpPr/>
          <p:nvPr/>
        </p:nvSpPr>
        <p:spPr>
          <a:xfrm>
            <a:off x="6715140" y="1643050"/>
            <a:ext cx="1500198" cy="642942"/>
          </a:xfrm>
          <a:prstGeom prst="ellipse">
            <a:avLst/>
          </a:prstGeom>
          <a:solidFill>
            <a:schemeClr val="tx2"/>
          </a:soli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en-US" sz="2000" b="1" dirty="0" smtClean="0">
                <a:cs typeface="+mj-cs"/>
              </a:rPr>
              <a:t>P-Value</a:t>
            </a:r>
            <a:endParaRPr lang="fa-IR" sz="2000" b="1" dirty="0">
              <a:cs typeface="+mj-cs"/>
            </a:endParaRPr>
          </a:p>
        </p:txBody>
      </p:sp>
      <p:grpSp>
        <p:nvGrpSpPr>
          <p:cNvPr id="13" name="Group 12"/>
          <p:cNvGrpSpPr/>
          <p:nvPr/>
        </p:nvGrpSpPr>
        <p:grpSpPr>
          <a:xfrm>
            <a:off x="1214414" y="4929198"/>
            <a:ext cx="7000924" cy="1214446"/>
            <a:chOff x="1214414" y="4929198"/>
            <a:chExt cx="7000924" cy="1214446"/>
          </a:xfrm>
        </p:grpSpPr>
        <p:grpSp>
          <p:nvGrpSpPr>
            <p:cNvPr id="11" name="Group 10"/>
            <p:cNvGrpSpPr/>
            <p:nvPr/>
          </p:nvGrpSpPr>
          <p:grpSpPr>
            <a:xfrm>
              <a:off x="1214414" y="4929198"/>
              <a:ext cx="7000924" cy="1214446"/>
              <a:chOff x="1214414" y="4714884"/>
              <a:chExt cx="7000924" cy="1214446"/>
            </a:xfrm>
          </p:grpSpPr>
          <p:sp>
            <p:nvSpPr>
              <p:cNvPr id="10" name="Rounded Rectangle 9"/>
              <p:cNvSpPr/>
              <p:nvPr/>
            </p:nvSpPr>
            <p:spPr>
              <a:xfrm>
                <a:off x="1214414" y="4714884"/>
                <a:ext cx="7000924" cy="1214446"/>
              </a:xfrm>
              <a:prstGeom prst="roundRect">
                <a:avLst/>
              </a:prstGeom>
              <a:solidFill>
                <a:srgbClr val="FFF4D9"/>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9" name="TextBox 8"/>
              <p:cNvSpPr txBox="1"/>
              <p:nvPr/>
            </p:nvSpPr>
            <p:spPr>
              <a:xfrm>
                <a:off x="1357290" y="4786322"/>
                <a:ext cx="6715172" cy="923330"/>
              </a:xfrm>
              <a:prstGeom prst="rect">
                <a:avLst/>
              </a:prstGeom>
              <a:noFill/>
            </p:spPr>
            <p:txBody>
              <a:bodyPr wrap="square" rtlCol="1">
                <a:spAutoFit/>
              </a:bodyPr>
              <a:lstStyle/>
              <a:p>
                <a:pPr algn="just"/>
                <a:r>
                  <a:rPr lang="en-US" sz="1600" dirty="0" smtClean="0"/>
                  <a:t>P-Value</a:t>
                </a:r>
                <a:r>
                  <a:rPr lang="en-US" dirty="0" smtClean="0"/>
                  <a:t> </a:t>
                </a:r>
                <a:r>
                  <a:rPr lang="fa-IR" dirty="0" smtClean="0"/>
                  <a:t> </a:t>
                </a:r>
                <a:r>
                  <a:rPr lang="fa-IR" dirty="0" smtClean="0">
                    <a:cs typeface="+mn-cs"/>
                  </a:rPr>
                  <a:t>معمولا در نرم افزارهاي تحليل آماري مورد استفاده قرار گرفته و محاسبه مي‌شود تا محقق با مشاهده آن بتواند در مورد رد يا پذيرش فرض صفر به صورت زير تصميم گيري نمايد:</a:t>
                </a:r>
                <a:endParaRPr lang="fa-IR" dirty="0"/>
              </a:p>
            </p:txBody>
          </p:sp>
        </p:grpSp>
        <p:graphicFrame>
          <p:nvGraphicFramePr>
            <p:cNvPr id="12" name="Object 4"/>
            <p:cNvGraphicFramePr>
              <a:graphicFrameLocks noChangeAspect="1"/>
            </p:cNvGraphicFramePr>
            <p:nvPr/>
          </p:nvGraphicFramePr>
          <p:xfrm>
            <a:off x="1643042" y="5715016"/>
            <a:ext cx="1746250" cy="279400"/>
          </p:xfrm>
          <a:graphic>
            <a:graphicData uri="http://schemas.openxmlformats.org/presentationml/2006/ole">
              <mc:AlternateContent xmlns:mc="http://schemas.openxmlformats.org/markup-compatibility/2006">
                <mc:Choice xmlns:v="urn:schemas-microsoft-com:vml" Requires="v">
                  <p:oleObj spid="_x0000_s299021" name="Equation" r:id="rId3" imgW="1434960" imgH="228600" progId="">
                    <p:embed/>
                  </p:oleObj>
                </mc:Choice>
                <mc:Fallback>
                  <p:oleObj name="Equation" r:id="rId3" imgW="1434960" imgH="2286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042" y="5715016"/>
                          <a:ext cx="174625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6" name="Group 15"/>
          <p:cNvGrpSpPr/>
          <p:nvPr/>
        </p:nvGrpSpPr>
        <p:grpSpPr>
          <a:xfrm>
            <a:off x="9493" y="6276995"/>
            <a:ext cx="662099" cy="552454"/>
            <a:chOff x="9386" y="6276995"/>
            <a:chExt cx="662099" cy="552454"/>
          </a:xfrm>
        </p:grpSpPr>
        <p:sp>
          <p:nvSpPr>
            <p:cNvPr id="17" name="Isosceles Triangle 16">
              <a:hlinkClick r:id="rId5"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8" name="TextBox 17">
              <a:hlinkClick r:id="rId5"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9" name="Straight Connector 18"/>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Rounded Rectangle 33"/>
          <p:cNvSpPr/>
          <p:nvPr/>
        </p:nvSpPr>
        <p:spPr>
          <a:xfrm>
            <a:off x="5572132" y="1571612"/>
            <a:ext cx="2786082" cy="500066"/>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endParaRPr lang="fa-IR"/>
          </a:p>
        </p:txBody>
      </p:sp>
      <p:sp>
        <p:nvSpPr>
          <p:cNvPr id="5" name="TextBox 4"/>
          <p:cNvSpPr txBox="1"/>
          <p:nvPr/>
        </p:nvSpPr>
        <p:spPr>
          <a:xfrm>
            <a:off x="5500694" y="1643050"/>
            <a:ext cx="2786082" cy="369332"/>
          </a:xfrm>
          <a:prstGeom prst="rect">
            <a:avLst/>
          </a:prstGeom>
          <a:noFill/>
        </p:spPr>
        <p:txBody>
          <a:bodyPr wrap="square" rtlCol="1">
            <a:spAutoFit/>
          </a:bodyPr>
          <a:lstStyle/>
          <a:p>
            <a:r>
              <a:rPr lang="fa-IR" dirty="0" smtClean="0">
                <a:cs typeface="+mj-cs"/>
              </a:rPr>
              <a:t>مراحل انجام يك آزمون آماري</a:t>
            </a:r>
            <a:endParaRPr lang="fa-IR" dirty="0">
              <a:cs typeface="+mj-cs"/>
            </a:endParaRPr>
          </a:p>
        </p:txBody>
      </p:sp>
      <p:sp>
        <p:nvSpPr>
          <p:cNvPr id="6" name="Rectangle 5"/>
          <p:cNvSpPr/>
          <p:nvPr/>
        </p:nvSpPr>
        <p:spPr>
          <a:xfrm>
            <a:off x="5429256" y="2285992"/>
            <a:ext cx="2928958" cy="457200"/>
          </a:xfrm>
          <a:prstGeom prst="rect">
            <a:avLst/>
          </a:prstGeom>
          <a:solidFill>
            <a:schemeClr val="bg2">
              <a:lumMod val="90000"/>
            </a:schemeClr>
          </a:solidFill>
        </p:spPr>
        <p:style>
          <a:lnRef idx="1">
            <a:schemeClr val="dk1"/>
          </a:lnRef>
          <a:fillRef idx="2">
            <a:schemeClr val="dk1"/>
          </a:fillRef>
          <a:effectRef idx="1">
            <a:schemeClr val="dk1"/>
          </a:effectRef>
          <a:fontRef idx="minor">
            <a:schemeClr val="dk1"/>
          </a:fontRef>
        </p:style>
        <p:txBody>
          <a:bodyPr rtlCol="0" anchor="ctr"/>
          <a:lstStyle/>
          <a:p>
            <a:pPr marL="342900" lvl="0" indent="-342900" algn="r" rtl="1"/>
            <a:r>
              <a:rPr lang="fa-IR" dirty="0" smtClean="0">
                <a:cs typeface="B Lotus" pitchFamily="2" charset="-78"/>
              </a:rPr>
              <a:t>1) فرضيه‌هاي آزمون را تشكيل دهيد. </a:t>
            </a:r>
            <a:endParaRPr lang="en-US" dirty="0"/>
          </a:p>
        </p:txBody>
      </p:sp>
      <p:grpSp>
        <p:nvGrpSpPr>
          <p:cNvPr id="7" name="Group 6"/>
          <p:cNvGrpSpPr/>
          <p:nvPr/>
        </p:nvGrpSpPr>
        <p:grpSpPr>
          <a:xfrm>
            <a:off x="4572000" y="2786058"/>
            <a:ext cx="3786214" cy="457200"/>
            <a:chOff x="4643438" y="2686048"/>
            <a:chExt cx="3786214" cy="457200"/>
          </a:xfrm>
        </p:grpSpPr>
        <p:sp>
          <p:nvSpPr>
            <p:cNvPr id="8" name="Rectangle 7"/>
            <p:cNvSpPr/>
            <p:nvPr/>
          </p:nvSpPr>
          <p:spPr>
            <a:xfrm>
              <a:off x="4643438" y="2686048"/>
              <a:ext cx="3786214" cy="457200"/>
            </a:xfrm>
            <a:prstGeom prst="rect">
              <a:avLst/>
            </a:prstGeom>
            <a:solidFill>
              <a:srgbClr val="ECD0B2"/>
            </a:solidFill>
          </p:spPr>
          <p:style>
            <a:lnRef idx="1">
              <a:schemeClr val="dk1"/>
            </a:lnRef>
            <a:fillRef idx="2">
              <a:schemeClr val="dk1"/>
            </a:fillRef>
            <a:effectRef idx="1">
              <a:schemeClr val="dk1"/>
            </a:effectRef>
            <a:fontRef idx="minor">
              <a:schemeClr val="dk1"/>
            </a:fontRef>
          </p:style>
          <p:txBody>
            <a:bodyPr rtlCol="0" anchor="ctr"/>
            <a:lstStyle/>
            <a:p>
              <a:pPr marL="342900" lvl="0" indent="-342900" algn="r" rtl="1"/>
              <a:r>
                <a:rPr lang="fa-IR" dirty="0" smtClean="0">
                  <a:cs typeface="B Lotus" pitchFamily="2" charset="-78"/>
                </a:rPr>
                <a:t>2) سطح معني داري آزمون (    ) را مشخص كنيد. </a:t>
              </a:r>
              <a:endParaRPr lang="en-US" dirty="0" smtClean="0">
                <a:cs typeface="B Lotus" pitchFamily="2" charset="-78"/>
              </a:endParaRPr>
            </a:p>
          </p:txBody>
        </p:sp>
        <p:graphicFrame>
          <p:nvGraphicFramePr>
            <p:cNvPr id="9" name="Object 8"/>
            <p:cNvGraphicFramePr>
              <a:graphicFrameLocks noChangeAspect="1"/>
            </p:cNvGraphicFramePr>
            <p:nvPr/>
          </p:nvGraphicFramePr>
          <p:xfrm>
            <a:off x="6143636" y="2824158"/>
            <a:ext cx="182562" cy="187325"/>
          </p:xfrm>
          <a:graphic>
            <a:graphicData uri="http://schemas.openxmlformats.org/presentationml/2006/ole">
              <mc:AlternateContent xmlns:mc="http://schemas.openxmlformats.org/markup-compatibility/2006">
                <mc:Choice xmlns:v="urn:schemas-microsoft-com:vml" Requires="v">
                  <p:oleObj spid="_x0000_s212003" name="Equation" r:id="rId3" imgW="152280" imgH="139680" progId="">
                    <p:embed/>
                  </p:oleObj>
                </mc:Choice>
                <mc:Fallback>
                  <p:oleObj name="Equation" r:id="rId3" imgW="152280" imgH="1396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636" y="2824158"/>
                          <a:ext cx="182562" cy="18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0" name="Group 9"/>
          <p:cNvGrpSpPr/>
          <p:nvPr/>
        </p:nvGrpSpPr>
        <p:grpSpPr>
          <a:xfrm>
            <a:off x="2657508" y="3286124"/>
            <a:ext cx="5700706" cy="457200"/>
            <a:chOff x="442930" y="3257552"/>
            <a:chExt cx="5700706" cy="457200"/>
          </a:xfrm>
        </p:grpSpPr>
        <p:sp>
          <p:nvSpPr>
            <p:cNvPr id="11" name="Rectangle 10"/>
            <p:cNvSpPr/>
            <p:nvPr/>
          </p:nvSpPr>
          <p:spPr>
            <a:xfrm>
              <a:off x="442930" y="3257552"/>
              <a:ext cx="5700706" cy="457200"/>
            </a:xfrm>
            <a:prstGeom prst="rect">
              <a:avLst/>
            </a:prstGeom>
            <a:solidFill>
              <a:srgbClr val="DFC9EF"/>
            </a:solidFill>
          </p:spPr>
          <p:style>
            <a:lnRef idx="1">
              <a:schemeClr val="dk1"/>
            </a:lnRef>
            <a:fillRef idx="2">
              <a:schemeClr val="dk1"/>
            </a:fillRef>
            <a:effectRef idx="1">
              <a:schemeClr val="dk1"/>
            </a:effectRef>
            <a:fontRef idx="minor">
              <a:schemeClr val="dk1"/>
            </a:fontRef>
          </p:style>
          <p:txBody>
            <a:bodyPr rtlCol="0" anchor="ctr"/>
            <a:lstStyle/>
            <a:p>
              <a:pPr algn="r" rtl="1"/>
              <a:r>
                <a:rPr lang="fa-IR" dirty="0" smtClean="0">
                  <a:cs typeface="B Lotus" pitchFamily="2" charset="-78"/>
                </a:rPr>
                <a:t>3) شاخص آماري آزمون (      ) را محاسبه و توزيع آن را معلوم كنيد.</a:t>
              </a:r>
              <a:endParaRPr lang="en-US" dirty="0" smtClean="0">
                <a:cs typeface="B Lotus" pitchFamily="2" charset="-78"/>
              </a:endParaRPr>
            </a:p>
          </p:txBody>
        </p:sp>
        <p:graphicFrame>
          <p:nvGraphicFramePr>
            <p:cNvPr id="12" name="Object 10"/>
            <p:cNvGraphicFramePr>
              <a:graphicFrameLocks noChangeAspect="1"/>
            </p:cNvGraphicFramePr>
            <p:nvPr/>
          </p:nvGraphicFramePr>
          <p:xfrm>
            <a:off x="3908423" y="3286124"/>
            <a:ext cx="306387" cy="338137"/>
          </p:xfrm>
          <a:graphic>
            <a:graphicData uri="http://schemas.openxmlformats.org/presentationml/2006/ole">
              <mc:AlternateContent xmlns:mc="http://schemas.openxmlformats.org/markup-compatibility/2006">
                <mc:Choice xmlns:v="urn:schemas-microsoft-com:vml" Requires="v">
                  <p:oleObj spid="_x0000_s212004" name="Equation" r:id="rId5" imgW="253800" imgH="253800" progId="">
                    <p:embed/>
                  </p:oleObj>
                </mc:Choice>
                <mc:Fallback>
                  <p:oleObj name="Equation" r:id="rId5" imgW="253800" imgH="2538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8423" y="3286124"/>
                          <a:ext cx="306387" cy="33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3" name="Group 12"/>
          <p:cNvGrpSpPr/>
          <p:nvPr/>
        </p:nvGrpSpPr>
        <p:grpSpPr>
          <a:xfrm>
            <a:off x="1571604" y="3786190"/>
            <a:ext cx="6786610" cy="457200"/>
            <a:chOff x="428596" y="4543436"/>
            <a:chExt cx="6786610" cy="457200"/>
          </a:xfrm>
        </p:grpSpPr>
        <p:sp>
          <p:nvSpPr>
            <p:cNvPr id="14" name="Rectangle 13"/>
            <p:cNvSpPr/>
            <p:nvPr/>
          </p:nvSpPr>
          <p:spPr>
            <a:xfrm>
              <a:off x="428596" y="4543436"/>
              <a:ext cx="6786610" cy="457200"/>
            </a:xfrm>
            <a:prstGeom prst="rect">
              <a:avLst/>
            </a:prstGeom>
            <a:solidFill>
              <a:srgbClr val="D9F5FF"/>
            </a:solidFill>
          </p:spPr>
          <p:style>
            <a:lnRef idx="1">
              <a:schemeClr val="dk1"/>
            </a:lnRef>
            <a:fillRef idx="2">
              <a:schemeClr val="dk1"/>
            </a:fillRef>
            <a:effectRef idx="1">
              <a:schemeClr val="dk1"/>
            </a:effectRef>
            <a:fontRef idx="minor">
              <a:schemeClr val="dk1"/>
            </a:fontRef>
          </p:style>
          <p:txBody>
            <a:bodyPr rtlCol="0" anchor="ctr"/>
            <a:lstStyle/>
            <a:p>
              <a:r>
                <a:rPr lang="fa-IR" dirty="0" smtClean="0">
                  <a:cs typeface="B Lotus" pitchFamily="2" charset="-78"/>
                </a:rPr>
                <a:t>4) قاعده تصميم گيري را براي رد يا پذيرش فرضيه       بكار گرفته و تصميم گيري نماييد.</a:t>
              </a:r>
              <a:endParaRPr lang="en-US" dirty="0" smtClean="0">
                <a:cs typeface="B Lotus" pitchFamily="2" charset="-78"/>
              </a:endParaRPr>
            </a:p>
          </p:txBody>
        </p:sp>
        <p:graphicFrame>
          <p:nvGraphicFramePr>
            <p:cNvPr id="15" name="Object 11"/>
            <p:cNvGraphicFramePr>
              <a:graphicFrameLocks noChangeAspect="1"/>
            </p:cNvGraphicFramePr>
            <p:nvPr/>
          </p:nvGraphicFramePr>
          <p:xfrm>
            <a:off x="3286116" y="4614874"/>
            <a:ext cx="244475" cy="304800"/>
          </p:xfrm>
          <a:graphic>
            <a:graphicData uri="http://schemas.openxmlformats.org/presentationml/2006/ole">
              <mc:AlternateContent xmlns:mc="http://schemas.openxmlformats.org/markup-compatibility/2006">
                <mc:Choice xmlns:v="urn:schemas-microsoft-com:vml" Requires="v">
                  <p:oleObj spid="_x0000_s212005" name="Equation" r:id="rId7" imgW="203040" imgH="228600" progId="">
                    <p:embed/>
                  </p:oleObj>
                </mc:Choice>
                <mc:Fallback>
                  <p:oleObj name="Equation" r:id="rId7" imgW="203040" imgH="2286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86116" y="4614874"/>
                          <a:ext cx="244475"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4" name="Group 43"/>
          <p:cNvGrpSpPr/>
          <p:nvPr/>
        </p:nvGrpSpPr>
        <p:grpSpPr>
          <a:xfrm>
            <a:off x="1000100" y="4572008"/>
            <a:ext cx="7000924" cy="1571636"/>
            <a:chOff x="1000100" y="4572008"/>
            <a:chExt cx="7000924" cy="1571636"/>
          </a:xfrm>
        </p:grpSpPr>
        <p:sp>
          <p:nvSpPr>
            <p:cNvPr id="17" name="TextBox 16"/>
            <p:cNvSpPr txBox="1"/>
            <p:nvPr/>
          </p:nvSpPr>
          <p:spPr>
            <a:xfrm>
              <a:off x="2786050" y="4572008"/>
              <a:ext cx="3429024"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r>
                <a:rPr lang="fa-IR" dirty="0" smtClean="0">
                  <a:cs typeface="+mn-cs"/>
                </a:rPr>
                <a:t>توزيع شاخص آزمون به سه عامل بستگي دارد:</a:t>
              </a:r>
              <a:endParaRPr lang="fa-IR" dirty="0">
                <a:cs typeface="+mn-cs"/>
              </a:endParaRPr>
            </a:p>
          </p:txBody>
        </p:sp>
        <p:grpSp>
          <p:nvGrpSpPr>
            <p:cNvPr id="22" name="Group 21"/>
            <p:cNvGrpSpPr/>
            <p:nvPr/>
          </p:nvGrpSpPr>
          <p:grpSpPr>
            <a:xfrm>
              <a:off x="1000100" y="5500702"/>
              <a:ext cx="7000924" cy="642942"/>
              <a:chOff x="928662" y="5643578"/>
              <a:chExt cx="7000924" cy="642942"/>
            </a:xfrm>
          </p:grpSpPr>
          <p:sp>
            <p:nvSpPr>
              <p:cNvPr id="19" name="Oval 18"/>
              <p:cNvSpPr/>
              <p:nvPr/>
            </p:nvSpPr>
            <p:spPr>
              <a:xfrm>
                <a:off x="928662" y="5643578"/>
                <a:ext cx="2286016" cy="642942"/>
              </a:xfrm>
              <a:prstGeom prst="ellipse">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fa-IR" dirty="0" smtClean="0"/>
                  <a:t>واريانس جامعه </a:t>
                </a:r>
                <a:endParaRPr lang="fa-IR" dirty="0"/>
              </a:p>
            </p:txBody>
          </p:sp>
          <p:sp>
            <p:nvSpPr>
              <p:cNvPr id="20" name="Oval 19"/>
              <p:cNvSpPr/>
              <p:nvPr/>
            </p:nvSpPr>
            <p:spPr>
              <a:xfrm>
                <a:off x="3286116" y="5643578"/>
                <a:ext cx="2286016" cy="642942"/>
              </a:xfrm>
              <a:prstGeom prst="ellipse">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dirty="0" smtClean="0"/>
                  <a:t>تعداد نمونه</a:t>
                </a:r>
                <a:endParaRPr lang="fa-IR" dirty="0"/>
              </a:p>
            </p:txBody>
          </p:sp>
          <p:sp>
            <p:nvSpPr>
              <p:cNvPr id="21" name="Oval 20"/>
              <p:cNvSpPr/>
              <p:nvPr/>
            </p:nvSpPr>
            <p:spPr>
              <a:xfrm>
                <a:off x="5643570" y="5643578"/>
                <a:ext cx="2286016" cy="642942"/>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توزيع جامعه</a:t>
                </a:r>
                <a:endParaRPr lang="fa-IR" dirty="0"/>
              </a:p>
            </p:txBody>
          </p:sp>
        </p:grpSp>
        <p:cxnSp>
          <p:nvCxnSpPr>
            <p:cNvPr id="24" name="Straight Arrow Connector 23"/>
            <p:cNvCxnSpPr/>
            <p:nvPr/>
          </p:nvCxnSpPr>
          <p:spPr>
            <a:xfrm rot="10800000" flipV="1">
              <a:off x="2714612" y="4929198"/>
              <a:ext cx="1143008"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a:off x="5000628" y="4929198"/>
              <a:ext cx="1071570"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p:cNvCxnSpPr>
              <a:stCxn id="17" idx="2"/>
              <a:endCxn id="20" idx="0"/>
            </p:cNvCxnSpPr>
            <p:nvPr/>
          </p:nvCxnSpPr>
          <p:spPr>
            <a:xfrm rot="5400000">
              <a:off x="4220881" y="5221021"/>
              <a:ext cx="55936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3"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26" name="Slide Number Placeholder 25"/>
          <p:cNvSpPr>
            <a:spLocks noGrp="1"/>
          </p:cNvSpPr>
          <p:nvPr>
            <p:ph type="sldNum" sz="quarter" idx="12"/>
          </p:nvPr>
        </p:nvSpPr>
        <p:spPr/>
        <p:txBody>
          <a:bodyPr/>
          <a:lstStyle/>
          <a:p>
            <a:pPr>
              <a:defRPr/>
            </a:pPr>
            <a:fld id="{AE3F404C-B64D-4FD4-ADF7-4CA21969E8E6}" type="slidenum">
              <a:rPr lang="fa-IR" smtClean="0"/>
              <a:pPr>
                <a:defRPr/>
              </a:pPr>
              <a:t>14</a:t>
            </a:fld>
            <a:endParaRPr lang="fa-IR"/>
          </a:p>
        </p:txBody>
      </p:sp>
      <p:grpSp>
        <p:nvGrpSpPr>
          <p:cNvPr id="28" name="Group 27"/>
          <p:cNvGrpSpPr/>
          <p:nvPr/>
        </p:nvGrpSpPr>
        <p:grpSpPr>
          <a:xfrm>
            <a:off x="9493" y="6276995"/>
            <a:ext cx="662099" cy="552454"/>
            <a:chOff x="9386" y="6276995"/>
            <a:chExt cx="662099" cy="552454"/>
          </a:xfrm>
        </p:grpSpPr>
        <p:sp>
          <p:nvSpPr>
            <p:cNvPr id="29" name="Isosceles Triangle 28">
              <a:hlinkClick r:id="rId9"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30" name="TextBox 29">
              <a:hlinkClick r:id="rId9"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31" name="Straight Connector 30"/>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هاي ميانگين</a:t>
            </a:r>
            <a:endParaRPr lang="fa-IR" sz="3600" dirty="0"/>
          </a:p>
        </p:txBody>
      </p:sp>
      <p:sp>
        <p:nvSpPr>
          <p:cNvPr id="3" name="Content Placeholder 2"/>
          <p:cNvSpPr>
            <a:spLocks noGrp="1"/>
          </p:cNvSpPr>
          <p:nvPr>
            <p:ph idx="1"/>
          </p:nvPr>
        </p:nvSpPr>
        <p:spPr>
          <a:xfrm>
            <a:off x="457200" y="2432056"/>
            <a:ext cx="8229600" cy="2425704"/>
          </a:xfrm>
        </p:spPr>
        <p:txBody>
          <a:bodyPr/>
          <a:lstStyle/>
          <a:p>
            <a:pPr marL="0" indent="0" algn="just">
              <a:buNone/>
            </a:pPr>
            <a:r>
              <a:rPr lang="fa-IR" sz="2000" dirty="0" smtClean="0"/>
              <a:t>در بسیاری از مطالعات پزشكي بحث بر سر این موضوع است که آیا بین دو یا چند گروه اختلافی وجود دارد یا خیر؟ این موضوع در مطالعات تجربی که در آنها عملکرد افراد تحت مطالعه، در شرایط متفاوت با هم مقایسه می‌شود، بیشتر نمود پیدا می‌کند. به طور معمول بحث اختلاف بین دو یا چند گروه، بیشتر به اختلاف بین میانگین‌های آنها منجر می‌شود. زیرا معمولا در مطالعات تجربی که در فصل اول با آنها اشاره کردیم، متغيرها كمي هستند. مثلا فرض کنید می‌خواهید فشار خون دو گروه زن و مرد را با یکدیگر مقایسه کنید. طبیعی است که باید از هر یک از جمعیت‌های زن و مرد، نمونه‌هایی را انتخاب کنید و فشار خون آنها را اندازه بگیرید و سپس میانگین فشار خون هر گروه را محاسبه و با هم مقایسه کنید.</a:t>
            </a:r>
            <a:endParaRPr lang="fa-IR" sz="2000" dirty="0"/>
          </a:p>
        </p:txBody>
      </p:sp>
      <p:sp>
        <p:nvSpPr>
          <p:cNvPr id="8" name="Slide Number Placeholder 7"/>
          <p:cNvSpPr>
            <a:spLocks noGrp="1"/>
          </p:cNvSpPr>
          <p:nvPr>
            <p:ph type="sldNum" sz="quarter" idx="12"/>
          </p:nvPr>
        </p:nvSpPr>
        <p:spPr/>
        <p:txBody>
          <a:bodyPr/>
          <a:lstStyle/>
          <a:p>
            <a:pPr>
              <a:defRPr/>
            </a:pPr>
            <a:fld id="{AE3F404C-B64D-4FD4-ADF7-4CA21969E8E6}" type="slidenum">
              <a:rPr lang="fa-IR" smtClean="0"/>
              <a:pPr>
                <a:defRPr/>
              </a:pPr>
              <a:t>15</a:t>
            </a:fld>
            <a:endParaRPr lang="fa-IR"/>
          </a:p>
        </p:txBody>
      </p:sp>
      <p:sp>
        <p:nvSpPr>
          <p:cNvPr id="4" name="Oval 3"/>
          <p:cNvSpPr/>
          <p:nvPr/>
        </p:nvSpPr>
        <p:spPr>
          <a:xfrm>
            <a:off x="1142976" y="5072074"/>
            <a:ext cx="6858048" cy="714380"/>
          </a:xfrm>
          <a:prstGeom prst="ellipse">
            <a:avLst/>
          </a:prstGeom>
          <a:solidFill>
            <a:srgbClr val="D2C66C"/>
          </a:solidFill>
        </p:spPr>
        <p:style>
          <a:lnRef idx="3">
            <a:schemeClr val="lt1"/>
          </a:lnRef>
          <a:fillRef idx="1">
            <a:schemeClr val="accent6"/>
          </a:fillRef>
          <a:effectRef idx="1">
            <a:schemeClr val="accent6"/>
          </a:effectRef>
          <a:fontRef idx="minor">
            <a:schemeClr val="lt1"/>
          </a:fontRef>
        </p:style>
        <p:txBody>
          <a:bodyPr rtlCol="1" anchor="ctr"/>
          <a:lstStyle/>
          <a:p>
            <a:pPr algn="ctr"/>
            <a:r>
              <a:rPr lang="fa-IR" sz="1600" dirty="0" smtClean="0">
                <a:solidFill>
                  <a:schemeClr val="bg2">
                    <a:lumMod val="25000"/>
                  </a:schemeClr>
                </a:solidFill>
                <a:cs typeface="+mj-cs"/>
              </a:rPr>
              <a:t>در اغلب مطالعات آماري موضوع مقايسه ميانگين‌ها مطرح است.</a:t>
            </a:r>
            <a:endParaRPr lang="fa-IR" sz="1600" dirty="0">
              <a:solidFill>
                <a:schemeClr val="bg2">
                  <a:lumMod val="25000"/>
                </a:schemeClr>
              </a:solidFill>
              <a:cs typeface="+mj-cs"/>
            </a:endParaRPr>
          </a:p>
        </p:txBody>
      </p:sp>
      <p:sp>
        <p:nvSpPr>
          <p:cNvPr id="6" name="Rectangle 5"/>
          <p:cNvSpPr/>
          <p:nvPr/>
        </p:nvSpPr>
        <p:spPr>
          <a:xfrm>
            <a:off x="7215206" y="1857364"/>
            <a:ext cx="1143008" cy="357190"/>
          </a:xfrm>
          <a:prstGeom prst="rect">
            <a:avLst/>
          </a:prstGeom>
        </p:spPr>
        <p:style>
          <a:lnRef idx="3">
            <a:schemeClr val="lt1"/>
          </a:lnRef>
          <a:fillRef idx="1">
            <a:schemeClr val="dk1"/>
          </a:fillRef>
          <a:effectRef idx="1">
            <a:schemeClr val="dk1"/>
          </a:effectRef>
          <a:fontRef idx="minor">
            <a:schemeClr val="lt1"/>
          </a:fontRef>
        </p:style>
        <p:txBody>
          <a:bodyPr rtlCol="1" anchor="ctr"/>
          <a:lstStyle/>
          <a:p>
            <a:pPr algn="ctr"/>
            <a:r>
              <a:rPr lang="fa-IR" dirty="0" smtClean="0">
                <a:cs typeface="+mj-cs"/>
              </a:rPr>
              <a:t>مقدمه</a:t>
            </a:r>
            <a:endParaRPr lang="fa-IR" dirty="0">
              <a:cs typeface="+mj-cs"/>
            </a:endParaRPr>
          </a:p>
        </p:txBody>
      </p:sp>
      <p:grpSp>
        <p:nvGrpSpPr>
          <p:cNvPr id="9" name="Group 8"/>
          <p:cNvGrpSpPr/>
          <p:nvPr/>
        </p:nvGrpSpPr>
        <p:grpSpPr>
          <a:xfrm>
            <a:off x="9493" y="6276995"/>
            <a:ext cx="662099" cy="552454"/>
            <a:chOff x="9386" y="6276995"/>
            <a:chExt cx="662099" cy="552454"/>
          </a:xfrm>
        </p:grpSpPr>
        <p:sp>
          <p:nvSpPr>
            <p:cNvPr id="10" name="Isosceles Triangle 9">
              <a:hlinkClick r:id="rId2"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1" name="TextBox 10">
              <a:hlinkClick r:id="rId2"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2" name="Straight Connector 11"/>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9" name="Straight Connector 28"/>
          <p:cNvCxnSpPr/>
          <p:nvPr/>
        </p:nvCxnSpPr>
        <p:spPr>
          <a:xfrm>
            <a:off x="571472" y="1928802"/>
            <a:ext cx="8001056" cy="1588"/>
          </a:xfrm>
          <a:prstGeom prst="line">
            <a:avLst/>
          </a:prstGeom>
          <a:ln/>
        </p:spPr>
        <p:style>
          <a:lnRef idx="1">
            <a:schemeClr val="dk1"/>
          </a:lnRef>
          <a:fillRef idx="0">
            <a:schemeClr val="dk1"/>
          </a:fillRef>
          <a:effectRef idx="0">
            <a:schemeClr val="dk1"/>
          </a:effectRef>
          <a:fontRef idx="minor">
            <a:schemeClr val="tx1"/>
          </a:fontRef>
        </p:style>
      </p:cxnSp>
      <p:sp>
        <p:nvSpPr>
          <p:cNvPr id="85" name="TextBox 84"/>
          <p:cNvSpPr txBox="1"/>
          <p:nvPr/>
        </p:nvSpPr>
        <p:spPr>
          <a:xfrm>
            <a:off x="500034" y="1500174"/>
            <a:ext cx="8143932" cy="400110"/>
          </a:xfrm>
          <a:prstGeom prst="rect">
            <a:avLst/>
          </a:prstGeom>
          <a:noFill/>
        </p:spPr>
        <p:txBody>
          <a:bodyPr wrap="square" rtlCol="1">
            <a:spAutoFit/>
          </a:bodyPr>
          <a:lstStyle/>
          <a:p>
            <a:r>
              <a:rPr lang="fa-IR" sz="2000" b="1" dirty="0" smtClean="0">
                <a:cs typeface="+mn-cs"/>
              </a:rPr>
              <a:t>قبل از انجام  آزمون‌هاي مربوط به ميانگين در مورد توزيع شاخص آزمون به حالات زير توجه كنيد.</a:t>
            </a:r>
            <a:endParaRPr lang="fa-IR" sz="2000" b="1" dirty="0">
              <a:cs typeface="+mn-cs"/>
            </a:endParaRPr>
          </a:p>
        </p:txBody>
      </p:sp>
      <p:grpSp>
        <p:nvGrpSpPr>
          <p:cNvPr id="112" name="Group 111"/>
          <p:cNvGrpSpPr/>
          <p:nvPr/>
        </p:nvGrpSpPr>
        <p:grpSpPr>
          <a:xfrm>
            <a:off x="571472" y="2071678"/>
            <a:ext cx="7715305" cy="4357718"/>
            <a:chOff x="785786" y="2000240"/>
            <a:chExt cx="7715305" cy="4357718"/>
          </a:xfrm>
        </p:grpSpPr>
        <p:sp>
          <p:nvSpPr>
            <p:cNvPr id="43" name="Right Brace 42"/>
            <p:cNvSpPr/>
            <p:nvPr/>
          </p:nvSpPr>
          <p:spPr>
            <a:xfrm>
              <a:off x="5357818" y="4429132"/>
              <a:ext cx="142876" cy="357190"/>
            </a:xfrm>
            <a:prstGeom prst="rightBrace">
              <a:avLst>
                <a:gd name="adj1" fmla="val 36666"/>
                <a:gd name="adj2" fmla="val 50000"/>
              </a:avLst>
            </a:prstGeom>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sp>
          <p:nvSpPr>
            <p:cNvPr id="47" name="Right Brace 46"/>
            <p:cNvSpPr/>
            <p:nvPr/>
          </p:nvSpPr>
          <p:spPr>
            <a:xfrm>
              <a:off x="5357818" y="4857760"/>
              <a:ext cx="142876" cy="357190"/>
            </a:xfrm>
            <a:prstGeom prst="rightBrace">
              <a:avLst>
                <a:gd name="adj1" fmla="val 36666"/>
                <a:gd name="adj2" fmla="val 50000"/>
              </a:avLst>
            </a:prstGeom>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sp>
          <p:nvSpPr>
            <p:cNvPr id="76" name="Right Brace 75"/>
            <p:cNvSpPr/>
            <p:nvPr/>
          </p:nvSpPr>
          <p:spPr>
            <a:xfrm>
              <a:off x="5357818" y="5500702"/>
              <a:ext cx="214314" cy="785818"/>
            </a:xfrm>
            <a:prstGeom prst="rightBrace">
              <a:avLst>
                <a:gd name="adj1" fmla="val 36666"/>
                <a:gd name="adj2" fmla="val 50000"/>
              </a:avLst>
            </a:prstGeom>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grpSp>
          <p:nvGrpSpPr>
            <p:cNvPr id="111" name="Group 110"/>
            <p:cNvGrpSpPr/>
            <p:nvPr/>
          </p:nvGrpSpPr>
          <p:grpSpPr>
            <a:xfrm>
              <a:off x="785786" y="2000240"/>
              <a:ext cx="7715305" cy="4357718"/>
              <a:chOff x="642910" y="1928802"/>
              <a:chExt cx="7715305" cy="4357718"/>
            </a:xfrm>
          </p:grpSpPr>
          <p:sp>
            <p:nvSpPr>
              <p:cNvPr id="84" name="Rectangle 83"/>
              <p:cNvSpPr/>
              <p:nvPr/>
            </p:nvSpPr>
            <p:spPr>
              <a:xfrm>
                <a:off x="5643570" y="5429264"/>
                <a:ext cx="2714644" cy="785818"/>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83" name="Rectangle 82"/>
              <p:cNvSpPr/>
              <p:nvPr/>
            </p:nvSpPr>
            <p:spPr>
              <a:xfrm>
                <a:off x="5643570" y="4786322"/>
                <a:ext cx="2286016" cy="35719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p>
            </p:txBody>
          </p:sp>
          <p:sp>
            <p:nvSpPr>
              <p:cNvPr id="82" name="Rectangle 81"/>
              <p:cNvSpPr/>
              <p:nvPr/>
            </p:nvSpPr>
            <p:spPr>
              <a:xfrm>
                <a:off x="5643570" y="4357694"/>
                <a:ext cx="2286016" cy="35719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p>
            </p:txBody>
          </p:sp>
          <p:grpSp>
            <p:nvGrpSpPr>
              <p:cNvPr id="110" name="Group 109"/>
              <p:cNvGrpSpPr/>
              <p:nvPr/>
            </p:nvGrpSpPr>
            <p:grpSpPr>
              <a:xfrm>
                <a:off x="642910" y="1928802"/>
                <a:ext cx="7715305" cy="4357718"/>
                <a:chOff x="714348" y="2000240"/>
                <a:chExt cx="7715305" cy="4357718"/>
              </a:xfrm>
            </p:grpSpPr>
            <p:sp>
              <p:nvSpPr>
                <p:cNvPr id="33" name="Right Brace 32"/>
                <p:cNvSpPr/>
                <p:nvPr/>
              </p:nvSpPr>
              <p:spPr>
                <a:xfrm>
                  <a:off x="6929454" y="2214554"/>
                  <a:ext cx="214314" cy="1571636"/>
                </a:xfrm>
                <a:prstGeom prst="rightBrace">
                  <a:avLst>
                    <a:gd name="adj1" fmla="val 86851"/>
                    <a:gd name="adj2" fmla="val 50000"/>
                  </a:avLst>
                </a:prstGeom>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grpSp>
              <p:nvGrpSpPr>
                <p:cNvPr id="36" name="Group 35"/>
                <p:cNvGrpSpPr/>
                <p:nvPr/>
              </p:nvGrpSpPr>
              <p:grpSpPr>
                <a:xfrm>
                  <a:off x="7286645" y="2357430"/>
                  <a:ext cx="1143008" cy="1323439"/>
                  <a:chOff x="6978914" y="1799197"/>
                  <a:chExt cx="999133" cy="1323439"/>
                </a:xfrm>
              </p:grpSpPr>
              <p:sp>
                <p:nvSpPr>
                  <p:cNvPr id="34" name="TextBox 33"/>
                  <p:cNvSpPr txBox="1"/>
                  <p:nvPr/>
                </p:nvSpPr>
                <p:spPr>
                  <a:xfrm>
                    <a:off x="6978914" y="1799197"/>
                    <a:ext cx="999133" cy="1323439"/>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sz="1600" dirty="0" smtClean="0">
                        <a:cs typeface="+mn-cs"/>
                      </a:rPr>
                      <a:t>طبق قضيه حد </a:t>
                    </a:r>
                  </a:p>
                  <a:p>
                    <a:r>
                      <a:rPr lang="fa-IR" sz="1600" dirty="0" smtClean="0">
                        <a:cs typeface="+mn-cs"/>
                      </a:rPr>
                      <a:t>مركزي، توزيع </a:t>
                    </a:r>
                  </a:p>
                  <a:p>
                    <a:r>
                      <a:rPr lang="fa-IR" sz="1600" dirty="0" smtClean="0">
                        <a:cs typeface="+mn-cs"/>
                      </a:rPr>
                      <a:t>        در همة</a:t>
                    </a:r>
                  </a:p>
                  <a:p>
                    <a:r>
                      <a:rPr lang="fa-IR" sz="1600" dirty="0" smtClean="0">
                        <a:cs typeface="+mn-cs"/>
                      </a:rPr>
                      <a:t> اين حالت ها </a:t>
                    </a:r>
                  </a:p>
                  <a:p>
                    <a:r>
                      <a:rPr lang="fa-IR" sz="1600" dirty="0" smtClean="0">
                        <a:cs typeface="+mn-cs"/>
                      </a:rPr>
                      <a:t>نرمال است.</a:t>
                    </a:r>
                    <a:endParaRPr lang="fa-IR" sz="1600" dirty="0">
                      <a:cs typeface="+mn-cs"/>
                    </a:endParaRPr>
                  </a:p>
                </p:txBody>
              </p:sp>
              <p:graphicFrame>
                <p:nvGraphicFramePr>
                  <p:cNvPr id="35" name="Object 10"/>
                  <p:cNvGraphicFramePr>
                    <a:graphicFrameLocks noChangeAspect="1"/>
                  </p:cNvGraphicFramePr>
                  <p:nvPr/>
                </p:nvGraphicFramePr>
                <p:xfrm>
                  <a:off x="7609213" y="2280213"/>
                  <a:ext cx="306387" cy="338137"/>
                </p:xfrm>
                <a:graphic>
                  <a:graphicData uri="http://schemas.openxmlformats.org/presentationml/2006/ole">
                    <mc:AlternateContent xmlns:mc="http://schemas.openxmlformats.org/markup-compatibility/2006">
                      <mc:Choice xmlns:v="urn:schemas-microsoft-com:vml" Requires="v">
                        <p:oleObj spid="_x0000_s216156" name="Equation" r:id="rId3" imgW="253800" imgH="253800" progId="">
                          <p:embed/>
                        </p:oleObj>
                      </mc:Choice>
                      <mc:Fallback>
                        <p:oleObj name="Equation" r:id="rId3" imgW="253800" imgH="2538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9213" y="2280213"/>
                                <a:ext cx="306387" cy="33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6" name="Group 45"/>
                <p:cNvGrpSpPr/>
                <p:nvPr/>
              </p:nvGrpSpPr>
              <p:grpSpPr>
                <a:xfrm>
                  <a:off x="5786446" y="4429132"/>
                  <a:ext cx="1857388" cy="369332"/>
                  <a:chOff x="6429388" y="4845618"/>
                  <a:chExt cx="1857388" cy="369332"/>
                </a:xfrm>
              </p:grpSpPr>
              <p:sp>
                <p:nvSpPr>
                  <p:cNvPr id="44" name="TextBox 43"/>
                  <p:cNvSpPr txBox="1"/>
                  <p:nvPr/>
                </p:nvSpPr>
                <p:spPr>
                  <a:xfrm>
                    <a:off x="6429388" y="4845618"/>
                    <a:ext cx="1857388" cy="369332"/>
                  </a:xfrm>
                  <a:prstGeom prst="rect">
                    <a:avLst/>
                  </a:prstGeom>
                  <a:noFill/>
                </p:spPr>
                <p:txBody>
                  <a:bodyPr wrap="square" rtlCol="1">
                    <a:spAutoFit/>
                  </a:bodyPr>
                  <a:lstStyle/>
                  <a:p>
                    <a:r>
                      <a:rPr lang="fa-IR" dirty="0" smtClean="0">
                        <a:cs typeface="+mn-cs"/>
                      </a:rPr>
                      <a:t>توزيع        نرمال است.</a:t>
                    </a:r>
                    <a:endParaRPr lang="fa-IR" dirty="0">
                      <a:cs typeface="+mn-cs"/>
                    </a:endParaRPr>
                  </a:p>
                </p:txBody>
              </p:sp>
              <p:graphicFrame>
                <p:nvGraphicFramePr>
                  <p:cNvPr id="45" name="Object 10"/>
                  <p:cNvGraphicFramePr>
                    <a:graphicFrameLocks noChangeAspect="1"/>
                  </p:cNvGraphicFramePr>
                  <p:nvPr/>
                </p:nvGraphicFramePr>
                <p:xfrm>
                  <a:off x="7429520" y="4857760"/>
                  <a:ext cx="306387" cy="338137"/>
                </p:xfrm>
                <a:graphic>
                  <a:graphicData uri="http://schemas.openxmlformats.org/presentationml/2006/ole">
                    <mc:AlternateContent xmlns:mc="http://schemas.openxmlformats.org/markup-compatibility/2006">
                      <mc:Choice xmlns:v="urn:schemas-microsoft-com:vml" Requires="v">
                        <p:oleObj spid="_x0000_s216157" name="Equation" r:id="rId5" imgW="253800" imgH="253800" progId="">
                          <p:embed/>
                        </p:oleObj>
                      </mc:Choice>
                      <mc:Fallback>
                        <p:oleObj name="Equation" r:id="rId5" imgW="253800" imgH="2538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20" y="4857760"/>
                                <a:ext cx="306387" cy="33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75" name="Group 74"/>
                <p:cNvGrpSpPr/>
                <p:nvPr/>
              </p:nvGrpSpPr>
              <p:grpSpPr>
                <a:xfrm>
                  <a:off x="5715008" y="4845618"/>
                  <a:ext cx="2286016" cy="369332"/>
                  <a:chOff x="5929322" y="4845618"/>
                  <a:chExt cx="2286016" cy="369332"/>
                </a:xfrm>
              </p:grpSpPr>
              <p:grpSp>
                <p:nvGrpSpPr>
                  <p:cNvPr id="48" name="Group 47"/>
                  <p:cNvGrpSpPr/>
                  <p:nvPr/>
                </p:nvGrpSpPr>
                <p:grpSpPr>
                  <a:xfrm>
                    <a:off x="5929322" y="4845618"/>
                    <a:ext cx="2286016" cy="369332"/>
                    <a:chOff x="6572264" y="4845618"/>
                    <a:chExt cx="2286016" cy="369332"/>
                  </a:xfrm>
                </p:grpSpPr>
                <p:sp>
                  <p:nvSpPr>
                    <p:cNvPr id="49" name="TextBox 48"/>
                    <p:cNvSpPr txBox="1"/>
                    <p:nvPr/>
                  </p:nvSpPr>
                  <p:spPr>
                    <a:xfrm>
                      <a:off x="6572264" y="4845618"/>
                      <a:ext cx="2286016"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r>
                        <a:rPr lang="fa-IR" dirty="0" smtClean="0">
                          <a:cs typeface="+mn-cs"/>
                        </a:rPr>
                        <a:t>      داراي توزيع        است. </a:t>
                      </a:r>
                      <a:endParaRPr lang="fa-IR" dirty="0">
                        <a:cs typeface="+mn-cs"/>
                      </a:endParaRPr>
                    </a:p>
                  </p:txBody>
                </p:sp>
                <p:graphicFrame>
                  <p:nvGraphicFramePr>
                    <p:cNvPr id="50" name="Object 10"/>
                    <p:cNvGraphicFramePr>
                      <a:graphicFrameLocks noChangeAspect="1"/>
                    </p:cNvGraphicFramePr>
                    <p:nvPr/>
                  </p:nvGraphicFramePr>
                  <p:xfrm>
                    <a:off x="8501090" y="4857760"/>
                    <a:ext cx="306387" cy="338137"/>
                  </p:xfrm>
                  <a:graphic>
                    <a:graphicData uri="http://schemas.openxmlformats.org/presentationml/2006/ole">
                      <mc:AlternateContent xmlns:mc="http://schemas.openxmlformats.org/markup-compatibility/2006">
                        <mc:Choice xmlns:v="urn:schemas-microsoft-com:vml" Requires="v">
                          <p:oleObj spid="_x0000_s216158" name="Equation" r:id="rId6" imgW="253800" imgH="253800" progId="">
                            <p:embed/>
                          </p:oleObj>
                        </mc:Choice>
                        <mc:Fallback>
                          <p:oleObj name="Equation" r:id="rId6" imgW="253800" imgH="2538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01090" y="4857760"/>
                                  <a:ext cx="306387" cy="33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74" name="Object 10"/>
                  <p:cNvGraphicFramePr>
                    <a:graphicFrameLocks noChangeAspect="1"/>
                  </p:cNvGraphicFramePr>
                  <p:nvPr/>
                </p:nvGraphicFramePr>
                <p:xfrm>
                  <a:off x="6535754" y="4857760"/>
                  <a:ext cx="322262" cy="304800"/>
                </p:xfrm>
                <a:graphic>
                  <a:graphicData uri="http://schemas.openxmlformats.org/presentationml/2006/ole">
                    <mc:AlternateContent xmlns:mc="http://schemas.openxmlformats.org/markup-compatibility/2006">
                      <mc:Choice xmlns:v="urn:schemas-microsoft-com:vml" Requires="v">
                        <p:oleObj spid="_x0000_s216159" name="Equation" r:id="rId7" imgW="266400" imgH="228600" progId="">
                          <p:embed/>
                        </p:oleObj>
                      </mc:Choice>
                      <mc:Fallback>
                        <p:oleObj name="Equation" r:id="rId7" imgW="266400" imgH="228600" progId="">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35754" y="4857760"/>
                                <a:ext cx="322262"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81" name="Group 80"/>
                <p:cNvGrpSpPr/>
                <p:nvPr/>
              </p:nvGrpSpPr>
              <p:grpSpPr>
                <a:xfrm>
                  <a:off x="5643570" y="5500702"/>
                  <a:ext cx="2786082" cy="728665"/>
                  <a:chOff x="5786446" y="5577504"/>
                  <a:chExt cx="2786082" cy="728665"/>
                </a:xfrm>
              </p:grpSpPr>
              <p:grpSp>
                <p:nvGrpSpPr>
                  <p:cNvPr id="77" name="Group 76"/>
                  <p:cNvGrpSpPr/>
                  <p:nvPr/>
                </p:nvGrpSpPr>
                <p:grpSpPr>
                  <a:xfrm>
                    <a:off x="5786446" y="5577504"/>
                    <a:ext cx="2786082" cy="369332"/>
                    <a:chOff x="6280300" y="4845618"/>
                    <a:chExt cx="1817009" cy="369332"/>
                  </a:xfrm>
                </p:grpSpPr>
                <p:sp>
                  <p:nvSpPr>
                    <p:cNvPr id="78" name="TextBox 77"/>
                    <p:cNvSpPr txBox="1"/>
                    <p:nvPr/>
                  </p:nvSpPr>
                  <p:spPr>
                    <a:xfrm>
                      <a:off x="6280300" y="4845618"/>
                      <a:ext cx="1817009" cy="369332"/>
                    </a:xfrm>
                    <a:prstGeom prst="rect">
                      <a:avLst/>
                    </a:prstGeom>
                    <a:noFill/>
                  </p:spPr>
                  <p:txBody>
                    <a:bodyPr wrap="square" rtlCol="1">
                      <a:spAutoFit/>
                    </a:bodyPr>
                    <a:lstStyle/>
                    <a:p>
                      <a:r>
                        <a:rPr lang="fa-IR" dirty="0" smtClean="0">
                          <a:cs typeface="+mn-cs"/>
                        </a:rPr>
                        <a:t>توزيع        از قضيه چبيشف در زير</a:t>
                      </a:r>
                      <a:endParaRPr lang="fa-IR" dirty="0">
                        <a:cs typeface="+mn-cs"/>
                      </a:endParaRPr>
                    </a:p>
                  </p:txBody>
                </p:sp>
                <p:graphicFrame>
                  <p:nvGraphicFramePr>
                    <p:cNvPr id="79" name="Object 10"/>
                    <p:cNvGraphicFramePr>
                      <a:graphicFrameLocks noChangeAspect="1"/>
                    </p:cNvGraphicFramePr>
                    <p:nvPr/>
                  </p:nvGraphicFramePr>
                  <p:xfrm>
                    <a:off x="7538229" y="4845618"/>
                    <a:ext cx="251586" cy="338137"/>
                  </p:xfrm>
                  <a:graphic>
                    <a:graphicData uri="http://schemas.openxmlformats.org/presentationml/2006/ole">
                      <mc:AlternateContent xmlns:mc="http://schemas.openxmlformats.org/markup-compatibility/2006">
                        <mc:Choice xmlns:v="urn:schemas-microsoft-com:vml" Requires="v">
                          <p:oleObj spid="_x0000_s216160" name="Equation" r:id="rId9" imgW="253800" imgH="253800" progId="">
                            <p:embed/>
                          </p:oleObj>
                        </mc:Choice>
                        <mc:Fallback>
                          <p:oleObj name="Equation" r:id="rId9" imgW="253800" imgH="253800" progId="">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8229" y="4845618"/>
                                  <a:ext cx="251586" cy="33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80" name="Object 10"/>
                  <p:cNvGraphicFramePr>
                    <a:graphicFrameLocks noChangeAspect="1"/>
                  </p:cNvGraphicFramePr>
                  <p:nvPr/>
                </p:nvGraphicFramePr>
                <p:xfrm>
                  <a:off x="6000760" y="5934694"/>
                  <a:ext cx="2460651" cy="371475"/>
                </p:xfrm>
                <a:graphic>
                  <a:graphicData uri="http://schemas.openxmlformats.org/presentationml/2006/ole">
                    <mc:AlternateContent xmlns:mc="http://schemas.openxmlformats.org/markup-compatibility/2006">
                      <mc:Choice xmlns:v="urn:schemas-microsoft-com:vml" Requires="v">
                        <p:oleObj spid="_x0000_s216161" name="Equation" r:id="rId10" imgW="2031840" imgH="279360" progId="">
                          <p:embed/>
                        </p:oleObj>
                      </mc:Choice>
                      <mc:Fallback>
                        <p:oleObj name="Equation" r:id="rId10" imgW="2031840" imgH="279360" progId="">
                          <p:embed/>
                          <p:pic>
                            <p:nvPicPr>
                              <p:cNvPr id="0"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00760" y="5934694"/>
                                <a:ext cx="2460651" cy="371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09" name="Group 108"/>
                <p:cNvGrpSpPr/>
                <p:nvPr/>
              </p:nvGrpSpPr>
              <p:grpSpPr>
                <a:xfrm>
                  <a:off x="714348" y="2000240"/>
                  <a:ext cx="6180166" cy="4357718"/>
                  <a:chOff x="714348" y="2000240"/>
                  <a:chExt cx="6180166" cy="4357718"/>
                </a:xfrm>
              </p:grpSpPr>
              <p:grpSp>
                <p:nvGrpSpPr>
                  <p:cNvPr id="67" name="Group 66"/>
                  <p:cNvGrpSpPr/>
                  <p:nvPr/>
                </p:nvGrpSpPr>
                <p:grpSpPr>
                  <a:xfrm>
                    <a:off x="3857620" y="2071678"/>
                    <a:ext cx="3036894" cy="4214842"/>
                    <a:chOff x="4357686" y="2071678"/>
                    <a:chExt cx="3036894" cy="4214842"/>
                  </a:xfrm>
                </p:grpSpPr>
                <p:grpSp>
                  <p:nvGrpSpPr>
                    <p:cNvPr id="27" name="Group 26"/>
                    <p:cNvGrpSpPr/>
                    <p:nvPr/>
                  </p:nvGrpSpPr>
                  <p:grpSpPr>
                    <a:xfrm>
                      <a:off x="4357686" y="2071678"/>
                      <a:ext cx="1357322" cy="4214842"/>
                      <a:chOff x="4643438" y="2071678"/>
                      <a:chExt cx="1357322" cy="4214842"/>
                    </a:xfrm>
                  </p:grpSpPr>
                  <p:sp>
                    <p:nvSpPr>
                      <p:cNvPr id="14" name="Rounded Rectangle 13"/>
                      <p:cNvSpPr/>
                      <p:nvPr/>
                    </p:nvSpPr>
                    <p:spPr>
                      <a:xfrm>
                        <a:off x="4643438" y="2071678"/>
                        <a:ext cx="1357322" cy="357190"/>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واريانس معلوم</a:t>
                        </a:r>
                        <a:endParaRPr lang="fa-IR" dirty="0"/>
                      </a:p>
                    </p:txBody>
                  </p:sp>
                  <p:sp>
                    <p:nvSpPr>
                      <p:cNvPr id="15" name="Rounded Rectangle 14"/>
                      <p:cNvSpPr/>
                      <p:nvPr/>
                    </p:nvSpPr>
                    <p:spPr>
                      <a:xfrm>
                        <a:off x="4643438" y="2500306"/>
                        <a:ext cx="1357322" cy="357190"/>
                      </a:xfrm>
                      <a:prstGeom prst="roundRect">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fa-IR" dirty="0" smtClean="0"/>
                          <a:t>واريانس مجهول</a:t>
                        </a:r>
                        <a:endParaRPr lang="fa-IR" dirty="0"/>
                      </a:p>
                    </p:txBody>
                  </p:sp>
                  <p:sp>
                    <p:nvSpPr>
                      <p:cNvPr id="16" name="Rounded Rectangle 15"/>
                      <p:cNvSpPr/>
                      <p:nvPr/>
                    </p:nvSpPr>
                    <p:spPr>
                      <a:xfrm>
                        <a:off x="4643438" y="3143248"/>
                        <a:ext cx="1357322" cy="357190"/>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واريانس معلوم</a:t>
                        </a:r>
                        <a:endParaRPr lang="fa-IR" dirty="0"/>
                      </a:p>
                    </p:txBody>
                  </p:sp>
                  <p:sp>
                    <p:nvSpPr>
                      <p:cNvPr id="17" name="Rounded Rectangle 16"/>
                      <p:cNvSpPr/>
                      <p:nvPr/>
                    </p:nvSpPr>
                    <p:spPr>
                      <a:xfrm>
                        <a:off x="4643438" y="3571876"/>
                        <a:ext cx="1357322" cy="357190"/>
                      </a:xfrm>
                      <a:prstGeom prst="roundRect">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fa-IR" dirty="0" smtClean="0"/>
                          <a:t>واريانس مجهول</a:t>
                        </a:r>
                      </a:p>
                    </p:txBody>
                  </p:sp>
                  <p:sp>
                    <p:nvSpPr>
                      <p:cNvPr id="21" name="Rounded Rectangle 20"/>
                      <p:cNvSpPr/>
                      <p:nvPr/>
                    </p:nvSpPr>
                    <p:spPr>
                      <a:xfrm>
                        <a:off x="4643438" y="4429132"/>
                        <a:ext cx="1357322" cy="357190"/>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واريانس معلوم</a:t>
                        </a:r>
                      </a:p>
                    </p:txBody>
                  </p:sp>
                  <p:sp>
                    <p:nvSpPr>
                      <p:cNvPr id="22" name="Rounded Rectangle 21"/>
                      <p:cNvSpPr/>
                      <p:nvPr/>
                    </p:nvSpPr>
                    <p:spPr>
                      <a:xfrm>
                        <a:off x="4643438" y="4857760"/>
                        <a:ext cx="1357322" cy="357190"/>
                      </a:xfrm>
                      <a:prstGeom prst="roundRect">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fa-IR" dirty="0" smtClean="0"/>
                          <a:t>واريانس مجهول</a:t>
                        </a:r>
                      </a:p>
                    </p:txBody>
                  </p:sp>
                  <p:sp>
                    <p:nvSpPr>
                      <p:cNvPr id="23" name="Rounded Rectangle 22"/>
                      <p:cNvSpPr/>
                      <p:nvPr/>
                    </p:nvSpPr>
                    <p:spPr>
                      <a:xfrm>
                        <a:off x="4643438" y="5500702"/>
                        <a:ext cx="1357322" cy="357190"/>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واريانس معلوم</a:t>
                        </a:r>
                      </a:p>
                    </p:txBody>
                  </p:sp>
                  <p:sp>
                    <p:nvSpPr>
                      <p:cNvPr id="24" name="Rounded Rectangle 23"/>
                      <p:cNvSpPr/>
                      <p:nvPr/>
                    </p:nvSpPr>
                    <p:spPr>
                      <a:xfrm>
                        <a:off x="4643438" y="5929330"/>
                        <a:ext cx="1357322" cy="357190"/>
                      </a:xfrm>
                      <a:prstGeom prst="roundRect">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fa-IR" dirty="0" smtClean="0"/>
                          <a:t>واريانس مجهول</a:t>
                        </a:r>
                      </a:p>
                    </p:txBody>
                  </p:sp>
                </p:grpSp>
                <p:graphicFrame>
                  <p:nvGraphicFramePr>
                    <p:cNvPr id="37" name="Object 10"/>
                    <p:cNvGraphicFramePr>
                      <a:graphicFrameLocks noChangeAspect="1"/>
                    </p:cNvGraphicFramePr>
                    <p:nvPr/>
                  </p:nvGraphicFramePr>
                  <p:xfrm>
                    <a:off x="6180142" y="3143250"/>
                    <a:ext cx="1193800" cy="623888"/>
                  </p:xfrm>
                  <a:graphic>
                    <a:graphicData uri="http://schemas.openxmlformats.org/presentationml/2006/ole">
                      <mc:AlternateContent xmlns:mc="http://schemas.openxmlformats.org/markup-compatibility/2006">
                        <mc:Choice xmlns:v="urn:schemas-microsoft-com:vml" Requires="v">
                          <p:oleObj spid="_x0000_s216162" name="Equation" r:id="rId12" imgW="990360" imgH="469800" progId="">
                            <p:embed/>
                          </p:oleObj>
                        </mc:Choice>
                        <mc:Fallback>
                          <p:oleObj name="Equation" r:id="rId12" imgW="990360" imgH="469800" progId="">
                            <p:embed/>
                            <p:pic>
                              <p:nvPicPr>
                                <p:cNvPr id="0"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80142" y="3143250"/>
                                  <a:ext cx="1193800" cy="623888"/>
                                </a:xfrm>
                                <a:prstGeom prst="rect">
                                  <a:avLst/>
                                </a:prstGeom>
                                <a:solidFill>
                                  <a:srgbClr val="FFFF99"/>
                                </a:solidFill>
                              </p:spPr>
                            </p:pic>
                          </p:oleObj>
                        </mc:Fallback>
                      </mc:AlternateContent>
                    </a:graphicData>
                  </a:graphic>
                </p:graphicFrame>
                <p:graphicFrame>
                  <p:nvGraphicFramePr>
                    <p:cNvPr id="216070" name="Object 6"/>
                    <p:cNvGraphicFramePr>
                      <a:graphicFrameLocks noChangeAspect="1"/>
                    </p:cNvGraphicFramePr>
                    <p:nvPr/>
                  </p:nvGraphicFramePr>
                  <p:xfrm>
                    <a:off x="6199192" y="2233613"/>
                    <a:ext cx="1195388" cy="623887"/>
                  </p:xfrm>
                  <a:graphic>
                    <a:graphicData uri="http://schemas.openxmlformats.org/presentationml/2006/ole">
                      <mc:AlternateContent xmlns:mc="http://schemas.openxmlformats.org/markup-compatibility/2006">
                        <mc:Choice xmlns:v="urn:schemas-microsoft-com:vml" Requires="v">
                          <p:oleObj spid="_x0000_s216163" name="Equation" r:id="rId14" imgW="990360" imgH="469800" progId="">
                            <p:embed/>
                          </p:oleObj>
                        </mc:Choice>
                        <mc:Fallback>
                          <p:oleObj name="Equation" r:id="rId14" imgW="990360" imgH="469800" progId="">
                            <p:embed/>
                            <p:pic>
                              <p:nvPicPr>
                                <p:cNvPr id="0" name="Picture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99192" y="2233613"/>
                                  <a:ext cx="1195388" cy="623887"/>
                                </a:xfrm>
                                <a:prstGeom prst="rect">
                                  <a:avLst/>
                                </a:prstGeom>
                                <a:solidFill>
                                  <a:srgbClr val="CCFFCC"/>
                                </a:solidFill>
                              </p:spPr>
                            </p:pic>
                          </p:oleObj>
                        </mc:Fallback>
                      </mc:AlternateContent>
                    </a:graphicData>
                  </a:graphic>
                </p:graphicFrame>
                <p:cxnSp>
                  <p:nvCxnSpPr>
                    <p:cNvPr id="55" name="Straight Arrow Connector 54"/>
                    <p:cNvCxnSpPr/>
                    <p:nvPr/>
                  </p:nvCxnSpPr>
                  <p:spPr>
                    <a:xfrm>
                      <a:off x="5715008" y="2393149"/>
                      <a:ext cx="428628" cy="10715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flipV="1">
                      <a:off x="5715008" y="2786058"/>
                      <a:ext cx="428628" cy="3929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2" name="Straight Arrow Connector 61"/>
                    <p:cNvCxnSpPr/>
                    <p:nvPr/>
                  </p:nvCxnSpPr>
                  <p:spPr>
                    <a:xfrm>
                      <a:off x="5715008" y="2821777"/>
                      <a:ext cx="428628" cy="392909"/>
                    </a:xfrm>
                    <a:prstGeom prst="straightConnector1">
                      <a:avLst/>
                    </a:prstGeom>
                    <a:ln>
                      <a:solidFill>
                        <a:schemeClr val="accent2"/>
                      </a:solidFill>
                      <a:tailEnd type="arrow"/>
                    </a:ln>
                  </p:spPr>
                  <p:style>
                    <a:lnRef idx="1">
                      <a:schemeClr val="dk1"/>
                    </a:lnRef>
                    <a:fillRef idx="0">
                      <a:schemeClr val="dk1"/>
                    </a:fillRef>
                    <a:effectRef idx="0">
                      <a:schemeClr val="dk1"/>
                    </a:effectRef>
                    <a:fontRef idx="minor">
                      <a:schemeClr val="tx1"/>
                    </a:fontRef>
                  </p:style>
                </p:cxnSp>
                <p:cxnSp>
                  <p:nvCxnSpPr>
                    <p:cNvPr id="64" name="Straight Arrow Connector 63"/>
                    <p:cNvCxnSpPr/>
                    <p:nvPr/>
                  </p:nvCxnSpPr>
                  <p:spPr>
                    <a:xfrm flipV="1">
                      <a:off x="5715008" y="3571876"/>
                      <a:ext cx="428628" cy="107158"/>
                    </a:xfrm>
                    <a:prstGeom prst="straightConnector1">
                      <a:avLst/>
                    </a:prstGeom>
                    <a:ln>
                      <a:solidFill>
                        <a:schemeClr val="accent2"/>
                      </a:solidFill>
                      <a:tailEnd type="arrow"/>
                    </a:ln>
                  </p:spPr>
                  <p:style>
                    <a:lnRef idx="1">
                      <a:schemeClr val="dk1"/>
                    </a:lnRef>
                    <a:fillRef idx="0">
                      <a:schemeClr val="dk1"/>
                    </a:fillRef>
                    <a:effectRef idx="0">
                      <a:schemeClr val="dk1"/>
                    </a:effectRef>
                    <a:fontRef idx="minor">
                      <a:schemeClr val="tx1"/>
                    </a:fontRef>
                  </p:style>
                </p:cxnSp>
              </p:grpSp>
              <p:grpSp>
                <p:nvGrpSpPr>
                  <p:cNvPr id="94" name="Group 93"/>
                  <p:cNvGrpSpPr/>
                  <p:nvPr/>
                </p:nvGrpSpPr>
                <p:grpSpPr>
                  <a:xfrm>
                    <a:off x="714348" y="2000240"/>
                    <a:ext cx="2857520" cy="4357718"/>
                    <a:chOff x="714348" y="2000240"/>
                    <a:chExt cx="2857520" cy="4357718"/>
                  </a:xfrm>
                </p:grpSpPr>
                <p:grpSp>
                  <p:nvGrpSpPr>
                    <p:cNvPr id="25" name="Group 24"/>
                    <p:cNvGrpSpPr/>
                    <p:nvPr/>
                  </p:nvGrpSpPr>
                  <p:grpSpPr>
                    <a:xfrm>
                      <a:off x="714348" y="2000240"/>
                      <a:ext cx="1071570" cy="4357718"/>
                      <a:chOff x="1357290" y="2000240"/>
                      <a:chExt cx="1071570" cy="4357718"/>
                    </a:xfrm>
                  </p:grpSpPr>
                  <p:sp>
                    <p:nvSpPr>
                      <p:cNvPr id="4" name="Rectangle 3"/>
                      <p:cNvSpPr/>
                      <p:nvPr/>
                    </p:nvSpPr>
                    <p:spPr>
                      <a:xfrm>
                        <a:off x="1357290" y="2000240"/>
                        <a:ext cx="1071570" cy="2071702"/>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t>حجم نمونه زياد</a:t>
                        </a:r>
                        <a:endParaRPr lang="fa-IR" dirty="0"/>
                      </a:p>
                    </p:txBody>
                  </p:sp>
                  <p:sp>
                    <p:nvSpPr>
                      <p:cNvPr id="5" name="Rectangle 4"/>
                      <p:cNvSpPr/>
                      <p:nvPr/>
                    </p:nvSpPr>
                    <p:spPr>
                      <a:xfrm>
                        <a:off x="1357290" y="4286256"/>
                        <a:ext cx="1071570" cy="207170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حجم نمونه كم</a:t>
                        </a:r>
                        <a:endParaRPr lang="fa-IR" dirty="0"/>
                      </a:p>
                    </p:txBody>
                  </p:sp>
                </p:grpSp>
                <p:grpSp>
                  <p:nvGrpSpPr>
                    <p:cNvPr id="26" name="Group 25"/>
                    <p:cNvGrpSpPr/>
                    <p:nvPr/>
                  </p:nvGrpSpPr>
                  <p:grpSpPr>
                    <a:xfrm>
                      <a:off x="2071670" y="2071678"/>
                      <a:ext cx="1500198" cy="4214842"/>
                      <a:chOff x="2714612" y="2071678"/>
                      <a:chExt cx="1500198" cy="4214842"/>
                    </a:xfrm>
                  </p:grpSpPr>
                  <p:sp>
                    <p:nvSpPr>
                      <p:cNvPr id="6" name="Oval 5"/>
                      <p:cNvSpPr/>
                      <p:nvPr/>
                    </p:nvSpPr>
                    <p:spPr>
                      <a:xfrm>
                        <a:off x="2714612" y="2071678"/>
                        <a:ext cx="1500198" cy="857256"/>
                      </a:xfrm>
                      <a:prstGeom prst="ellipse">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dirty="0" smtClean="0"/>
                          <a:t>توزيع جامعه نرمال</a:t>
                        </a:r>
                        <a:endParaRPr lang="fa-IR" dirty="0"/>
                      </a:p>
                    </p:txBody>
                  </p:sp>
                  <p:sp>
                    <p:nvSpPr>
                      <p:cNvPr id="7" name="Oval 6"/>
                      <p:cNvSpPr/>
                      <p:nvPr/>
                    </p:nvSpPr>
                    <p:spPr>
                      <a:xfrm>
                        <a:off x="2714612" y="3143248"/>
                        <a:ext cx="1500198" cy="857256"/>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dirty="0" smtClean="0"/>
                          <a:t>توزيع جامعه غيرنرمال</a:t>
                        </a:r>
                        <a:endParaRPr lang="fa-IR" dirty="0"/>
                      </a:p>
                    </p:txBody>
                  </p:sp>
                  <p:sp>
                    <p:nvSpPr>
                      <p:cNvPr id="12" name="Oval 11"/>
                      <p:cNvSpPr/>
                      <p:nvPr/>
                    </p:nvSpPr>
                    <p:spPr>
                      <a:xfrm>
                        <a:off x="2714612" y="4357694"/>
                        <a:ext cx="1500198" cy="857256"/>
                      </a:xfrm>
                      <a:prstGeom prst="ellipse">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dirty="0" smtClean="0"/>
                          <a:t>توزيع جامعه نرمال</a:t>
                        </a:r>
                        <a:endParaRPr lang="fa-IR" dirty="0"/>
                      </a:p>
                    </p:txBody>
                  </p:sp>
                  <p:sp>
                    <p:nvSpPr>
                      <p:cNvPr id="13" name="Oval 12"/>
                      <p:cNvSpPr/>
                      <p:nvPr/>
                    </p:nvSpPr>
                    <p:spPr>
                      <a:xfrm>
                        <a:off x="2714612" y="5429264"/>
                        <a:ext cx="1500198" cy="857256"/>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dirty="0" smtClean="0"/>
                          <a:t>توزيع جامعه غيرنرمال</a:t>
                        </a:r>
                        <a:endParaRPr lang="fa-IR" dirty="0"/>
                      </a:p>
                    </p:txBody>
                  </p:sp>
                </p:grpSp>
                <p:grpSp>
                  <p:nvGrpSpPr>
                    <p:cNvPr id="93" name="Group 92"/>
                    <p:cNvGrpSpPr/>
                    <p:nvPr/>
                  </p:nvGrpSpPr>
                  <p:grpSpPr>
                    <a:xfrm>
                      <a:off x="1785918" y="2500306"/>
                      <a:ext cx="285752" cy="1071570"/>
                      <a:chOff x="1785918" y="2500306"/>
                      <a:chExt cx="285752" cy="1071570"/>
                    </a:xfrm>
                  </p:grpSpPr>
                  <p:cxnSp>
                    <p:nvCxnSpPr>
                      <p:cNvPr id="87" name="Straight Arrow Connector 86"/>
                      <p:cNvCxnSpPr>
                        <a:stCxn id="4" idx="3"/>
                        <a:endCxn id="6" idx="2"/>
                      </p:cNvCxnSpPr>
                      <p:nvPr/>
                    </p:nvCxnSpPr>
                    <p:spPr>
                      <a:xfrm flipV="1">
                        <a:off x="1785918" y="2500306"/>
                        <a:ext cx="285752" cy="53578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9" name="Straight Arrow Connector 88"/>
                      <p:cNvCxnSpPr>
                        <a:stCxn id="4" idx="3"/>
                        <a:endCxn id="7" idx="2"/>
                      </p:cNvCxnSpPr>
                      <p:nvPr/>
                    </p:nvCxnSpPr>
                    <p:spPr>
                      <a:xfrm>
                        <a:off x="1785918" y="3036091"/>
                        <a:ext cx="285752" cy="53578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92" name="Group 91"/>
                    <p:cNvGrpSpPr/>
                    <p:nvPr/>
                  </p:nvGrpSpPr>
                  <p:grpSpPr>
                    <a:xfrm>
                      <a:off x="1785918" y="4786322"/>
                      <a:ext cx="285752" cy="1071570"/>
                      <a:chOff x="1785918" y="4786322"/>
                      <a:chExt cx="285752" cy="1071570"/>
                    </a:xfrm>
                  </p:grpSpPr>
                  <p:cxnSp>
                    <p:nvCxnSpPr>
                      <p:cNvPr id="90" name="Straight Arrow Connector 89"/>
                      <p:cNvCxnSpPr/>
                      <p:nvPr/>
                    </p:nvCxnSpPr>
                    <p:spPr>
                      <a:xfrm flipV="1">
                        <a:off x="1785918" y="4786322"/>
                        <a:ext cx="285752" cy="53578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1" name="Straight Arrow Connector 90"/>
                      <p:cNvCxnSpPr/>
                      <p:nvPr/>
                    </p:nvCxnSpPr>
                    <p:spPr>
                      <a:xfrm>
                        <a:off x="1785918" y="5322107"/>
                        <a:ext cx="285752" cy="53578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grpSp>
                <p:nvGrpSpPr>
                  <p:cNvPr id="99" name="Group 98"/>
                  <p:cNvGrpSpPr/>
                  <p:nvPr/>
                </p:nvGrpSpPr>
                <p:grpSpPr>
                  <a:xfrm>
                    <a:off x="3571868" y="2250273"/>
                    <a:ext cx="285752" cy="428628"/>
                    <a:chOff x="3571868" y="2250273"/>
                    <a:chExt cx="285752" cy="428628"/>
                  </a:xfrm>
                </p:grpSpPr>
                <p:cxnSp>
                  <p:nvCxnSpPr>
                    <p:cNvPr id="96" name="Straight Arrow Connector 95"/>
                    <p:cNvCxnSpPr>
                      <a:stCxn id="6" idx="6"/>
                      <a:endCxn id="14" idx="1"/>
                    </p:cNvCxnSpPr>
                    <p:nvPr/>
                  </p:nvCxnSpPr>
                  <p:spPr>
                    <a:xfrm flipV="1">
                      <a:off x="3571868" y="2250273"/>
                      <a:ext cx="285752" cy="2500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8" name="Straight Arrow Connector 97"/>
                    <p:cNvCxnSpPr>
                      <a:stCxn id="6" idx="6"/>
                      <a:endCxn id="15" idx="1"/>
                    </p:cNvCxnSpPr>
                    <p:nvPr/>
                  </p:nvCxnSpPr>
                  <p:spPr>
                    <a:xfrm>
                      <a:off x="3571868" y="2500306"/>
                      <a:ext cx="285752" cy="17859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100" name="Group 99"/>
                  <p:cNvGrpSpPr/>
                  <p:nvPr/>
                </p:nvGrpSpPr>
                <p:grpSpPr>
                  <a:xfrm>
                    <a:off x="3571868" y="3357562"/>
                    <a:ext cx="285752" cy="428628"/>
                    <a:chOff x="3571868" y="2250273"/>
                    <a:chExt cx="285752" cy="428628"/>
                  </a:xfrm>
                </p:grpSpPr>
                <p:cxnSp>
                  <p:nvCxnSpPr>
                    <p:cNvPr id="101" name="Straight Arrow Connector 100"/>
                    <p:cNvCxnSpPr/>
                    <p:nvPr/>
                  </p:nvCxnSpPr>
                  <p:spPr>
                    <a:xfrm flipV="1">
                      <a:off x="3571868" y="2250273"/>
                      <a:ext cx="285752" cy="2500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2" name="Straight Arrow Connector 101"/>
                    <p:cNvCxnSpPr/>
                    <p:nvPr/>
                  </p:nvCxnSpPr>
                  <p:spPr>
                    <a:xfrm>
                      <a:off x="3571868" y="2500306"/>
                      <a:ext cx="285752" cy="17859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103" name="Group 102"/>
                  <p:cNvGrpSpPr/>
                  <p:nvPr/>
                </p:nvGrpSpPr>
                <p:grpSpPr>
                  <a:xfrm>
                    <a:off x="3571868" y="4572008"/>
                    <a:ext cx="285752" cy="428628"/>
                    <a:chOff x="3571868" y="2250273"/>
                    <a:chExt cx="285752" cy="428628"/>
                  </a:xfrm>
                </p:grpSpPr>
                <p:cxnSp>
                  <p:nvCxnSpPr>
                    <p:cNvPr id="104" name="Straight Arrow Connector 103"/>
                    <p:cNvCxnSpPr/>
                    <p:nvPr/>
                  </p:nvCxnSpPr>
                  <p:spPr>
                    <a:xfrm flipV="1">
                      <a:off x="3571868" y="2250273"/>
                      <a:ext cx="285752" cy="2500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5" name="Straight Arrow Connector 104"/>
                    <p:cNvCxnSpPr/>
                    <p:nvPr/>
                  </p:nvCxnSpPr>
                  <p:spPr>
                    <a:xfrm>
                      <a:off x="3571868" y="2500306"/>
                      <a:ext cx="285752" cy="17859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106" name="Group 105"/>
                  <p:cNvGrpSpPr/>
                  <p:nvPr/>
                </p:nvGrpSpPr>
                <p:grpSpPr>
                  <a:xfrm>
                    <a:off x="3571868" y="5643578"/>
                    <a:ext cx="285752" cy="428628"/>
                    <a:chOff x="3571868" y="2250273"/>
                    <a:chExt cx="285752" cy="428628"/>
                  </a:xfrm>
                </p:grpSpPr>
                <p:cxnSp>
                  <p:nvCxnSpPr>
                    <p:cNvPr id="107" name="Straight Arrow Connector 106"/>
                    <p:cNvCxnSpPr/>
                    <p:nvPr/>
                  </p:nvCxnSpPr>
                  <p:spPr>
                    <a:xfrm flipV="1">
                      <a:off x="3571868" y="2250273"/>
                      <a:ext cx="285752" cy="2500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8" name="Straight Arrow Connector 107"/>
                    <p:cNvCxnSpPr/>
                    <p:nvPr/>
                  </p:nvCxnSpPr>
                  <p:spPr>
                    <a:xfrm>
                      <a:off x="3571868" y="2500306"/>
                      <a:ext cx="285752" cy="17859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grpSp>
        </p:grpSp>
      </p:grpSp>
      <p:sp>
        <p:nvSpPr>
          <p:cNvPr id="86" name="Title 1"/>
          <p:cNvSpPr>
            <a:spLocks noGrp="1"/>
          </p:cNvSpPr>
          <p:nvPr>
            <p:ph type="title"/>
          </p:nvPr>
        </p:nvSpPr>
        <p:spPr>
          <a:xfrm>
            <a:off x="1071538" y="254000"/>
            <a:ext cx="7615262" cy="1143000"/>
          </a:xfrm>
        </p:spPr>
        <p:txBody>
          <a:bodyPr>
            <a:normAutofit/>
          </a:bodyPr>
          <a:lstStyle/>
          <a:p>
            <a:pPr>
              <a:defRPr/>
            </a:pPr>
            <a:r>
              <a:rPr lang="fa-IR" sz="3600" dirty="0" smtClean="0">
                <a:solidFill>
                  <a:schemeClr val="tx2">
                    <a:tint val="100000"/>
                    <a:shade val="90000"/>
                    <a:satMod val="250000"/>
                    <a:alpha val="100000"/>
                  </a:schemeClr>
                </a:solidFill>
              </a:rPr>
              <a:t>آزمون‌هاي ميانگين</a:t>
            </a:r>
            <a:endParaRPr lang="fa-IR" sz="3600" dirty="0"/>
          </a:p>
        </p:txBody>
      </p:sp>
      <p:sp>
        <p:nvSpPr>
          <p:cNvPr id="95" name="Slide Number Placeholder 94"/>
          <p:cNvSpPr>
            <a:spLocks noGrp="1"/>
          </p:cNvSpPr>
          <p:nvPr>
            <p:ph type="sldNum" sz="quarter" idx="12"/>
          </p:nvPr>
        </p:nvSpPr>
        <p:spPr/>
        <p:txBody>
          <a:bodyPr/>
          <a:lstStyle/>
          <a:p>
            <a:pPr>
              <a:defRPr/>
            </a:pPr>
            <a:fld id="{AE3F404C-B64D-4FD4-ADF7-4CA21969E8E6}" type="slidenum">
              <a:rPr lang="fa-IR" smtClean="0"/>
              <a:pPr>
                <a:defRPr/>
              </a:pPr>
              <a:t>16</a:t>
            </a:fld>
            <a:endParaRPr lang="fa-IR"/>
          </a:p>
        </p:txBody>
      </p:sp>
      <p:grpSp>
        <p:nvGrpSpPr>
          <p:cNvPr id="97" name="Group 96"/>
          <p:cNvGrpSpPr/>
          <p:nvPr/>
        </p:nvGrpSpPr>
        <p:grpSpPr>
          <a:xfrm>
            <a:off x="9493" y="6276995"/>
            <a:ext cx="662099" cy="552454"/>
            <a:chOff x="9386" y="6276995"/>
            <a:chExt cx="662099" cy="552454"/>
          </a:xfrm>
        </p:grpSpPr>
        <p:sp>
          <p:nvSpPr>
            <p:cNvPr id="113" name="Isosceles Triangle 112">
              <a:hlinkClick r:id="rId16"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14" name="TextBox 113">
              <a:hlinkClick r:id="rId16"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15" name="Straight Connector 114"/>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571472" y="1639661"/>
            <a:ext cx="7858180" cy="646331"/>
          </a:xfrm>
          <a:prstGeom prst="rect">
            <a:avLst/>
          </a:prstGeom>
          <a:noFill/>
        </p:spPr>
        <p:txBody>
          <a:bodyPr wrap="square" rtlCol="1">
            <a:spAutoFit/>
          </a:bodyPr>
          <a:lstStyle/>
          <a:p>
            <a:r>
              <a:rPr lang="fa-IR" dirty="0" smtClean="0">
                <a:cs typeface="+mn-cs"/>
              </a:rPr>
              <a:t>اگر فرضيه‌اي در خصوص ميانگين يك جامعه مطرح شود. مي‌توان آزمون را با انجام مراحل اشاره شده در قبل انجام داد. در يك آزمون فرض مربوط به ميانگين، حالت هاي مختلف را در نظر مي‌گيريم:</a:t>
            </a:r>
          </a:p>
        </p:txBody>
      </p:sp>
      <p:sp>
        <p:nvSpPr>
          <p:cNvPr id="7" name="TextBox 6"/>
          <p:cNvSpPr txBox="1"/>
          <p:nvPr/>
        </p:nvSpPr>
        <p:spPr>
          <a:xfrm>
            <a:off x="1928794" y="2928934"/>
            <a:ext cx="6572296" cy="369332"/>
          </a:xfrm>
          <a:prstGeom prst="rect">
            <a:avLst/>
          </a:prstGeom>
          <a:noFill/>
        </p:spPr>
        <p:txBody>
          <a:bodyPr wrap="square" rtlCol="1">
            <a:spAutoFit/>
          </a:bodyPr>
          <a:lstStyle/>
          <a:p>
            <a:endParaRPr lang="fa-IR"/>
          </a:p>
        </p:txBody>
      </p:sp>
      <p:grpSp>
        <p:nvGrpSpPr>
          <p:cNvPr id="9" name="Group 8"/>
          <p:cNvGrpSpPr/>
          <p:nvPr/>
        </p:nvGrpSpPr>
        <p:grpSpPr>
          <a:xfrm>
            <a:off x="642910" y="2928934"/>
            <a:ext cx="7786742" cy="3571900"/>
            <a:chOff x="642910" y="2214554"/>
            <a:chExt cx="7786742" cy="3857652"/>
          </a:xfrm>
        </p:grpSpPr>
        <p:grpSp>
          <p:nvGrpSpPr>
            <p:cNvPr id="12" name="Group 70"/>
            <p:cNvGrpSpPr/>
            <p:nvPr/>
          </p:nvGrpSpPr>
          <p:grpSpPr>
            <a:xfrm>
              <a:off x="642910" y="2214554"/>
              <a:ext cx="7786742" cy="3857652"/>
              <a:chOff x="642910" y="2214554"/>
              <a:chExt cx="7786742" cy="3857652"/>
            </a:xfrm>
          </p:grpSpPr>
          <p:grpSp>
            <p:nvGrpSpPr>
              <p:cNvPr id="15" name="Group 3"/>
              <p:cNvGrpSpPr/>
              <p:nvPr/>
            </p:nvGrpSpPr>
            <p:grpSpPr>
              <a:xfrm>
                <a:off x="642910" y="2214554"/>
                <a:ext cx="7786742" cy="3857652"/>
                <a:chOff x="714348" y="2643182"/>
                <a:chExt cx="7786742" cy="3857652"/>
              </a:xfrm>
            </p:grpSpPr>
            <p:grpSp>
              <p:nvGrpSpPr>
                <p:cNvPr id="17" name="Group 38"/>
                <p:cNvGrpSpPr/>
                <p:nvPr/>
              </p:nvGrpSpPr>
              <p:grpSpPr>
                <a:xfrm>
                  <a:off x="714348" y="2643182"/>
                  <a:ext cx="7786742" cy="1572430"/>
                  <a:chOff x="714348" y="3500438"/>
                  <a:chExt cx="7786742" cy="1572430"/>
                </a:xfrm>
              </p:grpSpPr>
              <p:grpSp>
                <p:nvGrpSpPr>
                  <p:cNvPr id="56" name="Group 37"/>
                  <p:cNvGrpSpPr/>
                  <p:nvPr/>
                </p:nvGrpSpPr>
                <p:grpSpPr>
                  <a:xfrm>
                    <a:off x="714348" y="3500438"/>
                    <a:ext cx="7786742" cy="1571636"/>
                    <a:chOff x="714348" y="3500438"/>
                    <a:chExt cx="7786742" cy="1571636"/>
                  </a:xfrm>
                </p:grpSpPr>
                <p:grpSp>
                  <p:nvGrpSpPr>
                    <p:cNvPr id="61" name="Group 29"/>
                    <p:cNvGrpSpPr/>
                    <p:nvPr/>
                  </p:nvGrpSpPr>
                  <p:grpSpPr>
                    <a:xfrm>
                      <a:off x="714348" y="3500438"/>
                      <a:ext cx="7786742" cy="1571636"/>
                      <a:chOff x="714348" y="3000372"/>
                      <a:chExt cx="7786742" cy="1571636"/>
                    </a:xfrm>
                  </p:grpSpPr>
                  <p:grpSp>
                    <p:nvGrpSpPr>
                      <p:cNvPr id="63" name="Group 28"/>
                      <p:cNvGrpSpPr/>
                      <p:nvPr/>
                    </p:nvGrpSpPr>
                    <p:grpSpPr>
                      <a:xfrm>
                        <a:off x="714348" y="3000372"/>
                        <a:ext cx="7786742" cy="1571636"/>
                        <a:chOff x="714348" y="3000372"/>
                        <a:chExt cx="7786742" cy="1571636"/>
                      </a:xfrm>
                    </p:grpSpPr>
                    <p:sp>
                      <p:nvSpPr>
                        <p:cNvPr id="77" name="Rectangle 76"/>
                        <p:cNvSpPr/>
                        <p:nvPr/>
                      </p:nvSpPr>
                      <p:spPr>
                        <a:xfrm>
                          <a:off x="714348" y="3000372"/>
                          <a:ext cx="7786742" cy="1571636"/>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cxnSp>
                      <p:nvCxnSpPr>
                        <p:cNvPr id="78" name="Straight Connector 77"/>
                        <p:cNvCxnSpPr/>
                        <p:nvPr/>
                      </p:nvCxnSpPr>
                      <p:spPr>
                        <a:xfrm>
                          <a:off x="714348" y="3429000"/>
                          <a:ext cx="7786742" cy="1588"/>
                        </a:xfrm>
                        <a:prstGeom prst="line">
                          <a:avLst/>
                        </a:prstGeom>
                      </p:spPr>
                      <p:style>
                        <a:lnRef idx="2">
                          <a:schemeClr val="accent6"/>
                        </a:lnRef>
                        <a:fillRef idx="0">
                          <a:schemeClr val="accent6"/>
                        </a:fillRef>
                        <a:effectRef idx="1">
                          <a:schemeClr val="accent6"/>
                        </a:effectRef>
                        <a:fontRef idx="minor">
                          <a:schemeClr val="tx1"/>
                        </a:fontRef>
                      </p:style>
                    </p:cxnSp>
                  </p:grpSp>
                  <p:graphicFrame>
                    <p:nvGraphicFramePr>
                      <p:cNvPr id="64" name="Object 53"/>
                      <p:cNvGraphicFramePr>
                        <a:graphicFrameLocks noChangeAspect="1"/>
                      </p:cNvGraphicFramePr>
                      <p:nvPr/>
                    </p:nvGraphicFramePr>
                    <p:xfrm>
                      <a:off x="930256" y="3714752"/>
                      <a:ext cx="927100" cy="588962"/>
                    </p:xfrm>
                    <a:graphic>
                      <a:graphicData uri="http://schemas.openxmlformats.org/presentationml/2006/ole">
                        <mc:AlternateContent xmlns:mc="http://schemas.openxmlformats.org/markup-compatibility/2006">
                          <mc:Choice xmlns:v="urn:schemas-microsoft-com:vml" Requires="v">
                            <p:oleObj spid="_x0000_s217268" name="Equation" r:id="rId3" imgW="761760" imgH="482400" progId="">
                              <p:embed/>
                            </p:oleObj>
                          </mc:Choice>
                          <mc:Fallback>
                            <p:oleObj name="Equation" r:id="rId3" imgW="761760" imgH="4824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0256" y="3714752"/>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 name="Object 4"/>
                      <p:cNvGraphicFramePr>
                        <a:graphicFrameLocks noChangeAspect="1"/>
                      </p:cNvGraphicFramePr>
                      <p:nvPr/>
                    </p:nvGraphicFramePr>
                    <p:xfrm>
                      <a:off x="4429124" y="3857628"/>
                      <a:ext cx="1498600" cy="293688"/>
                    </p:xfrm>
                    <a:graphic>
                      <a:graphicData uri="http://schemas.openxmlformats.org/presentationml/2006/ole">
                        <mc:AlternateContent xmlns:mc="http://schemas.openxmlformats.org/markup-compatibility/2006">
                          <mc:Choice xmlns:v="urn:schemas-microsoft-com:vml" Requires="v">
                            <p:oleObj spid="_x0000_s217269" name="Equation" r:id="rId5" imgW="1231560" imgH="241200" progId="">
                              <p:embed/>
                            </p:oleObj>
                          </mc:Choice>
                          <mc:Fallback>
                            <p:oleObj name="Equation" r:id="rId5" imgW="1231560" imgH="24120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9124" y="3857628"/>
                                    <a:ext cx="1498600" cy="29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6" name="Object 6"/>
                      <p:cNvGraphicFramePr>
                        <a:graphicFrameLocks noChangeAspect="1"/>
                      </p:cNvGraphicFramePr>
                      <p:nvPr/>
                    </p:nvGraphicFramePr>
                    <p:xfrm>
                      <a:off x="2162166" y="3714752"/>
                      <a:ext cx="1195388" cy="623887"/>
                    </p:xfrm>
                    <a:graphic>
                      <a:graphicData uri="http://schemas.openxmlformats.org/presentationml/2006/ole">
                        <mc:AlternateContent xmlns:mc="http://schemas.openxmlformats.org/markup-compatibility/2006">
                          <mc:Choice xmlns:v="urn:schemas-microsoft-com:vml" Requires="v">
                            <p:oleObj spid="_x0000_s217270" name="Equation" r:id="rId7" imgW="990360" imgH="469800" progId="">
                              <p:embed/>
                            </p:oleObj>
                          </mc:Choice>
                          <mc:Fallback>
                            <p:oleObj name="Equation" r:id="rId7" imgW="990360" imgH="469800" progId="">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2166" y="3714752"/>
                                    <a:ext cx="1195388" cy="623887"/>
                                  </a:xfrm>
                                  <a:prstGeom prst="rect">
                                    <a:avLst/>
                                  </a:prstGeom>
                                  <a:noFill/>
                                  <a:extLst>
                                    <a:ext uri="{909E8E84-426E-40DD-AFC4-6F175D3DCCD1}">
                                      <a14:hiddenFill xmlns:a14="http://schemas.microsoft.com/office/drawing/2010/main">
                                        <a:solidFill>
                                          <a:srgbClr val="CCFFCC"/>
                                        </a:solidFill>
                                      </a14:hiddenFill>
                                    </a:ext>
                                  </a:extLst>
                                </p:spPr>
                              </p:pic>
                            </p:oleObj>
                          </mc:Fallback>
                        </mc:AlternateContent>
                      </a:graphicData>
                    </a:graphic>
                  </p:graphicFrame>
                  <p:grpSp>
                    <p:nvGrpSpPr>
                      <p:cNvPr id="67" name="Group 24"/>
                      <p:cNvGrpSpPr/>
                      <p:nvPr/>
                    </p:nvGrpSpPr>
                    <p:grpSpPr>
                      <a:xfrm>
                        <a:off x="6291259" y="3500438"/>
                        <a:ext cx="1924079" cy="928694"/>
                        <a:chOff x="5934069" y="3500438"/>
                        <a:chExt cx="1924079" cy="928694"/>
                      </a:xfrm>
                    </p:grpSpPr>
                    <p:grpSp>
                      <p:nvGrpSpPr>
                        <p:cNvPr id="69" name="Group 19"/>
                        <p:cNvGrpSpPr/>
                        <p:nvPr/>
                      </p:nvGrpSpPr>
                      <p:grpSpPr>
                        <a:xfrm>
                          <a:off x="5934069" y="3500438"/>
                          <a:ext cx="1852641" cy="928694"/>
                          <a:chOff x="3648053" y="3500438"/>
                          <a:chExt cx="1852641" cy="928694"/>
                        </a:xfrm>
                      </p:grpSpPr>
                      <p:grpSp>
                        <p:nvGrpSpPr>
                          <p:cNvPr id="72" name="Group 17"/>
                          <p:cNvGrpSpPr/>
                          <p:nvPr/>
                        </p:nvGrpSpPr>
                        <p:grpSpPr>
                          <a:xfrm>
                            <a:off x="3648053" y="3500438"/>
                            <a:ext cx="1852641" cy="714380"/>
                            <a:chOff x="3648053" y="3571876"/>
                            <a:chExt cx="1852641" cy="714380"/>
                          </a:xfrm>
                        </p:grpSpPr>
                        <p:cxnSp>
                          <p:nvCxnSpPr>
                            <p:cNvPr id="74" name="Straight Connector 73"/>
                            <p:cNvCxnSpPr/>
                            <p:nvPr/>
                          </p:nvCxnSpPr>
                          <p:spPr>
                            <a:xfrm rot="5400000">
                              <a:off x="4800201" y="4085035"/>
                              <a:ext cx="401648" cy="794"/>
                            </a:xfrm>
                            <a:prstGeom prst="line">
                              <a:avLst/>
                            </a:prstGeom>
                          </p:spPr>
                          <p:style>
                            <a:lnRef idx="1">
                              <a:schemeClr val="dk1"/>
                            </a:lnRef>
                            <a:fillRef idx="0">
                              <a:schemeClr val="dk1"/>
                            </a:fillRef>
                            <a:effectRef idx="0">
                              <a:schemeClr val="dk1"/>
                            </a:effectRef>
                            <a:fontRef idx="minor">
                              <a:schemeClr val="tx1"/>
                            </a:fontRef>
                          </p:style>
                        </p:cxnSp>
                        <p:sp>
                          <p:nvSpPr>
                            <p:cNvPr id="75" name="Freeform 74"/>
                            <p:cNvSpPr/>
                            <p:nvPr/>
                          </p:nvSpPr>
                          <p:spPr>
                            <a:xfrm>
                              <a:off x="3780726" y="3571876"/>
                              <a:ext cx="1651352"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76" name="Straight Connector 14"/>
                            <p:cNvCxnSpPr/>
                            <p:nvPr/>
                          </p:nvCxnSpPr>
                          <p:spPr>
                            <a:xfrm>
                              <a:off x="3648053" y="4110042"/>
                              <a:ext cx="1852641" cy="1588"/>
                            </a:xfrm>
                            <a:prstGeom prst="line">
                              <a:avLst/>
                            </a:prstGeom>
                          </p:spPr>
                          <p:style>
                            <a:lnRef idx="1">
                              <a:schemeClr val="dk1"/>
                            </a:lnRef>
                            <a:fillRef idx="0">
                              <a:schemeClr val="dk1"/>
                            </a:fillRef>
                            <a:effectRef idx="0">
                              <a:schemeClr val="dk1"/>
                            </a:effectRef>
                            <a:fontRef idx="minor">
                              <a:schemeClr val="tx1"/>
                            </a:fontRef>
                          </p:style>
                        </p:cxnSp>
                      </p:grpSp>
                      <p:graphicFrame>
                        <p:nvGraphicFramePr>
                          <p:cNvPr id="73" name="Object 3"/>
                          <p:cNvGraphicFramePr>
                            <a:graphicFrameLocks noChangeAspect="1"/>
                          </p:cNvGraphicFramePr>
                          <p:nvPr/>
                        </p:nvGraphicFramePr>
                        <p:xfrm>
                          <a:off x="4857752" y="4124780"/>
                          <a:ext cx="357190" cy="304352"/>
                        </p:xfrm>
                        <a:graphic>
                          <a:graphicData uri="http://schemas.openxmlformats.org/presentationml/2006/ole">
                            <mc:AlternateContent xmlns:mc="http://schemas.openxmlformats.org/markup-compatibility/2006">
                              <mc:Choice xmlns:v="urn:schemas-microsoft-com:vml" Requires="v">
                                <p:oleObj spid="_x0000_s217271" name="Equation" r:id="rId9" imgW="279360" imgH="228600" progId="">
                                  <p:embed/>
                                </p:oleObj>
                              </mc:Choice>
                              <mc:Fallback>
                                <p:oleObj name="Equation" r:id="rId9" imgW="279360" imgH="228600" progId="">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57752" y="4124780"/>
                                        <a:ext cx="357190" cy="3043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70" name="TextBox 59"/>
                        <p:cNvSpPr txBox="1"/>
                        <p:nvPr/>
                      </p:nvSpPr>
                      <p:spPr>
                        <a:xfrm>
                          <a:off x="6072198" y="4009257"/>
                          <a:ext cx="1785950" cy="276999"/>
                        </a:xfrm>
                        <a:prstGeom prst="rect">
                          <a:avLst/>
                        </a:prstGeom>
                        <a:noFill/>
                      </p:spPr>
                      <p:txBody>
                        <a:bodyPr wrap="square" rtlCol="1">
                          <a:spAutoFit/>
                        </a:bodyPr>
                        <a:lstStyle/>
                        <a:p>
                          <a:r>
                            <a:rPr lang="fa-IR" sz="1200" dirty="0" smtClean="0">
                              <a:cs typeface="B Nazanin" pitchFamily="2" charset="-78"/>
                            </a:rPr>
                            <a:t>ناحيه رد      ناحيه پذيرش </a:t>
                          </a:r>
                          <a:endParaRPr lang="fa-IR" sz="1200" dirty="0">
                            <a:cs typeface="B Nazanin" pitchFamily="2" charset="-78"/>
                          </a:endParaRPr>
                        </a:p>
                      </p:txBody>
                    </p:sp>
                    <p:graphicFrame>
                      <p:nvGraphicFramePr>
                        <p:cNvPr id="71" name="Object 8"/>
                        <p:cNvGraphicFramePr>
                          <a:graphicFrameLocks noChangeAspect="1"/>
                        </p:cNvGraphicFramePr>
                        <p:nvPr/>
                      </p:nvGraphicFramePr>
                      <p:xfrm>
                        <a:off x="6309780" y="4071942"/>
                        <a:ext cx="191046" cy="214314"/>
                      </p:xfrm>
                      <a:graphic>
                        <a:graphicData uri="http://schemas.openxmlformats.org/presentationml/2006/ole">
                          <mc:AlternateContent xmlns:mc="http://schemas.openxmlformats.org/markup-compatibility/2006">
                            <mc:Choice xmlns:v="urn:schemas-microsoft-com:vml" Requires="v">
                              <p:oleObj spid="_x0000_s217272" name="Equation" r:id="rId11" imgW="203040" imgH="228600" progId="">
                                <p:embed/>
                              </p:oleObj>
                            </mc:Choice>
                            <mc:Fallback>
                              <p:oleObj name="Equation" r:id="rId11" imgW="203040" imgH="228600" progId="">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09780" y="4071942"/>
                                      <a:ext cx="191046"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68" name="TextBox 57"/>
                      <p:cNvSpPr txBox="1"/>
                      <p:nvPr/>
                    </p:nvSpPr>
                    <p:spPr>
                      <a:xfrm>
                        <a:off x="3571868" y="3786190"/>
                        <a:ext cx="642942" cy="369332"/>
                      </a:xfrm>
                      <a:prstGeom prst="rect">
                        <a:avLst/>
                      </a:prstGeom>
                      <a:noFill/>
                    </p:spPr>
                    <p:txBody>
                      <a:bodyPr wrap="square" rtlCol="1">
                        <a:spAutoFit/>
                      </a:bodyPr>
                      <a:lstStyle/>
                      <a:p>
                        <a:r>
                          <a:rPr lang="fa-IR" b="1" dirty="0" smtClean="0">
                            <a:cs typeface="B Nazanin" pitchFamily="2" charset="-78"/>
                          </a:rPr>
                          <a:t>نرمال</a:t>
                        </a:r>
                        <a:endParaRPr lang="fa-IR" b="1" dirty="0">
                          <a:cs typeface="B Nazanin" pitchFamily="2" charset="-78"/>
                        </a:endParaRPr>
                      </a:p>
                    </p:txBody>
                  </p:sp>
                </p:grpSp>
                <p:sp>
                  <p:nvSpPr>
                    <p:cNvPr id="62" name="TextBox 51"/>
                    <p:cNvSpPr txBox="1"/>
                    <p:nvPr/>
                  </p:nvSpPr>
                  <p:spPr>
                    <a:xfrm>
                      <a:off x="857224" y="3520441"/>
                      <a:ext cx="7215238" cy="369332"/>
                    </a:xfrm>
                    <a:prstGeom prst="rect">
                      <a:avLst/>
                    </a:prstGeom>
                    <a:noFill/>
                  </p:spPr>
                  <p:txBody>
                    <a:bodyPr wrap="square" rtlCol="1">
                      <a:spAutoFit/>
                    </a:bodyPr>
                    <a:lstStyle/>
                    <a:p>
                      <a:r>
                        <a:rPr lang="fa-IR" dirty="0" smtClean="0">
                          <a:cs typeface="+mn-cs"/>
                        </a:rPr>
                        <a:t>ناحيه رد و پذيرش                   استراتژي              توزيع             شاخص            نوع آزمون</a:t>
                      </a:r>
                      <a:endParaRPr lang="fa-IR" dirty="0">
                        <a:cs typeface="+mn-cs"/>
                      </a:endParaRPr>
                    </a:p>
                  </p:txBody>
                </p:sp>
              </p:grpSp>
              <p:cxnSp>
                <p:nvCxnSpPr>
                  <p:cNvPr id="57" name="Straight Connector 46"/>
                  <p:cNvCxnSpPr/>
                  <p:nvPr/>
                </p:nvCxnSpPr>
                <p:spPr>
                  <a:xfrm rot="5400000">
                    <a:off x="5286380" y="4286256"/>
                    <a:ext cx="1571636"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58" name="Straight Connector 33"/>
                  <p:cNvCxnSpPr/>
                  <p:nvPr/>
                </p:nvCxnSpPr>
                <p:spPr>
                  <a:xfrm rot="5400000">
                    <a:off x="3572662" y="4285462"/>
                    <a:ext cx="1571636"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59" name="Straight Connector 58"/>
                  <p:cNvCxnSpPr/>
                  <p:nvPr/>
                </p:nvCxnSpPr>
                <p:spPr>
                  <a:xfrm rot="5400000">
                    <a:off x="2715406" y="4285462"/>
                    <a:ext cx="1571636"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60" name="Straight Connector 35"/>
                  <p:cNvCxnSpPr/>
                  <p:nvPr/>
                </p:nvCxnSpPr>
                <p:spPr>
                  <a:xfrm rot="5400000">
                    <a:off x="1286646" y="4285462"/>
                    <a:ext cx="1571636" cy="1588"/>
                  </a:xfrm>
                  <a:prstGeom prst="line">
                    <a:avLst/>
                  </a:prstGeom>
                </p:spPr>
                <p:style>
                  <a:lnRef idx="1">
                    <a:schemeClr val="accent6"/>
                  </a:lnRef>
                  <a:fillRef idx="0">
                    <a:schemeClr val="accent6"/>
                  </a:fillRef>
                  <a:effectRef idx="0">
                    <a:schemeClr val="accent6"/>
                  </a:effectRef>
                  <a:fontRef idx="minor">
                    <a:schemeClr val="tx1"/>
                  </a:fontRef>
                </p:style>
              </p:cxnSp>
            </p:grpSp>
            <p:grpSp>
              <p:nvGrpSpPr>
                <p:cNvPr id="18" name="Group 39"/>
                <p:cNvGrpSpPr/>
                <p:nvPr/>
              </p:nvGrpSpPr>
              <p:grpSpPr>
                <a:xfrm>
                  <a:off x="714348" y="4214818"/>
                  <a:ext cx="7786742" cy="1143008"/>
                  <a:chOff x="714348" y="3929860"/>
                  <a:chExt cx="7786742" cy="1143008"/>
                </a:xfrm>
              </p:grpSpPr>
              <p:grpSp>
                <p:nvGrpSpPr>
                  <p:cNvPr id="37" name="Group 29"/>
                  <p:cNvGrpSpPr/>
                  <p:nvPr/>
                </p:nvGrpSpPr>
                <p:grpSpPr>
                  <a:xfrm>
                    <a:off x="714348" y="3929860"/>
                    <a:ext cx="7786742" cy="1142214"/>
                    <a:chOff x="714348" y="3429794"/>
                    <a:chExt cx="7786742" cy="1142214"/>
                  </a:xfrm>
                </p:grpSpPr>
                <p:sp>
                  <p:nvSpPr>
                    <p:cNvPr id="42" name="Rectangle 41"/>
                    <p:cNvSpPr/>
                    <p:nvPr/>
                  </p:nvSpPr>
                  <p:spPr>
                    <a:xfrm>
                      <a:off x="714348" y="3429794"/>
                      <a:ext cx="7786742" cy="1142214"/>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graphicFrame>
                  <p:nvGraphicFramePr>
                    <p:cNvPr id="43" name="Object 42"/>
                    <p:cNvGraphicFramePr>
                      <a:graphicFrameLocks noChangeAspect="1"/>
                    </p:cNvGraphicFramePr>
                    <p:nvPr/>
                  </p:nvGraphicFramePr>
                  <p:xfrm>
                    <a:off x="930256" y="3714752"/>
                    <a:ext cx="927100" cy="588962"/>
                  </p:xfrm>
                  <a:graphic>
                    <a:graphicData uri="http://schemas.openxmlformats.org/presentationml/2006/ole">
                      <mc:AlternateContent xmlns:mc="http://schemas.openxmlformats.org/markup-compatibility/2006">
                        <mc:Choice xmlns:v="urn:schemas-microsoft-com:vml" Requires="v">
                          <p:oleObj spid="_x0000_s217273" name="Equation" r:id="rId13" imgW="761760" imgH="482400" progId="">
                            <p:embed/>
                          </p:oleObj>
                        </mc:Choice>
                        <mc:Fallback>
                          <p:oleObj name="Equation" r:id="rId13" imgW="761760" imgH="482400" progId="">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0256" y="3714752"/>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4"/>
                    <p:cNvGraphicFramePr>
                      <a:graphicFrameLocks noChangeAspect="1"/>
                    </p:cNvGraphicFramePr>
                    <p:nvPr/>
                  </p:nvGraphicFramePr>
                  <p:xfrm>
                    <a:off x="4522797" y="3858406"/>
                    <a:ext cx="1406525" cy="293688"/>
                  </p:xfrm>
                  <a:graphic>
                    <a:graphicData uri="http://schemas.openxmlformats.org/presentationml/2006/ole">
                      <mc:AlternateContent xmlns:mc="http://schemas.openxmlformats.org/markup-compatibility/2006">
                        <mc:Choice xmlns:v="urn:schemas-microsoft-com:vml" Requires="v">
                          <p:oleObj spid="_x0000_s217274" name="Equation" r:id="rId15" imgW="1155600" imgH="241200" progId="">
                            <p:embed/>
                          </p:oleObj>
                        </mc:Choice>
                        <mc:Fallback>
                          <p:oleObj name="Equation" r:id="rId15" imgW="1155600" imgH="241200" progId="">
                            <p:embed/>
                            <p:pic>
                              <p:nvPicPr>
                                <p:cNvPr id="0" name="Picture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22797" y="3858406"/>
                                  <a:ext cx="1406525" cy="29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 name="Object 6"/>
                    <p:cNvGraphicFramePr>
                      <a:graphicFrameLocks noChangeAspect="1"/>
                    </p:cNvGraphicFramePr>
                    <p:nvPr/>
                  </p:nvGraphicFramePr>
                  <p:xfrm>
                    <a:off x="2162166" y="3714752"/>
                    <a:ext cx="1195388" cy="623887"/>
                  </p:xfrm>
                  <a:graphic>
                    <a:graphicData uri="http://schemas.openxmlformats.org/presentationml/2006/ole">
                      <mc:AlternateContent xmlns:mc="http://schemas.openxmlformats.org/markup-compatibility/2006">
                        <mc:Choice xmlns:v="urn:schemas-microsoft-com:vml" Requires="v">
                          <p:oleObj spid="_x0000_s217275" name="Equation" r:id="rId17" imgW="990360" imgH="469800" progId="">
                            <p:embed/>
                          </p:oleObj>
                        </mc:Choice>
                        <mc:Fallback>
                          <p:oleObj name="Equation" r:id="rId17" imgW="990360" imgH="469800" progId="">
                            <p:embed/>
                            <p:pic>
                              <p:nvPicPr>
                                <p:cNvPr id="0"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2166" y="3714752"/>
                                  <a:ext cx="1195388" cy="623887"/>
                                </a:xfrm>
                                <a:prstGeom prst="rect">
                                  <a:avLst/>
                                </a:prstGeom>
                                <a:noFill/>
                                <a:extLst>
                                  <a:ext uri="{909E8E84-426E-40DD-AFC4-6F175D3DCCD1}">
                                    <a14:hiddenFill xmlns:a14="http://schemas.microsoft.com/office/drawing/2010/main">
                                      <a:solidFill>
                                        <a:srgbClr val="CCFFCC"/>
                                      </a:solidFill>
                                    </a14:hiddenFill>
                                  </a:ext>
                                </a:extLst>
                              </p:spPr>
                            </p:pic>
                          </p:oleObj>
                        </mc:Fallback>
                      </mc:AlternateContent>
                    </a:graphicData>
                  </a:graphic>
                </p:graphicFrame>
                <p:grpSp>
                  <p:nvGrpSpPr>
                    <p:cNvPr id="46" name="Group 24"/>
                    <p:cNvGrpSpPr/>
                    <p:nvPr/>
                  </p:nvGrpSpPr>
                  <p:grpSpPr>
                    <a:xfrm>
                      <a:off x="6215074" y="3572670"/>
                      <a:ext cx="2000264" cy="929468"/>
                      <a:chOff x="5857884" y="3572670"/>
                      <a:chExt cx="2000264" cy="929468"/>
                    </a:xfrm>
                  </p:grpSpPr>
                  <p:grpSp>
                    <p:nvGrpSpPr>
                      <p:cNvPr id="48" name="Group 19"/>
                      <p:cNvGrpSpPr/>
                      <p:nvPr/>
                    </p:nvGrpSpPr>
                    <p:grpSpPr>
                      <a:xfrm>
                        <a:off x="6005507" y="3572670"/>
                        <a:ext cx="1852641" cy="929468"/>
                        <a:chOff x="3719491" y="3572670"/>
                        <a:chExt cx="1852641" cy="929468"/>
                      </a:xfrm>
                    </p:grpSpPr>
                    <p:grpSp>
                      <p:nvGrpSpPr>
                        <p:cNvPr id="51" name="Group 17"/>
                        <p:cNvGrpSpPr/>
                        <p:nvPr/>
                      </p:nvGrpSpPr>
                      <p:grpSpPr>
                        <a:xfrm>
                          <a:off x="3719491" y="3572670"/>
                          <a:ext cx="1852641" cy="759632"/>
                          <a:chOff x="3719491" y="3644108"/>
                          <a:chExt cx="1852641" cy="759632"/>
                        </a:xfrm>
                      </p:grpSpPr>
                      <p:cxnSp>
                        <p:nvCxnSpPr>
                          <p:cNvPr id="53" name="Straight Connector 52"/>
                          <p:cNvCxnSpPr/>
                          <p:nvPr/>
                        </p:nvCxnSpPr>
                        <p:spPr>
                          <a:xfrm rot="5400000">
                            <a:off x="4085821" y="4202519"/>
                            <a:ext cx="401648" cy="794"/>
                          </a:xfrm>
                          <a:prstGeom prst="line">
                            <a:avLst/>
                          </a:prstGeom>
                        </p:spPr>
                        <p:style>
                          <a:lnRef idx="1">
                            <a:schemeClr val="dk1"/>
                          </a:lnRef>
                          <a:fillRef idx="0">
                            <a:schemeClr val="dk1"/>
                          </a:fillRef>
                          <a:effectRef idx="0">
                            <a:schemeClr val="dk1"/>
                          </a:effectRef>
                          <a:fontRef idx="minor">
                            <a:schemeClr val="tx1"/>
                          </a:fontRef>
                        </p:style>
                      </p:cxnSp>
                      <p:sp>
                        <p:nvSpPr>
                          <p:cNvPr id="54" name="Freeform 13"/>
                          <p:cNvSpPr/>
                          <p:nvPr/>
                        </p:nvSpPr>
                        <p:spPr>
                          <a:xfrm>
                            <a:off x="3852164" y="3644108"/>
                            <a:ext cx="1651352"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55" name="Straight Connector 54"/>
                          <p:cNvCxnSpPr/>
                          <p:nvPr/>
                        </p:nvCxnSpPr>
                        <p:spPr>
                          <a:xfrm>
                            <a:off x="3719491" y="4182274"/>
                            <a:ext cx="1852641" cy="1588"/>
                          </a:xfrm>
                          <a:prstGeom prst="line">
                            <a:avLst/>
                          </a:prstGeom>
                        </p:spPr>
                        <p:style>
                          <a:lnRef idx="1">
                            <a:schemeClr val="dk1"/>
                          </a:lnRef>
                          <a:fillRef idx="0">
                            <a:schemeClr val="dk1"/>
                          </a:fillRef>
                          <a:effectRef idx="0">
                            <a:schemeClr val="dk1"/>
                          </a:effectRef>
                          <a:fontRef idx="minor">
                            <a:schemeClr val="tx1"/>
                          </a:fontRef>
                        </p:style>
                      </p:cxnSp>
                    </p:grpSp>
                    <p:graphicFrame>
                      <p:nvGraphicFramePr>
                        <p:cNvPr id="52" name="Object 3"/>
                        <p:cNvGraphicFramePr>
                          <a:graphicFrameLocks noChangeAspect="1"/>
                        </p:cNvGraphicFramePr>
                        <p:nvPr/>
                      </p:nvGraphicFramePr>
                      <p:xfrm>
                        <a:off x="4143372" y="4197338"/>
                        <a:ext cx="260350" cy="304800"/>
                      </p:xfrm>
                      <a:graphic>
                        <a:graphicData uri="http://schemas.openxmlformats.org/presentationml/2006/ole">
                          <mc:AlternateContent xmlns:mc="http://schemas.openxmlformats.org/markup-compatibility/2006">
                            <mc:Choice xmlns:v="urn:schemas-microsoft-com:vml" Requires="v">
                              <p:oleObj spid="_x0000_s217276" name="Equation" r:id="rId18" imgW="203040" imgH="228600" progId="">
                                <p:embed/>
                              </p:oleObj>
                            </mc:Choice>
                            <mc:Fallback>
                              <p:oleObj name="Equation" r:id="rId18" imgW="203040" imgH="228600" progId="">
                                <p:embed/>
                                <p:pic>
                                  <p:nvPicPr>
                                    <p:cNvPr id="0" name="Picture 1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43372" y="4197338"/>
                                      <a:ext cx="2603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9" name="TextBox 38"/>
                      <p:cNvSpPr txBox="1"/>
                      <p:nvPr/>
                    </p:nvSpPr>
                    <p:spPr>
                      <a:xfrm>
                        <a:off x="5857884" y="4081489"/>
                        <a:ext cx="1785950" cy="276999"/>
                      </a:xfrm>
                      <a:prstGeom prst="rect">
                        <a:avLst/>
                      </a:prstGeom>
                      <a:noFill/>
                    </p:spPr>
                    <p:txBody>
                      <a:bodyPr wrap="square" rtlCol="1">
                        <a:spAutoFit/>
                      </a:bodyPr>
                      <a:lstStyle/>
                      <a:p>
                        <a:r>
                          <a:rPr lang="fa-IR" sz="1200" dirty="0" smtClean="0">
                            <a:cs typeface="B Nazanin" pitchFamily="2" charset="-78"/>
                          </a:rPr>
                          <a:t> ناحيه پذيرش            ناحيه رد  </a:t>
                        </a:r>
                        <a:endParaRPr lang="fa-IR" sz="1200" dirty="0">
                          <a:cs typeface="B Nazanin" pitchFamily="2" charset="-78"/>
                        </a:endParaRPr>
                      </a:p>
                    </p:txBody>
                  </p:sp>
                  <p:graphicFrame>
                    <p:nvGraphicFramePr>
                      <p:cNvPr id="50" name="Object 8"/>
                      <p:cNvGraphicFramePr>
                        <a:graphicFrameLocks noChangeAspect="1"/>
                      </p:cNvGraphicFramePr>
                      <p:nvPr/>
                    </p:nvGraphicFramePr>
                    <p:xfrm>
                      <a:off x="6686020" y="4125124"/>
                      <a:ext cx="191046" cy="214314"/>
                    </p:xfrm>
                    <a:graphic>
                      <a:graphicData uri="http://schemas.openxmlformats.org/presentationml/2006/ole">
                        <mc:AlternateContent xmlns:mc="http://schemas.openxmlformats.org/markup-compatibility/2006">
                          <mc:Choice xmlns:v="urn:schemas-microsoft-com:vml" Requires="v">
                            <p:oleObj spid="_x0000_s217277" name="Equation" r:id="rId20" imgW="203040" imgH="228600" progId="">
                              <p:embed/>
                            </p:oleObj>
                          </mc:Choice>
                          <mc:Fallback>
                            <p:oleObj name="Equation" r:id="rId20" imgW="203040" imgH="228600" progId="">
                              <p:embed/>
                              <p:pic>
                                <p:nvPicPr>
                                  <p:cNvPr id="0"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86020" y="4125124"/>
                                    <a:ext cx="191046"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7" name="TextBox 36"/>
                    <p:cNvSpPr txBox="1"/>
                    <p:nvPr/>
                  </p:nvSpPr>
                  <p:spPr>
                    <a:xfrm>
                      <a:off x="3571868" y="3786190"/>
                      <a:ext cx="642942" cy="369332"/>
                    </a:xfrm>
                    <a:prstGeom prst="rect">
                      <a:avLst/>
                    </a:prstGeom>
                    <a:noFill/>
                  </p:spPr>
                  <p:txBody>
                    <a:bodyPr wrap="square" rtlCol="1">
                      <a:spAutoFit/>
                    </a:bodyPr>
                    <a:lstStyle/>
                    <a:p>
                      <a:r>
                        <a:rPr lang="fa-IR" b="1" dirty="0" smtClean="0">
                          <a:cs typeface="B Nazanin" pitchFamily="2" charset="-78"/>
                        </a:rPr>
                        <a:t>نرمال</a:t>
                      </a:r>
                      <a:endParaRPr lang="fa-IR" b="1" dirty="0">
                        <a:cs typeface="B Nazanin" pitchFamily="2" charset="-78"/>
                      </a:endParaRPr>
                    </a:p>
                  </p:txBody>
                </p:sp>
              </p:grpSp>
              <p:cxnSp>
                <p:nvCxnSpPr>
                  <p:cNvPr id="38" name="Straight Connector 27"/>
                  <p:cNvCxnSpPr/>
                  <p:nvPr/>
                </p:nvCxnSpPr>
                <p:spPr>
                  <a:xfrm rot="5400000">
                    <a:off x="5500297" y="4500967"/>
                    <a:ext cx="1143008" cy="794"/>
                  </a:xfrm>
                  <a:prstGeom prst="line">
                    <a:avLst/>
                  </a:prstGeom>
                </p:spPr>
                <p:style>
                  <a:lnRef idx="1">
                    <a:schemeClr val="accent6"/>
                  </a:lnRef>
                  <a:fillRef idx="0">
                    <a:schemeClr val="accent6"/>
                  </a:fillRef>
                  <a:effectRef idx="0">
                    <a:schemeClr val="accent6"/>
                  </a:effectRef>
                  <a:fontRef idx="minor">
                    <a:schemeClr val="tx1"/>
                  </a:fontRef>
                </p:style>
              </p:cxnSp>
              <p:cxnSp>
                <p:nvCxnSpPr>
                  <p:cNvPr id="39" name="Straight Connector 38"/>
                  <p:cNvCxnSpPr/>
                  <p:nvPr/>
                </p:nvCxnSpPr>
                <p:spPr>
                  <a:xfrm rot="5400000">
                    <a:off x="3786579"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40" name="Straight Connector 39"/>
                  <p:cNvCxnSpPr/>
                  <p:nvPr/>
                </p:nvCxnSpPr>
                <p:spPr>
                  <a:xfrm rot="5400000">
                    <a:off x="292932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41" name="Straight Connector 40"/>
                  <p:cNvCxnSpPr/>
                  <p:nvPr/>
                </p:nvCxnSpPr>
                <p:spPr>
                  <a:xfrm rot="5400000">
                    <a:off x="150056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grpSp>
            <p:grpSp>
              <p:nvGrpSpPr>
                <p:cNvPr id="19" name="Group 67"/>
                <p:cNvGrpSpPr/>
                <p:nvPr/>
              </p:nvGrpSpPr>
              <p:grpSpPr>
                <a:xfrm>
                  <a:off x="714348" y="5357826"/>
                  <a:ext cx="7786742" cy="1143008"/>
                  <a:chOff x="714348" y="3929860"/>
                  <a:chExt cx="7786742" cy="1143008"/>
                </a:xfrm>
              </p:grpSpPr>
              <p:grpSp>
                <p:nvGrpSpPr>
                  <p:cNvPr id="20" name="Group 29"/>
                  <p:cNvGrpSpPr/>
                  <p:nvPr/>
                </p:nvGrpSpPr>
                <p:grpSpPr>
                  <a:xfrm>
                    <a:off x="714348" y="3929860"/>
                    <a:ext cx="7786742" cy="1142214"/>
                    <a:chOff x="714348" y="3429794"/>
                    <a:chExt cx="7786742" cy="1142214"/>
                  </a:xfrm>
                </p:grpSpPr>
                <p:sp>
                  <p:nvSpPr>
                    <p:cNvPr id="25" name="Rectangle 24"/>
                    <p:cNvSpPr/>
                    <p:nvPr/>
                  </p:nvSpPr>
                  <p:spPr>
                    <a:xfrm>
                      <a:off x="714348" y="3429794"/>
                      <a:ext cx="7786742" cy="1142214"/>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graphicFrame>
                  <p:nvGraphicFramePr>
                    <p:cNvPr id="26" name="Object 25"/>
                    <p:cNvGraphicFramePr>
                      <a:graphicFrameLocks noChangeAspect="1"/>
                    </p:cNvGraphicFramePr>
                    <p:nvPr/>
                  </p:nvGraphicFramePr>
                  <p:xfrm>
                    <a:off x="930256" y="3714752"/>
                    <a:ext cx="927100" cy="588962"/>
                  </p:xfrm>
                  <a:graphic>
                    <a:graphicData uri="http://schemas.openxmlformats.org/presentationml/2006/ole">
                      <mc:AlternateContent xmlns:mc="http://schemas.openxmlformats.org/markup-compatibility/2006">
                        <mc:Choice xmlns:v="urn:schemas-microsoft-com:vml" Requires="v">
                          <p:oleObj spid="_x0000_s217278" name="Equation" r:id="rId21" imgW="761760" imgH="482400" progId="">
                            <p:embed/>
                          </p:oleObj>
                        </mc:Choice>
                        <mc:Fallback>
                          <p:oleObj name="Equation" r:id="rId21" imgW="761760" imgH="482400" progId="">
                            <p:embed/>
                            <p:pic>
                              <p:nvPicPr>
                                <p:cNvPr id="0" name="Picture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930256" y="3714752"/>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4"/>
                    <p:cNvGraphicFramePr>
                      <a:graphicFrameLocks noChangeAspect="1"/>
                    </p:cNvGraphicFramePr>
                    <p:nvPr/>
                  </p:nvGraphicFramePr>
                  <p:xfrm>
                    <a:off x="4391025" y="3836181"/>
                    <a:ext cx="1670050" cy="339725"/>
                  </p:xfrm>
                  <a:graphic>
                    <a:graphicData uri="http://schemas.openxmlformats.org/presentationml/2006/ole">
                      <mc:AlternateContent xmlns:mc="http://schemas.openxmlformats.org/markup-compatibility/2006">
                        <mc:Choice xmlns:v="urn:schemas-microsoft-com:vml" Requires="v">
                          <p:oleObj spid="_x0000_s217279" name="Equation" r:id="rId23" imgW="1371600" imgH="279360" progId="">
                            <p:embed/>
                          </p:oleObj>
                        </mc:Choice>
                        <mc:Fallback>
                          <p:oleObj name="Equation" r:id="rId23" imgW="1371600" imgH="279360" progId="">
                            <p:embed/>
                            <p:pic>
                              <p:nvPicPr>
                                <p:cNvPr id="0" name="Picture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391025" y="3836181"/>
                                  <a:ext cx="1670050"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6"/>
                    <p:cNvGraphicFramePr>
                      <a:graphicFrameLocks noChangeAspect="1"/>
                    </p:cNvGraphicFramePr>
                    <p:nvPr/>
                  </p:nvGraphicFramePr>
                  <p:xfrm>
                    <a:off x="2162166" y="3714752"/>
                    <a:ext cx="1195388" cy="623887"/>
                  </p:xfrm>
                  <a:graphic>
                    <a:graphicData uri="http://schemas.openxmlformats.org/presentationml/2006/ole">
                      <mc:AlternateContent xmlns:mc="http://schemas.openxmlformats.org/markup-compatibility/2006">
                        <mc:Choice xmlns:v="urn:schemas-microsoft-com:vml" Requires="v">
                          <p:oleObj spid="_x0000_s217280" name="Equation" r:id="rId25" imgW="990360" imgH="469800" progId="">
                            <p:embed/>
                          </p:oleObj>
                        </mc:Choice>
                        <mc:Fallback>
                          <p:oleObj name="Equation" r:id="rId25" imgW="990360" imgH="469800" progId="">
                            <p:embed/>
                            <p:pic>
                              <p:nvPicPr>
                                <p:cNvPr id="0" name="Picture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2166" y="3714752"/>
                                  <a:ext cx="1195388" cy="623887"/>
                                </a:xfrm>
                                <a:prstGeom prst="rect">
                                  <a:avLst/>
                                </a:prstGeom>
                                <a:noFill/>
                                <a:extLst>
                                  <a:ext uri="{909E8E84-426E-40DD-AFC4-6F175D3DCCD1}">
                                    <a14:hiddenFill xmlns:a14="http://schemas.microsoft.com/office/drawing/2010/main">
                                      <a:solidFill>
                                        <a:srgbClr val="CCFFCC"/>
                                      </a:solidFill>
                                    </a14:hiddenFill>
                                  </a:ext>
                                </a:extLst>
                              </p:spPr>
                            </p:pic>
                          </p:oleObj>
                        </mc:Fallback>
                      </mc:AlternateContent>
                    </a:graphicData>
                  </a:graphic>
                </p:graphicFrame>
                <p:grpSp>
                  <p:nvGrpSpPr>
                    <p:cNvPr id="29" name="Group 24"/>
                    <p:cNvGrpSpPr/>
                    <p:nvPr/>
                  </p:nvGrpSpPr>
                  <p:grpSpPr>
                    <a:xfrm>
                      <a:off x="6143636" y="3572670"/>
                      <a:ext cx="2357454" cy="785818"/>
                      <a:chOff x="5786446" y="3572670"/>
                      <a:chExt cx="2357454" cy="785818"/>
                    </a:xfrm>
                  </p:grpSpPr>
                  <p:grpSp>
                    <p:nvGrpSpPr>
                      <p:cNvPr id="31" name="Group 17"/>
                      <p:cNvGrpSpPr/>
                      <p:nvPr/>
                    </p:nvGrpSpPr>
                    <p:grpSpPr>
                      <a:xfrm>
                        <a:off x="6005507" y="3572670"/>
                        <a:ext cx="1852641" cy="785818"/>
                        <a:chOff x="3719491" y="3644108"/>
                        <a:chExt cx="1852641" cy="785818"/>
                      </a:xfrm>
                    </p:grpSpPr>
                    <p:cxnSp>
                      <p:nvCxnSpPr>
                        <p:cNvPr id="34" name="Straight Connector 33"/>
                        <p:cNvCxnSpPr/>
                        <p:nvPr/>
                      </p:nvCxnSpPr>
                      <p:spPr>
                        <a:xfrm rot="5400000">
                          <a:off x="4014383" y="4228705"/>
                          <a:ext cx="401648" cy="794"/>
                        </a:xfrm>
                        <a:prstGeom prst="line">
                          <a:avLst/>
                        </a:prstGeom>
                      </p:spPr>
                      <p:style>
                        <a:lnRef idx="1">
                          <a:schemeClr val="dk1"/>
                        </a:lnRef>
                        <a:fillRef idx="0">
                          <a:schemeClr val="dk1"/>
                        </a:fillRef>
                        <a:effectRef idx="0">
                          <a:schemeClr val="dk1"/>
                        </a:effectRef>
                        <a:fontRef idx="minor">
                          <a:schemeClr val="tx1"/>
                        </a:fontRef>
                      </p:style>
                    </p:cxnSp>
                    <p:sp>
                      <p:nvSpPr>
                        <p:cNvPr id="35" name="Freeform 13"/>
                        <p:cNvSpPr/>
                        <p:nvPr/>
                      </p:nvSpPr>
                      <p:spPr>
                        <a:xfrm>
                          <a:off x="3852164" y="3644108"/>
                          <a:ext cx="1651352"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36" name="Straight Connector 35"/>
                        <p:cNvCxnSpPr/>
                        <p:nvPr/>
                      </p:nvCxnSpPr>
                      <p:spPr>
                        <a:xfrm>
                          <a:off x="3719491" y="4182274"/>
                          <a:ext cx="1852641" cy="1588"/>
                        </a:xfrm>
                        <a:prstGeom prst="line">
                          <a:avLst/>
                        </a:prstGeom>
                      </p:spPr>
                      <p:style>
                        <a:lnRef idx="1">
                          <a:schemeClr val="dk1"/>
                        </a:lnRef>
                        <a:fillRef idx="0">
                          <a:schemeClr val="dk1"/>
                        </a:fillRef>
                        <a:effectRef idx="0">
                          <a:schemeClr val="dk1"/>
                        </a:effectRef>
                        <a:fontRef idx="minor">
                          <a:schemeClr val="tx1"/>
                        </a:fontRef>
                      </p:style>
                    </p:cxnSp>
                  </p:grpSp>
                  <p:sp>
                    <p:nvSpPr>
                      <p:cNvPr id="32" name="TextBox 19"/>
                      <p:cNvSpPr txBox="1"/>
                      <p:nvPr/>
                    </p:nvSpPr>
                    <p:spPr>
                      <a:xfrm>
                        <a:off x="5786446" y="4081489"/>
                        <a:ext cx="2357454" cy="276999"/>
                      </a:xfrm>
                      <a:prstGeom prst="rect">
                        <a:avLst/>
                      </a:prstGeom>
                      <a:noFill/>
                    </p:spPr>
                    <p:txBody>
                      <a:bodyPr wrap="square" rtlCol="1">
                        <a:spAutoFit/>
                      </a:bodyPr>
                      <a:lstStyle/>
                      <a:p>
                        <a:r>
                          <a:rPr lang="fa-IR" sz="1200" dirty="0" smtClean="0">
                            <a:cs typeface="B Nazanin" pitchFamily="2" charset="-78"/>
                          </a:rPr>
                          <a:t> ناحيه رد     ناحيه پذيرش            ناحيه رد  </a:t>
                        </a:r>
                        <a:endParaRPr lang="fa-IR" sz="1200" dirty="0">
                          <a:cs typeface="B Nazanin" pitchFamily="2" charset="-78"/>
                        </a:endParaRPr>
                      </a:p>
                    </p:txBody>
                  </p:sp>
                  <p:graphicFrame>
                    <p:nvGraphicFramePr>
                      <p:cNvPr id="33" name="Object 8"/>
                      <p:cNvGraphicFramePr>
                        <a:graphicFrameLocks noChangeAspect="1"/>
                      </p:cNvGraphicFramePr>
                      <p:nvPr/>
                    </p:nvGraphicFramePr>
                    <p:xfrm>
                      <a:off x="6572264" y="4125124"/>
                      <a:ext cx="191046" cy="214314"/>
                    </p:xfrm>
                    <a:graphic>
                      <a:graphicData uri="http://schemas.openxmlformats.org/presentationml/2006/ole">
                        <mc:AlternateContent xmlns:mc="http://schemas.openxmlformats.org/markup-compatibility/2006">
                          <mc:Choice xmlns:v="urn:schemas-microsoft-com:vml" Requires="v">
                            <p:oleObj spid="_x0000_s217281" name="Equation" r:id="rId26" imgW="203040" imgH="228600" progId="">
                              <p:embed/>
                            </p:oleObj>
                          </mc:Choice>
                          <mc:Fallback>
                            <p:oleObj name="Equation" r:id="rId26" imgW="203040" imgH="228600" progId="">
                              <p:embed/>
                              <p:pic>
                                <p:nvPicPr>
                                  <p:cNvPr id="0"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72264" y="4125124"/>
                                    <a:ext cx="191046"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0" name="TextBox 29"/>
                    <p:cNvSpPr txBox="1"/>
                    <p:nvPr/>
                  </p:nvSpPr>
                  <p:spPr>
                    <a:xfrm>
                      <a:off x="3571868" y="3786190"/>
                      <a:ext cx="642942" cy="369332"/>
                    </a:xfrm>
                    <a:prstGeom prst="rect">
                      <a:avLst/>
                    </a:prstGeom>
                    <a:noFill/>
                  </p:spPr>
                  <p:txBody>
                    <a:bodyPr wrap="square" rtlCol="1">
                      <a:spAutoFit/>
                    </a:bodyPr>
                    <a:lstStyle/>
                    <a:p>
                      <a:r>
                        <a:rPr lang="fa-IR" b="1" dirty="0" smtClean="0">
                          <a:cs typeface="B Nazanin" pitchFamily="2" charset="-78"/>
                        </a:rPr>
                        <a:t>نرمال</a:t>
                      </a:r>
                      <a:endParaRPr lang="fa-IR" b="1" dirty="0">
                        <a:cs typeface="B Nazanin" pitchFamily="2" charset="-78"/>
                      </a:endParaRPr>
                    </a:p>
                  </p:txBody>
                </p:sp>
              </p:grpSp>
              <p:cxnSp>
                <p:nvCxnSpPr>
                  <p:cNvPr id="21" name="Straight Connector 8"/>
                  <p:cNvCxnSpPr/>
                  <p:nvPr/>
                </p:nvCxnSpPr>
                <p:spPr>
                  <a:xfrm rot="5400000">
                    <a:off x="5500297" y="4500967"/>
                    <a:ext cx="1143008" cy="794"/>
                  </a:xfrm>
                  <a:prstGeom prst="line">
                    <a:avLst/>
                  </a:prstGeom>
                </p:spPr>
                <p:style>
                  <a:lnRef idx="1">
                    <a:schemeClr val="accent6"/>
                  </a:lnRef>
                  <a:fillRef idx="0">
                    <a:schemeClr val="accent6"/>
                  </a:fillRef>
                  <a:effectRef idx="0">
                    <a:schemeClr val="accent6"/>
                  </a:effectRef>
                  <a:fontRef idx="minor">
                    <a:schemeClr val="tx1"/>
                  </a:fontRef>
                </p:style>
              </p:cxnSp>
              <p:cxnSp>
                <p:nvCxnSpPr>
                  <p:cNvPr id="22" name="Straight Connector 9"/>
                  <p:cNvCxnSpPr/>
                  <p:nvPr/>
                </p:nvCxnSpPr>
                <p:spPr>
                  <a:xfrm rot="5400000">
                    <a:off x="3786579"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23" name="Straight Connector 10"/>
                  <p:cNvCxnSpPr/>
                  <p:nvPr/>
                </p:nvCxnSpPr>
                <p:spPr>
                  <a:xfrm rot="5400000">
                    <a:off x="292932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24" name="Straight Connector 23"/>
                  <p:cNvCxnSpPr/>
                  <p:nvPr/>
                </p:nvCxnSpPr>
                <p:spPr>
                  <a:xfrm rot="5400000">
                    <a:off x="150056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grpSp>
          </p:grpSp>
          <p:graphicFrame>
            <p:nvGraphicFramePr>
              <p:cNvPr id="16" name="Object 3"/>
              <p:cNvGraphicFramePr>
                <a:graphicFrameLocks noChangeAspect="1"/>
              </p:cNvGraphicFramePr>
              <p:nvPr/>
            </p:nvGraphicFramePr>
            <p:xfrm>
              <a:off x="7610499" y="5716606"/>
              <a:ext cx="390525" cy="355600"/>
            </p:xfrm>
            <a:graphic>
              <a:graphicData uri="http://schemas.openxmlformats.org/presentationml/2006/ole">
                <mc:AlternateContent xmlns:mc="http://schemas.openxmlformats.org/markup-compatibility/2006">
                  <mc:Choice xmlns:v="urn:schemas-microsoft-com:vml" Requires="v">
                    <p:oleObj spid="_x0000_s217282" name="Equation" r:id="rId27" imgW="304560" imgH="266400" progId="">
                      <p:embed/>
                    </p:oleObj>
                  </mc:Choice>
                  <mc:Fallback>
                    <p:oleObj name="Equation" r:id="rId27" imgW="304560" imgH="266400" progId="">
                      <p:embed/>
                      <p:pic>
                        <p:nvPicPr>
                          <p:cNvPr id="0" name="Picture 1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610499" y="5716606"/>
                            <a:ext cx="390525"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13" name="Straight Connector 12"/>
            <p:cNvCxnSpPr/>
            <p:nvPr/>
          </p:nvCxnSpPr>
          <p:spPr>
            <a:xfrm rot="5400000">
              <a:off x="7585488" y="5656671"/>
              <a:ext cx="401648" cy="794"/>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4" name="Object 3"/>
            <p:cNvGraphicFramePr>
              <a:graphicFrameLocks noChangeAspect="1"/>
            </p:cNvGraphicFramePr>
            <p:nvPr/>
          </p:nvGraphicFramePr>
          <p:xfrm>
            <a:off x="6516688" y="5715000"/>
            <a:ext cx="503237" cy="355600"/>
          </p:xfrm>
          <a:graphic>
            <a:graphicData uri="http://schemas.openxmlformats.org/presentationml/2006/ole">
              <mc:AlternateContent xmlns:mc="http://schemas.openxmlformats.org/markup-compatibility/2006">
                <mc:Choice xmlns:v="urn:schemas-microsoft-com:vml" Requires="v">
                  <p:oleObj spid="_x0000_s217283" name="Equation" r:id="rId29" imgW="393480" imgH="266400" progId="">
                    <p:embed/>
                  </p:oleObj>
                </mc:Choice>
                <mc:Fallback>
                  <p:oleObj name="Equation" r:id="rId29" imgW="393480" imgH="266400" progId="">
                    <p:embed/>
                    <p:pic>
                      <p:nvPicPr>
                        <p:cNvPr id="0" name="Picture 1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516688" y="5715000"/>
                          <a:ext cx="503237"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79" name="TextBox 78"/>
          <p:cNvSpPr txBox="1"/>
          <p:nvPr/>
        </p:nvSpPr>
        <p:spPr>
          <a:xfrm>
            <a:off x="5214942" y="2357430"/>
            <a:ext cx="3214710"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sz="1600" dirty="0" smtClean="0">
                <a:solidFill>
                  <a:schemeClr val="bg2">
                    <a:lumMod val="10000"/>
                  </a:schemeClr>
                </a:solidFill>
                <a:cs typeface="+mj-cs"/>
              </a:rPr>
              <a:t>1- توزيع جامعه نرمال و واريانس معلوم:</a:t>
            </a:r>
          </a:p>
        </p:txBody>
      </p:sp>
      <p:sp>
        <p:nvSpPr>
          <p:cNvPr id="83"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آزمون‌هاي ميانگين</a:t>
            </a:r>
            <a:endParaRPr lang="fa-IR" sz="3600" dirty="0"/>
          </a:p>
        </p:txBody>
      </p:sp>
      <p:sp>
        <p:nvSpPr>
          <p:cNvPr id="81" name="Slide Number Placeholder 80"/>
          <p:cNvSpPr>
            <a:spLocks noGrp="1"/>
          </p:cNvSpPr>
          <p:nvPr>
            <p:ph type="sldNum" sz="quarter" idx="12"/>
          </p:nvPr>
        </p:nvSpPr>
        <p:spPr/>
        <p:txBody>
          <a:bodyPr/>
          <a:lstStyle/>
          <a:p>
            <a:pPr>
              <a:defRPr/>
            </a:pPr>
            <a:fld id="{AE3F404C-B64D-4FD4-ADF7-4CA21969E8E6}" type="slidenum">
              <a:rPr lang="fa-IR" smtClean="0"/>
              <a:pPr>
                <a:defRPr/>
              </a:pPr>
              <a:t>17</a:t>
            </a:fld>
            <a:endParaRPr lang="fa-IR"/>
          </a:p>
        </p:txBody>
      </p:sp>
      <p:grpSp>
        <p:nvGrpSpPr>
          <p:cNvPr id="82" name="Group 81"/>
          <p:cNvGrpSpPr/>
          <p:nvPr/>
        </p:nvGrpSpPr>
        <p:grpSpPr>
          <a:xfrm>
            <a:off x="9493" y="6276995"/>
            <a:ext cx="662099" cy="552454"/>
            <a:chOff x="9386" y="6276995"/>
            <a:chExt cx="662099" cy="552454"/>
          </a:xfrm>
        </p:grpSpPr>
        <p:sp>
          <p:nvSpPr>
            <p:cNvPr id="84" name="Isosceles Triangle 83">
              <a:hlinkClick r:id="rId31"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85" name="TextBox 84">
              <a:hlinkClick r:id="rId31"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86" name="Straight Connector 85"/>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 name="Rounded Rectangle 73"/>
          <p:cNvSpPr/>
          <p:nvPr/>
        </p:nvSpPr>
        <p:spPr>
          <a:xfrm>
            <a:off x="571472" y="1643050"/>
            <a:ext cx="7072362" cy="142876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buNone/>
            </a:pPr>
            <a:r>
              <a:rPr lang="fa-IR" sz="2000" dirty="0" smtClean="0"/>
              <a:t>ميانگين طول عمر در يك جمعيت 63 سال با واريانس 16سال است و توزيع طول عمر نيز نرمال است. فردي ادعا مي‌كند ميانگين طول عمر در سال گذشته افزايش داشته است. محققي در يك نمونه 36 تايي از افراد، ميانگين سن را 65 سال به دست مي‌آورد. در سطح 5% آيا ادعاي فوق پذيرفته يا رد مي شود؟ </a:t>
            </a:r>
            <a:endParaRPr lang="fa-IR" sz="1600" dirty="0"/>
          </a:p>
        </p:txBody>
      </p:sp>
      <p:grpSp>
        <p:nvGrpSpPr>
          <p:cNvPr id="18" name="Group 17"/>
          <p:cNvGrpSpPr/>
          <p:nvPr/>
        </p:nvGrpSpPr>
        <p:grpSpPr>
          <a:xfrm>
            <a:off x="1928794" y="3429000"/>
            <a:ext cx="6176945" cy="2933641"/>
            <a:chOff x="2285984" y="3482980"/>
            <a:chExt cx="6036494" cy="2933641"/>
          </a:xfrm>
        </p:grpSpPr>
        <p:graphicFrame>
          <p:nvGraphicFramePr>
            <p:cNvPr id="75" name="Object 4"/>
            <p:cNvGraphicFramePr>
              <a:graphicFrameLocks noChangeAspect="1"/>
            </p:cNvGraphicFramePr>
            <p:nvPr/>
          </p:nvGraphicFramePr>
          <p:xfrm>
            <a:off x="2359016" y="3482980"/>
            <a:ext cx="927100" cy="588962"/>
          </p:xfrm>
          <a:graphic>
            <a:graphicData uri="http://schemas.openxmlformats.org/presentationml/2006/ole">
              <mc:AlternateContent xmlns:mc="http://schemas.openxmlformats.org/markup-compatibility/2006">
                <mc:Choice xmlns:v="urn:schemas-microsoft-com:vml" Requires="v">
                  <p:oleObj spid="_x0000_s220224" name="Equation" r:id="rId3" imgW="761760" imgH="482400" progId="">
                    <p:embed/>
                  </p:oleObj>
                </mc:Choice>
                <mc:Fallback>
                  <p:oleObj name="Equation" r:id="rId3" imgW="761760" imgH="482400" progId="">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9016" y="3482980"/>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9" name="TextBox 78"/>
            <p:cNvSpPr txBox="1"/>
            <p:nvPr/>
          </p:nvSpPr>
          <p:spPr>
            <a:xfrm>
              <a:off x="3682257" y="3500438"/>
              <a:ext cx="4640221" cy="2916183"/>
            </a:xfrm>
            <a:prstGeom prst="rect">
              <a:avLst/>
            </a:prstGeom>
            <a:noFill/>
          </p:spPr>
          <p:txBody>
            <a:bodyPr wrap="square" rtlCol="1">
              <a:spAutoFit/>
            </a:bodyPr>
            <a:lstStyle/>
            <a:p>
              <a:r>
                <a:rPr lang="fa-IR" dirty="0" smtClean="0">
                  <a:cs typeface="+mn-cs"/>
                </a:rPr>
                <a:t>1- فرضيه ها را تشكيل مي دهيم.</a:t>
              </a:r>
            </a:p>
            <a:p>
              <a:endParaRPr lang="fa-IR" dirty="0" smtClean="0">
                <a:cs typeface="+mn-cs"/>
              </a:endParaRPr>
            </a:p>
            <a:p>
              <a:endParaRPr lang="fa-IR" sz="1100" dirty="0" smtClean="0">
                <a:cs typeface="+mn-cs"/>
              </a:endParaRPr>
            </a:p>
            <a:p>
              <a:r>
                <a:rPr lang="fa-IR" dirty="0" smtClean="0">
                  <a:cs typeface="+mn-cs"/>
                </a:rPr>
                <a:t>2- سطح معني داري 5% تعيين شده است.</a:t>
              </a:r>
            </a:p>
            <a:p>
              <a:r>
                <a:rPr lang="fa-IR" dirty="0" smtClean="0">
                  <a:cs typeface="+mn-cs"/>
                </a:rPr>
                <a:t>3- توزيع شاخص آزمون نرمال (</a:t>
              </a:r>
              <a:r>
                <a:rPr lang="en-US" dirty="0" smtClean="0">
                  <a:cs typeface="+mn-cs"/>
                </a:rPr>
                <a:t>z</a:t>
              </a:r>
              <a:r>
                <a:rPr lang="fa-IR" dirty="0" smtClean="0">
                  <a:cs typeface="+mn-cs"/>
                </a:rPr>
                <a:t>) و مقدار آن 3 است:</a:t>
              </a:r>
            </a:p>
            <a:p>
              <a:endParaRPr lang="fa-IR" dirty="0" smtClean="0">
                <a:cs typeface="+mn-cs"/>
              </a:endParaRPr>
            </a:p>
            <a:p>
              <a:endParaRPr lang="fa-IR" sz="1050" dirty="0" smtClean="0">
                <a:cs typeface="+mn-cs"/>
              </a:endParaRPr>
            </a:p>
            <a:p>
              <a:r>
                <a:rPr lang="fa-IR" dirty="0" smtClean="0">
                  <a:cs typeface="+mn-cs"/>
                </a:rPr>
                <a:t>4- استراتژي: فرض صفر را وقتي رد مي كنيم كه مقدار </a:t>
              </a:r>
            </a:p>
            <a:p>
              <a:r>
                <a:rPr lang="fa-IR" dirty="0" smtClean="0">
                  <a:cs typeface="+mn-cs"/>
                </a:rPr>
                <a:t>    شاخص آزمون از مقدار </a:t>
              </a:r>
              <a:r>
                <a:rPr lang="en-US" dirty="0" smtClean="0">
                  <a:cs typeface="+mn-cs"/>
                </a:rPr>
                <a:t>z</a:t>
              </a:r>
              <a:r>
                <a:rPr lang="fa-IR" dirty="0" smtClean="0">
                  <a:cs typeface="+mn-cs"/>
                </a:rPr>
                <a:t> (در جدول) بيشتر باشد.</a:t>
              </a:r>
            </a:p>
            <a:p>
              <a:r>
                <a:rPr lang="fa-IR" dirty="0" smtClean="0">
                  <a:cs typeface="+mn-cs"/>
                </a:rPr>
                <a:t> </a:t>
              </a:r>
              <a:r>
                <a:rPr lang="fa-IR" dirty="0" smtClean="0">
                  <a:solidFill>
                    <a:srgbClr val="FFFFCC"/>
                  </a:solidFill>
                  <a:cs typeface="+mn-cs"/>
                </a:rPr>
                <a:t>تصميم: </a:t>
              </a:r>
              <a:r>
                <a:rPr lang="fa-IR" dirty="0" smtClean="0">
                  <a:cs typeface="+mn-cs"/>
                </a:rPr>
                <a:t>چون مقدار شاخص آزمون 3 از                    </a:t>
              </a:r>
            </a:p>
            <a:p>
              <a:r>
                <a:rPr lang="fa-IR" dirty="0" smtClean="0">
                  <a:cs typeface="+mn-cs"/>
                </a:rPr>
                <a:t>   بيشتر است؛ فرض صفر رد شده و ادعاي فرد مورد قبول است.            </a:t>
              </a:r>
              <a:endParaRPr lang="fa-IR" dirty="0">
                <a:cs typeface="+mn-cs"/>
              </a:endParaRPr>
            </a:p>
          </p:txBody>
        </p:sp>
        <p:graphicFrame>
          <p:nvGraphicFramePr>
            <p:cNvPr id="220181" name="Object 21"/>
            <p:cNvGraphicFramePr>
              <a:graphicFrameLocks noChangeAspect="1"/>
            </p:cNvGraphicFramePr>
            <p:nvPr/>
          </p:nvGraphicFramePr>
          <p:xfrm>
            <a:off x="2395543" y="4306888"/>
            <a:ext cx="1963737" cy="558800"/>
          </p:xfrm>
          <a:graphic>
            <a:graphicData uri="http://schemas.openxmlformats.org/presentationml/2006/ole">
              <mc:AlternateContent xmlns:mc="http://schemas.openxmlformats.org/markup-compatibility/2006">
                <mc:Choice xmlns:v="urn:schemas-microsoft-com:vml" Requires="v">
                  <p:oleObj spid="_x0000_s220225" name="Equation" r:id="rId5" imgW="1612800" imgH="457200" progId="">
                    <p:embed/>
                  </p:oleObj>
                </mc:Choice>
                <mc:Fallback>
                  <p:oleObj name="Equation" r:id="rId5" imgW="1612800" imgH="457200" progId="">
                    <p:embed/>
                    <p:pic>
                      <p:nvPicPr>
                        <p:cNvPr id="0"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95543" y="4306888"/>
                          <a:ext cx="1963737"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0182" name="Object 22"/>
            <p:cNvGraphicFramePr>
              <a:graphicFrameLocks noChangeAspect="1"/>
            </p:cNvGraphicFramePr>
            <p:nvPr/>
          </p:nvGraphicFramePr>
          <p:xfrm>
            <a:off x="2384427" y="5349890"/>
            <a:ext cx="1546225" cy="293688"/>
          </p:xfrm>
          <a:graphic>
            <a:graphicData uri="http://schemas.openxmlformats.org/presentationml/2006/ole">
              <mc:AlternateContent xmlns:mc="http://schemas.openxmlformats.org/markup-compatibility/2006">
                <mc:Choice xmlns:v="urn:schemas-microsoft-com:vml" Requires="v">
                  <p:oleObj spid="_x0000_s220226" name="Equation" r:id="rId7" imgW="1269720" imgH="241200" progId="">
                    <p:embed/>
                  </p:oleObj>
                </mc:Choice>
                <mc:Fallback>
                  <p:oleObj name="Equation" r:id="rId7" imgW="1269720" imgH="241200" progId="">
                    <p:embed/>
                    <p:pic>
                      <p:nvPicPr>
                        <p:cNvPr id="0" name="Picture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84427" y="5349890"/>
                          <a:ext cx="1546225" cy="29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0183" name="Object 23"/>
            <p:cNvGraphicFramePr>
              <a:graphicFrameLocks noChangeAspect="1"/>
            </p:cNvGraphicFramePr>
            <p:nvPr/>
          </p:nvGraphicFramePr>
          <p:xfrm>
            <a:off x="4050068" y="5727720"/>
            <a:ext cx="1428727" cy="346218"/>
          </p:xfrm>
          <a:graphic>
            <a:graphicData uri="http://schemas.openxmlformats.org/presentationml/2006/ole">
              <mc:AlternateContent xmlns:mc="http://schemas.openxmlformats.org/markup-compatibility/2006">
                <mc:Choice xmlns:v="urn:schemas-microsoft-com:vml" Requires="v">
                  <p:oleObj spid="_x0000_s220227" name="Equation" r:id="rId9" imgW="1054080" imgH="228600" progId="">
                    <p:embed/>
                  </p:oleObj>
                </mc:Choice>
                <mc:Fallback>
                  <p:oleObj name="Equation" r:id="rId9" imgW="1054080" imgH="228600" progId="">
                    <p:embed/>
                    <p:pic>
                      <p:nvPicPr>
                        <p:cNvPr id="0" name="Picture 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50068" y="5727720"/>
                          <a:ext cx="1428727" cy="346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1" name="Straight Connector 10"/>
            <p:cNvCxnSpPr/>
            <p:nvPr/>
          </p:nvCxnSpPr>
          <p:spPr>
            <a:xfrm>
              <a:off x="2285984" y="4141792"/>
              <a:ext cx="4643470" cy="1588"/>
            </a:xfrm>
            <a:prstGeom prst="line">
              <a:avLst/>
            </a:prstGeom>
            <a:ln w="28575">
              <a:solidFill>
                <a:srgbClr val="FFFFCC"/>
              </a:solidFill>
            </a:ln>
          </p:spPr>
          <p:style>
            <a:lnRef idx="2">
              <a:schemeClr val="accent3"/>
            </a:lnRef>
            <a:fillRef idx="0">
              <a:schemeClr val="accent3"/>
            </a:fillRef>
            <a:effectRef idx="1">
              <a:schemeClr val="accent3"/>
            </a:effectRef>
            <a:fontRef idx="minor">
              <a:schemeClr val="tx1"/>
            </a:fontRef>
          </p:style>
        </p:cxnSp>
        <p:cxnSp>
          <p:nvCxnSpPr>
            <p:cNvPr id="15" name="Straight Connector 14"/>
            <p:cNvCxnSpPr/>
            <p:nvPr/>
          </p:nvCxnSpPr>
          <p:spPr>
            <a:xfrm>
              <a:off x="2357422" y="5070486"/>
              <a:ext cx="4643470" cy="1588"/>
            </a:xfrm>
            <a:prstGeom prst="line">
              <a:avLst/>
            </a:prstGeom>
            <a:ln w="28575">
              <a:solidFill>
                <a:srgbClr val="FFFFCC"/>
              </a:solidFill>
            </a:ln>
          </p:spPr>
          <p:style>
            <a:lnRef idx="1">
              <a:schemeClr val="dk1"/>
            </a:lnRef>
            <a:fillRef idx="0">
              <a:schemeClr val="dk1"/>
            </a:fillRef>
            <a:effectRef idx="0">
              <a:schemeClr val="dk1"/>
            </a:effectRef>
            <a:fontRef idx="minor">
              <a:schemeClr val="tx1"/>
            </a:fontRef>
          </p:style>
        </p:cxnSp>
      </p:grpSp>
      <p:sp>
        <p:nvSpPr>
          <p:cNvPr id="16" name="Oval 15"/>
          <p:cNvSpPr/>
          <p:nvPr/>
        </p:nvSpPr>
        <p:spPr>
          <a:xfrm>
            <a:off x="7858148" y="1714488"/>
            <a:ext cx="785818" cy="642942"/>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mj-cs"/>
              </a:rPr>
              <a:t>مثال</a:t>
            </a:r>
            <a:endParaRPr lang="fa-IR" dirty="0">
              <a:cs typeface="+mj-cs"/>
            </a:endParaRPr>
          </a:p>
        </p:txBody>
      </p:sp>
      <p:sp>
        <p:nvSpPr>
          <p:cNvPr id="17" name="Rounded Rectangle 16"/>
          <p:cNvSpPr/>
          <p:nvPr/>
        </p:nvSpPr>
        <p:spPr>
          <a:xfrm>
            <a:off x="7858148" y="3071810"/>
            <a:ext cx="642942" cy="357190"/>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fa-IR" dirty="0" smtClean="0">
                <a:cs typeface="+mj-cs"/>
              </a:rPr>
              <a:t>حل:</a:t>
            </a:r>
            <a:endParaRPr lang="fa-IR" dirty="0">
              <a:cs typeface="+mj-cs"/>
            </a:endParaRPr>
          </a:p>
        </p:txBody>
      </p:sp>
      <p:sp>
        <p:nvSpPr>
          <p:cNvPr id="19" name="Rectangle 18"/>
          <p:cNvSpPr/>
          <p:nvPr/>
        </p:nvSpPr>
        <p:spPr>
          <a:xfrm>
            <a:off x="500034" y="4143380"/>
            <a:ext cx="1285884" cy="2143140"/>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sz="1600" dirty="0" smtClean="0"/>
              <a:t>چون شاخص آزمون توزيع نرمال دارد، مقدار </a:t>
            </a:r>
            <a:r>
              <a:rPr lang="en-US" sz="1600" dirty="0" smtClean="0"/>
              <a:t>z</a:t>
            </a:r>
            <a:r>
              <a:rPr lang="fa-IR" sz="1600" dirty="0" smtClean="0"/>
              <a:t> را با توجه به سطح معني داري از جدول توزيع نرمال استاندارد به دست آورده‌ايم </a:t>
            </a:r>
            <a:endParaRPr lang="fa-IR" sz="1600" dirty="0"/>
          </a:p>
        </p:txBody>
      </p:sp>
      <p:cxnSp>
        <p:nvCxnSpPr>
          <p:cNvPr id="23" name="Straight Arrow Connector 22"/>
          <p:cNvCxnSpPr/>
          <p:nvPr/>
        </p:nvCxnSpPr>
        <p:spPr>
          <a:xfrm>
            <a:off x="1785918" y="6000768"/>
            <a:ext cx="1285884"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0"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آزمون‌هاي ميانگين</a:t>
            </a:r>
            <a:endParaRPr lang="fa-IR" sz="3600" dirty="0"/>
          </a:p>
        </p:txBody>
      </p:sp>
      <p:sp>
        <p:nvSpPr>
          <p:cNvPr id="22" name="Slide Number Placeholder 21"/>
          <p:cNvSpPr>
            <a:spLocks noGrp="1"/>
          </p:cNvSpPr>
          <p:nvPr>
            <p:ph type="sldNum" sz="quarter" idx="12"/>
          </p:nvPr>
        </p:nvSpPr>
        <p:spPr/>
        <p:txBody>
          <a:bodyPr/>
          <a:lstStyle/>
          <a:p>
            <a:pPr>
              <a:defRPr/>
            </a:pPr>
            <a:fld id="{AE3F404C-B64D-4FD4-ADF7-4CA21969E8E6}" type="slidenum">
              <a:rPr lang="fa-IR" smtClean="0"/>
              <a:pPr>
                <a:defRPr/>
              </a:pPr>
              <a:t>18</a:t>
            </a:fld>
            <a:endParaRPr lang="fa-IR"/>
          </a:p>
        </p:txBody>
      </p:sp>
      <p:sp>
        <p:nvSpPr>
          <p:cNvPr id="24" name="Action Button: Document 23">
            <a:hlinkClick r:id="rId11" action="ppaction://hlinksldjump" highlightClick="1"/>
          </p:cNvPr>
          <p:cNvSpPr/>
          <p:nvPr/>
        </p:nvSpPr>
        <p:spPr>
          <a:xfrm>
            <a:off x="8143900" y="6000768"/>
            <a:ext cx="428628" cy="500066"/>
          </a:xfrm>
          <a:prstGeom prst="actionButtonDocumen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600" dirty="0">
              <a:cs typeface="2  Bardiya" pitchFamily="2" charset="-78"/>
            </a:endParaRPr>
          </a:p>
        </p:txBody>
      </p:sp>
      <p:grpSp>
        <p:nvGrpSpPr>
          <p:cNvPr id="25" name="Group 24"/>
          <p:cNvGrpSpPr/>
          <p:nvPr/>
        </p:nvGrpSpPr>
        <p:grpSpPr>
          <a:xfrm>
            <a:off x="9493" y="6276995"/>
            <a:ext cx="662099" cy="552454"/>
            <a:chOff x="9386" y="6276995"/>
            <a:chExt cx="662099" cy="552454"/>
          </a:xfrm>
        </p:grpSpPr>
        <p:sp>
          <p:nvSpPr>
            <p:cNvPr id="26" name="Isosceles Triangle 25">
              <a:hlinkClick r:id="rId12"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7" name="TextBox 26">
              <a:hlinkClick r:id="rId12"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8" name="Straight Connector 27"/>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Group 3"/>
          <p:cNvGrpSpPr/>
          <p:nvPr/>
        </p:nvGrpSpPr>
        <p:grpSpPr>
          <a:xfrm>
            <a:off x="571472" y="2857496"/>
            <a:ext cx="7786742" cy="3571900"/>
            <a:chOff x="642910" y="2214554"/>
            <a:chExt cx="7786742" cy="3857652"/>
          </a:xfrm>
        </p:grpSpPr>
        <p:grpSp>
          <p:nvGrpSpPr>
            <p:cNvPr id="5" name="Group 70"/>
            <p:cNvGrpSpPr/>
            <p:nvPr/>
          </p:nvGrpSpPr>
          <p:grpSpPr>
            <a:xfrm>
              <a:off x="642910" y="2214554"/>
              <a:ext cx="7786742" cy="3857652"/>
              <a:chOff x="642910" y="2214554"/>
              <a:chExt cx="7786742" cy="3857652"/>
            </a:xfrm>
          </p:grpSpPr>
          <p:grpSp>
            <p:nvGrpSpPr>
              <p:cNvPr id="8" name="Group 3"/>
              <p:cNvGrpSpPr/>
              <p:nvPr/>
            </p:nvGrpSpPr>
            <p:grpSpPr>
              <a:xfrm>
                <a:off x="642910" y="2214554"/>
                <a:ext cx="7786742" cy="3857652"/>
                <a:chOff x="714348" y="2643182"/>
                <a:chExt cx="7786742" cy="3857652"/>
              </a:xfrm>
            </p:grpSpPr>
            <p:grpSp>
              <p:nvGrpSpPr>
                <p:cNvPr id="10" name="Group 38"/>
                <p:cNvGrpSpPr/>
                <p:nvPr/>
              </p:nvGrpSpPr>
              <p:grpSpPr>
                <a:xfrm>
                  <a:off x="714348" y="2643182"/>
                  <a:ext cx="7786742" cy="1572430"/>
                  <a:chOff x="714348" y="3500438"/>
                  <a:chExt cx="7786742" cy="1572430"/>
                </a:xfrm>
              </p:grpSpPr>
              <p:grpSp>
                <p:nvGrpSpPr>
                  <p:cNvPr id="49" name="Group 37"/>
                  <p:cNvGrpSpPr/>
                  <p:nvPr/>
                </p:nvGrpSpPr>
                <p:grpSpPr>
                  <a:xfrm>
                    <a:off x="714348" y="3500438"/>
                    <a:ext cx="7786742" cy="1571636"/>
                    <a:chOff x="714348" y="3500438"/>
                    <a:chExt cx="7786742" cy="1571636"/>
                  </a:xfrm>
                </p:grpSpPr>
                <p:grpSp>
                  <p:nvGrpSpPr>
                    <p:cNvPr id="54" name="Group 29"/>
                    <p:cNvGrpSpPr/>
                    <p:nvPr/>
                  </p:nvGrpSpPr>
                  <p:grpSpPr>
                    <a:xfrm>
                      <a:off x="714348" y="3500438"/>
                      <a:ext cx="7786742" cy="1571636"/>
                      <a:chOff x="714348" y="3000372"/>
                      <a:chExt cx="7786742" cy="1571636"/>
                    </a:xfrm>
                  </p:grpSpPr>
                  <p:grpSp>
                    <p:nvGrpSpPr>
                      <p:cNvPr id="56" name="Group 28"/>
                      <p:cNvGrpSpPr/>
                      <p:nvPr/>
                    </p:nvGrpSpPr>
                    <p:grpSpPr>
                      <a:xfrm>
                        <a:off x="714348" y="3000372"/>
                        <a:ext cx="7786742" cy="1571636"/>
                        <a:chOff x="714348" y="3000372"/>
                        <a:chExt cx="7786742" cy="1571636"/>
                      </a:xfrm>
                    </p:grpSpPr>
                    <p:sp>
                      <p:nvSpPr>
                        <p:cNvPr id="70" name="Rectangle 69"/>
                        <p:cNvSpPr/>
                        <p:nvPr/>
                      </p:nvSpPr>
                      <p:spPr>
                        <a:xfrm>
                          <a:off x="714348" y="3000372"/>
                          <a:ext cx="7786742" cy="1571636"/>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cxnSp>
                      <p:nvCxnSpPr>
                        <p:cNvPr id="71" name="Straight Connector 70"/>
                        <p:cNvCxnSpPr/>
                        <p:nvPr/>
                      </p:nvCxnSpPr>
                      <p:spPr>
                        <a:xfrm>
                          <a:off x="714348" y="3429000"/>
                          <a:ext cx="7786742" cy="1588"/>
                        </a:xfrm>
                        <a:prstGeom prst="line">
                          <a:avLst/>
                        </a:prstGeom>
                      </p:spPr>
                      <p:style>
                        <a:lnRef idx="2">
                          <a:schemeClr val="accent6"/>
                        </a:lnRef>
                        <a:fillRef idx="0">
                          <a:schemeClr val="accent6"/>
                        </a:fillRef>
                        <a:effectRef idx="1">
                          <a:schemeClr val="accent6"/>
                        </a:effectRef>
                        <a:fontRef idx="minor">
                          <a:schemeClr val="tx1"/>
                        </a:fontRef>
                      </p:style>
                    </p:cxnSp>
                  </p:grpSp>
                  <p:graphicFrame>
                    <p:nvGraphicFramePr>
                      <p:cNvPr id="57" name="Object 53"/>
                      <p:cNvGraphicFramePr>
                        <a:graphicFrameLocks noChangeAspect="1"/>
                      </p:cNvGraphicFramePr>
                      <p:nvPr/>
                    </p:nvGraphicFramePr>
                    <p:xfrm>
                      <a:off x="930256" y="3714752"/>
                      <a:ext cx="927100" cy="588962"/>
                    </p:xfrm>
                    <a:graphic>
                      <a:graphicData uri="http://schemas.openxmlformats.org/presentationml/2006/ole">
                        <mc:AlternateContent xmlns:mc="http://schemas.openxmlformats.org/markup-compatibility/2006">
                          <mc:Choice xmlns:v="urn:schemas-microsoft-com:vml" Requires="v">
                            <p:oleObj spid="_x0000_s225468" name="Equation" r:id="rId3" imgW="761760" imgH="482400" progId="">
                              <p:embed/>
                            </p:oleObj>
                          </mc:Choice>
                          <mc:Fallback>
                            <p:oleObj name="Equation" r:id="rId3" imgW="761760" imgH="482400"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0256" y="3714752"/>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8" name="Object 4"/>
                      <p:cNvGraphicFramePr>
                        <a:graphicFrameLocks noChangeAspect="1"/>
                      </p:cNvGraphicFramePr>
                      <p:nvPr/>
                    </p:nvGraphicFramePr>
                    <p:xfrm>
                      <a:off x="4429124" y="3857628"/>
                      <a:ext cx="1498600" cy="293688"/>
                    </p:xfrm>
                    <a:graphic>
                      <a:graphicData uri="http://schemas.openxmlformats.org/presentationml/2006/ole">
                        <mc:AlternateContent xmlns:mc="http://schemas.openxmlformats.org/markup-compatibility/2006">
                          <mc:Choice xmlns:v="urn:schemas-microsoft-com:vml" Requires="v">
                            <p:oleObj spid="_x0000_s225469" name="Equation" r:id="rId5" imgW="1231560" imgH="241200" progId="">
                              <p:embed/>
                            </p:oleObj>
                          </mc:Choice>
                          <mc:Fallback>
                            <p:oleObj name="Equation" r:id="rId5" imgW="1231560" imgH="24120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9124" y="3857628"/>
                                    <a:ext cx="1498600" cy="29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9" name="Object 6"/>
                      <p:cNvGraphicFramePr>
                        <a:graphicFrameLocks noChangeAspect="1"/>
                      </p:cNvGraphicFramePr>
                      <p:nvPr/>
                    </p:nvGraphicFramePr>
                    <p:xfrm>
                      <a:off x="2162166" y="3714752"/>
                      <a:ext cx="1195388" cy="623887"/>
                    </p:xfrm>
                    <a:graphic>
                      <a:graphicData uri="http://schemas.openxmlformats.org/presentationml/2006/ole">
                        <mc:AlternateContent xmlns:mc="http://schemas.openxmlformats.org/markup-compatibility/2006">
                          <mc:Choice xmlns:v="urn:schemas-microsoft-com:vml" Requires="v">
                            <p:oleObj spid="_x0000_s225470" name="Equation" r:id="rId7" imgW="990360" imgH="469800" progId="">
                              <p:embed/>
                            </p:oleObj>
                          </mc:Choice>
                          <mc:Fallback>
                            <p:oleObj name="Equation" r:id="rId7" imgW="990360" imgH="469800" progId="">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2166" y="3714752"/>
                                    <a:ext cx="1195388" cy="623887"/>
                                  </a:xfrm>
                                  <a:prstGeom prst="rect">
                                    <a:avLst/>
                                  </a:prstGeom>
                                  <a:noFill/>
                                  <a:extLst>
                                    <a:ext uri="{909E8E84-426E-40DD-AFC4-6F175D3DCCD1}">
                                      <a14:hiddenFill xmlns:a14="http://schemas.microsoft.com/office/drawing/2010/main">
                                        <a:solidFill>
                                          <a:srgbClr val="CCFFCC"/>
                                        </a:solidFill>
                                      </a14:hiddenFill>
                                    </a:ext>
                                  </a:extLst>
                                </p:spPr>
                              </p:pic>
                            </p:oleObj>
                          </mc:Fallback>
                        </mc:AlternateContent>
                      </a:graphicData>
                    </a:graphic>
                  </p:graphicFrame>
                  <p:grpSp>
                    <p:nvGrpSpPr>
                      <p:cNvPr id="60" name="Group 24"/>
                      <p:cNvGrpSpPr/>
                      <p:nvPr/>
                    </p:nvGrpSpPr>
                    <p:grpSpPr>
                      <a:xfrm>
                        <a:off x="6291259" y="3500438"/>
                        <a:ext cx="1924079" cy="928694"/>
                        <a:chOff x="5934069" y="3500438"/>
                        <a:chExt cx="1924079" cy="928694"/>
                      </a:xfrm>
                    </p:grpSpPr>
                    <p:grpSp>
                      <p:nvGrpSpPr>
                        <p:cNvPr id="62" name="Group 19"/>
                        <p:cNvGrpSpPr/>
                        <p:nvPr/>
                      </p:nvGrpSpPr>
                      <p:grpSpPr>
                        <a:xfrm>
                          <a:off x="5934069" y="3500438"/>
                          <a:ext cx="1852641" cy="928694"/>
                          <a:chOff x="3648053" y="3500438"/>
                          <a:chExt cx="1852641" cy="928694"/>
                        </a:xfrm>
                      </p:grpSpPr>
                      <p:grpSp>
                        <p:nvGrpSpPr>
                          <p:cNvPr id="65" name="Group 17"/>
                          <p:cNvGrpSpPr/>
                          <p:nvPr/>
                        </p:nvGrpSpPr>
                        <p:grpSpPr>
                          <a:xfrm>
                            <a:off x="3648053" y="3500438"/>
                            <a:ext cx="1852641" cy="714380"/>
                            <a:chOff x="3648053" y="3571876"/>
                            <a:chExt cx="1852641" cy="714380"/>
                          </a:xfrm>
                        </p:grpSpPr>
                        <p:cxnSp>
                          <p:nvCxnSpPr>
                            <p:cNvPr id="67" name="Straight Connector 66"/>
                            <p:cNvCxnSpPr/>
                            <p:nvPr/>
                          </p:nvCxnSpPr>
                          <p:spPr>
                            <a:xfrm rot="5400000">
                              <a:off x="4800201" y="4085035"/>
                              <a:ext cx="401648" cy="794"/>
                            </a:xfrm>
                            <a:prstGeom prst="line">
                              <a:avLst/>
                            </a:prstGeom>
                          </p:spPr>
                          <p:style>
                            <a:lnRef idx="1">
                              <a:schemeClr val="dk1"/>
                            </a:lnRef>
                            <a:fillRef idx="0">
                              <a:schemeClr val="dk1"/>
                            </a:fillRef>
                            <a:effectRef idx="0">
                              <a:schemeClr val="dk1"/>
                            </a:effectRef>
                            <a:fontRef idx="minor">
                              <a:schemeClr val="tx1"/>
                            </a:fontRef>
                          </p:style>
                        </p:cxnSp>
                        <p:sp>
                          <p:nvSpPr>
                            <p:cNvPr id="68" name="Freeform 67"/>
                            <p:cNvSpPr/>
                            <p:nvPr/>
                          </p:nvSpPr>
                          <p:spPr>
                            <a:xfrm>
                              <a:off x="3780726" y="3571876"/>
                              <a:ext cx="1651352"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69" name="Straight Connector 14"/>
                            <p:cNvCxnSpPr/>
                            <p:nvPr/>
                          </p:nvCxnSpPr>
                          <p:spPr>
                            <a:xfrm>
                              <a:off x="3648053" y="4110042"/>
                              <a:ext cx="1852641" cy="1588"/>
                            </a:xfrm>
                            <a:prstGeom prst="line">
                              <a:avLst/>
                            </a:prstGeom>
                          </p:spPr>
                          <p:style>
                            <a:lnRef idx="1">
                              <a:schemeClr val="dk1"/>
                            </a:lnRef>
                            <a:fillRef idx="0">
                              <a:schemeClr val="dk1"/>
                            </a:fillRef>
                            <a:effectRef idx="0">
                              <a:schemeClr val="dk1"/>
                            </a:effectRef>
                            <a:fontRef idx="minor">
                              <a:schemeClr val="tx1"/>
                            </a:fontRef>
                          </p:style>
                        </p:cxnSp>
                      </p:grpSp>
                      <p:graphicFrame>
                        <p:nvGraphicFramePr>
                          <p:cNvPr id="66" name="Object 3"/>
                          <p:cNvGraphicFramePr>
                            <a:graphicFrameLocks noChangeAspect="1"/>
                          </p:cNvGraphicFramePr>
                          <p:nvPr/>
                        </p:nvGraphicFramePr>
                        <p:xfrm>
                          <a:off x="4857752" y="4124780"/>
                          <a:ext cx="357190" cy="304352"/>
                        </p:xfrm>
                        <a:graphic>
                          <a:graphicData uri="http://schemas.openxmlformats.org/presentationml/2006/ole">
                            <mc:AlternateContent xmlns:mc="http://schemas.openxmlformats.org/markup-compatibility/2006">
                              <mc:Choice xmlns:v="urn:schemas-microsoft-com:vml" Requires="v">
                                <p:oleObj spid="_x0000_s225471" name="Equation" r:id="rId9" imgW="279360" imgH="228600" progId="">
                                  <p:embed/>
                                </p:oleObj>
                              </mc:Choice>
                              <mc:Fallback>
                                <p:oleObj name="Equation" r:id="rId9" imgW="279360" imgH="228600" progId="">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57752" y="4124780"/>
                                        <a:ext cx="357190" cy="3043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63" name="TextBox 59"/>
                        <p:cNvSpPr txBox="1"/>
                        <p:nvPr/>
                      </p:nvSpPr>
                      <p:spPr>
                        <a:xfrm>
                          <a:off x="6072198" y="4009257"/>
                          <a:ext cx="1785950" cy="276999"/>
                        </a:xfrm>
                        <a:prstGeom prst="rect">
                          <a:avLst/>
                        </a:prstGeom>
                        <a:noFill/>
                      </p:spPr>
                      <p:txBody>
                        <a:bodyPr wrap="square" rtlCol="1">
                          <a:spAutoFit/>
                        </a:bodyPr>
                        <a:lstStyle/>
                        <a:p>
                          <a:r>
                            <a:rPr lang="fa-IR" sz="1200" dirty="0" smtClean="0">
                              <a:cs typeface="B Nazanin" pitchFamily="2" charset="-78"/>
                            </a:rPr>
                            <a:t>ناحيه رد      ناحيه پذيرش </a:t>
                          </a:r>
                          <a:endParaRPr lang="fa-IR" sz="1200" dirty="0">
                            <a:cs typeface="B Nazanin" pitchFamily="2" charset="-78"/>
                          </a:endParaRPr>
                        </a:p>
                      </p:txBody>
                    </p:sp>
                    <p:graphicFrame>
                      <p:nvGraphicFramePr>
                        <p:cNvPr id="64" name="Object 8"/>
                        <p:cNvGraphicFramePr>
                          <a:graphicFrameLocks noChangeAspect="1"/>
                        </p:cNvGraphicFramePr>
                        <p:nvPr/>
                      </p:nvGraphicFramePr>
                      <p:xfrm>
                        <a:off x="6309780" y="4071942"/>
                        <a:ext cx="191046" cy="214314"/>
                      </p:xfrm>
                      <a:graphic>
                        <a:graphicData uri="http://schemas.openxmlformats.org/presentationml/2006/ole">
                          <mc:AlternateContent xmlns:mc="http://schemas.openxmlformats.org/markup-compatibility/2006">
                            <mc:Choice xmlns:v="urn:schemas-microsoft-com:vml" Requires="v">
                              <p:oleObj spid="_x0000_s225472" name="Equation" r:id="rId11" imgW="203040" imgH="228600" progId="">
                                <p:embed/>
                              </p:oleObj>
                            </mc:Choice>
                            <mc:Fallback>
                              <p:oleObj name="Equation" r:id="rId11" imgW="203040" imgH="228600" progId="">
                                <p:embed/>
                                <p:pic>
                                  <p:nvPicPr>
                                    <p:cNvPr id="0" name="Picture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09780" y="4071942"/>
                                      <a:ext cx="191046"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61" name="TextBox 57"/>
                      <p:cNvSpPr txBox="1"/>
                      <p:nvPr/>
                    </p:nvSpPr>
                    <p:spPr>
                      <a:xfrm>
                        <a:off x="3571868" y="3786190"/>
                        <a:ext cx="642942" cy="369332"/>
                      </a:xfrm>
                      <a:prstGeom prst="rect">
                        <a:avLst/>
                      </a:prstGeom>
                      <a:noFill/>
                    </p:spPr>
                    <p:txBody>
                      <a:bodyPr wrap="square" rtlCol="1">
                        <a:spAutoFit/>
                      </a:bodyPr>
                      <a:lstStyle/>
                      <a:p>
                        <a:r>
                          <a:rPr lang="fa-IR" b="1" dirty="0" smtClean="0">
                            <a:cs typeface="B Nazanin" pitchFamily="2" charset="-78"/>
                          </a:rPr>
                          <a:t>نرمال</a:t>
                        </a:r>
                        <a:endParaRPr lang="fa-IR" b="1" dirty="0">
                          <a:cs typeface="B Nazanin" pitchFamily="2" charset="-78"/>
                        </a:endParaRPr>
                      </a:p>
                    </p:txBody>
                  </p:sp>
                </p:grpSp>
                <p:sp>
                  <p:nvSpPr>
                    <p:cNvPr id="55" name="TextBox 51"/>
                    <p:cNvSpPr txBox="1"/>
                    <p:nvPr/>
                  </p:nvSpPr>
                  <p:spPr>
                    <a:xfrm>
                      <a:off x="857224" y="3520441"/>
                      <a:ext cx="7215238" cy="369332"/>
                    </a:xfrm>
                    <a:prstGeom prst="rect">
                      <a:avLst/>
                    </a:prstGeom>
                    <a:noFill/>
                  </p:spPr>
                  <p:txBody>
                    <a:bodyPr wrap="square" rtlCol="1">
                      <a:spAutoFit/>
                    </a:bodyPr>
                    <a:lstStyle/>
                    <a:p>
                      <a:r>
                        <a:rPr lang="fa-IR" dirty="0" smtClean="0">
                          <a:cs typeface="+mn-cs"/>
                        </a:rPr>
                        <a:t>ناحيه رد و پذيرش                   استراتژي              توزيع             شاخص            نوع آزمون</a:t>
                      </a:r>
                      <a:endParaRPr lang="fa-IR" dirty="0">
                        <a:cs typeface="+mn-cs"/>
                      </a:endParaRPr>
                    </a:p>
                  </p:txBody>
                </p:sp>
              </p:grpSp>
              <p:cxnSp>
                <p:nvCxnSpPr>
                  <p:cNvPr id="50" name="Straight Connector 46"/>
                  <p:cNvCxnSpPr/>
                  <p:nvPr/>
                </p:nvCxnSpPr>
                <p:spPr>
                  <a:xfrm rot="5400000">
                    <a:off x="5286380" y="4286256"/>
                    <a:ext cx="1571636"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51" name="Straight Connector 33"/>
                  <p:cNvCxnSpPr/>
                  <p:nvPr/>
                </p:nvCxnSpPr>
                <p:spPr>
                  <a:xfrm rot="5400000">
                    <a:off x="3572662" y="4285462"/>
                    <a:ext cx="1571636"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52" name="Straight Connector 51"/>
                  <p:cNvCxnSpPr/>
                  <p:nvPr/>
                </p:nvCxnSpPr>
                <p:spPr>
                  <a:xfrm rot="5400000">
                    <a:off x="2715406" y="4285462"/>
                    <a:ext cx="1571636"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53" name="Straight Connector 35"/>
                  <p:cNvCxnSpPr/>
                  <p:nvPr/>
                </p:nvCxnSpPr>
                <p:spPr>
                  <a:xfrm rot="5400000">
                    <a:off x="1286646" y="4285462"/>
                    <a:ext cx="1571636" cy="1588"/>
                  </a:xfrm>
                  <a:prstGeom prst="line">
                    <a:avLst/>
                  </a:prstGeom>
                </p:spPr>
                <p:style>
                  <a:lnRef idx="1">
                    <a:schemeClr val="accent6"/>
                  </a:lnRef>
                  <a:fillRef idx="0">
                    <a:schemeClr val="accent6"/>
                  </a:fillRef>
                  <a:effectRef idx="0">
                    <a:schemeClr val="accent6"/>
                  </a:effectRef>
                  <a:fontRef idx="minor">
                    <a:schemeClr val="tx1"/>
                  </a:fontRef>
                </p:style>
              </p:cxnSp>
            </p:grpSp>
            <p:grpSp>
              <p:nvGrpSpPr>
                <p:cNvPr id="11" name="Group 39"/>
                <p:cNvGrpSpPr/>
                <p:nvPr/>
              </p:nvGrpSpPr>
              <p:grpSpPr>
                <a:xfrm>
                  <a:off x="714348" y="4214818"/>
                  <a:ext cx="7786742" cy="1143008"/>
                  <a:chOff x="714348" y="3929860"/>
                  <a:chExt cx="7786742" cy="1143008"/>
                </a:xfrm>
              </p:grpSpPr>
              <p:grpSp>
                <p:nvGrpSpPr>
                  <p:cNvPr id="30" name="Group 29"/>
                  <p:cNvGrpSpPr/>
                  <p:nvPr/>
                </p:nvGrpSpPr>
                <p:grpSpPr>
                  <a:xfrm>
                    <a:off x="714348" y="3929860"/>
                    <a:ext cx="7786742" cy="1142214"/>
                    <a:chOff x="714348" y="3429794"/>
                    <a:chExt cx="7786742" cy="1142214"/>
                  </a:xfrm>
                </p:grpSpPr>
                <p:sp>
                  <p:nvSpPr>
                    <p:cNvPr id="35" name="Rectangle 34"/>
                    <p:cNvSpPr/>
                    <p:nvPr/>
                  </p:nvSpPr>
                  <p:spPr>
                    <a:xfrm>
                      <a:off x="714348" y="3429794"/>
                      <a:ext cx="7786742" cy="1142214"/>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graphicFrame>
                  <p:nvGraphicFramePr>
                    <p:cNvPr id="36" name="Object 35"/>
                    <p:cNvGraphicFramePr>
                      <a:graphicFrameLocks noChangeAspect="1"/>
                    </p:cNvGraphicFramePr>
                    <p:nvPr/>
                  </p:nvGraphicFramePr>
                  <p:xfrm>
                    <a:off x="930256" y="3714752"/>
                    <a:ext cx="927100" cy="588962"/>
                  </p:xfrm>
                  <a:graphic>
                    <a:graphicData uri="http://schemas.openxmlformats.org/presentationml/2006/ole">
                      <mc:AlternateContent xmlns:mc="http://schemas.openxmlformats.org/markup-compatibility/2006">
                        <mc:Choice xmlns:v="urn:schemas-microsoft-com:vml" Requires="v">
                          <p:oleObj spid="_x0000_s225473" name="Equation" r:id="rId13" imgW="761760" imgH="482400" progId="">
                            <p:embed/>
                          </p:oleObj>
                        </mc:Choice>
                        <mc:Fallback>
                          <p:oleObj name="Equation" r:id="rId13" imgW="761760" imgH="482400" progId="">
                            <p:embed/>
                            <p:pic>
                              <p:nvPicPr>
                                <p:cNvPr id="0" name="Picture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0256" y="3714752"/>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4"/>
                    <p:cNvGraphicFramePr>
                      <a:graphicFrameLocks noChangeAspect="1"/>
                    </p:cNvGraphicFramePr>
                    <p:nvPr/>
                  </p:nvGraphicFramePr>
                  <p:xfrm>
                    <a:off x="4522797" y="3858406"/>
                    <a:ext cx="1406525" cy="293688"/>
                  </p:xfrm>
                  <a:graphic>
                    <a:graphicData uri="http://schemas.openxmlformats.org/presentationml/2006/ole">
                      <mc:AlternateContent xmlns:mc="http://schemas.openxmlformats.org/markup-compatibility/2006">
                        <mc:Choice xmlns:v="urn:schemas-microsoft-com:vml" Requires="v">
                          <p:oleObj spid="_x0000_s225474" name="Equation" r:id="rId15" imgW="1155600" imgH="241200" progId="">
                            <p:embed/>
                          </p:oleObj>
                        </mc:Choice>
                        <mc:Fallback>
                          <p:oleObj name="Equation" r:id="rId15" imgW="1155600" imgH="241200" progId="">
                            <p:embed/>
                            <p:pic>
                              <p:nvPicPr>
                                <p:cNvPr id="0"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22797" y="3858406"/>
                                  <a:ext cx="1406525" cy="29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6"/>
                    <p:cNvGraphicFramePr>
                      <a:graphicFrameLocks noChangeAspect="1"/>
                    </p:cNvGraphicFramePr>
                    <p:nvPr/>
                  </p:nvGraphicFramePr>
                  <p:xfrm>
                    <a:off x="2162166" y="3714752"/>
                    <a:ext cx="1195388" cy="623887"/>
                  </p:xfrm>
                  <a:graphic>
                    <a:graphicData uri="http://schemas.openxmlformats.org/presentationml/2006/ole">
                      <mc:AlternateContent xmlns:mc="http://schemas.openxmlformats.org/markup-compatibility/2006">
                        <mc:Choice xmlns:v="urn:schemas-microsoft-com:vml" Requires="v">
                          <p:oleObj spid="_x0000_s225475" name="Equation" r:id="rId17" imgW="990360" imgH="469800" progId="">
                            <p:embed/>
                          </p:oleObj>
                        </mc:Choice>
                        <mc:Fallback>
                          <p:oleObj name="Equation" r:id="rId17" imgW="990360" imgH="469800" progId="">
                            <p:embed/>
                            <p:pic>
                              <p:nvPicPr>
                                <p:cNvPr id="0" name="Picture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162166" y="3714752"/>
                                  <a:ext cx="1195388" cy="623887"/>
                                </a:xfrm>
                                <a:prstGeom prst="rect">
                                  <a:avLst/>
                                </a:prstGeom>
                                <a:noFill/>
                                <a:extLst>
                                  <a:ext uri="{909E8E84-426E-40DD-AFC4-6F175D3DCCD1}">
                                    <a14:hiddenFill xmlns:a14="http://schemas.microsoft.com/office/drawing/2010/main">
                                      <a:solidFill>
                                        <a:srgbClr val="CCFFCC"/>
                                      </a:solidFill>
                                    </a14:hiddenFill>
                                  </a:ext>
                                </a:extLst>
                              </p:spPr>
                            </p:pic>
                          </p:oleObj>
                        </mc:Fallback>
                      </mc:AlternateContent>
                    </a:graphicData>
                  </a:graphic>
                </p:graphicFrame>
                <p:grpSp>
                  <p:nvGrpSpPr>
                    <p:cNvPr id="39" name="Group 24"/>
                    <p:cNvGrpSpPr/>
                    <p:nvPr/>
                  </p:nvGrpSpPr>
                  <p:grpSpPr>
                    <a:xfrm>
                      <a:off x="6215074" y="3572670"/>
                      <a:ext cx="2000264" cy="929468"/>
                      <a:chOff x="5857884" y="3572670"/>
                      <a:chExt cx="2000264" cy="929468"/>
                    </a:xfrm>
                  </p:grpSpPr>
                  <p:grpSp>
                    <p:nvGrpSpPr>
                      <p:cNvPr id="41" name="Group 19"/>
                      <p:cNvGrpSpPr/>
                      <p:nvPr/>
                    </p:nvGrpSpPr>
                    <p:grpSpPr>
                      <a:xfrm>
                        <a:off x="6005507" y="3572670"/>
                        <a:ext cx="1852641" cy="929468"/>
                        <a:chOff x="3719491" y="3572670"/>
                        <a:chExt cx="1852641" cy="929468"/>
                      </a:xfrm>
                    </p:grpSpPr>
                    <p:grpSp>
                      <p:nvGrpSpPr>
                        <p:cNvPr id="44" name="Group 17"/>
                        <p:cNvGrpSpPr/>
                        <p:nvPr/>
                      </p:nvGrpSpPr>
                      <p:grpSpPr>
                        <a:xfrm>
                          <a:off x="3719491" y="3572670"/>
                          <a:ext cx="1852641" cy="759632"/>
                          <a:chOff x="3719491" y="3644108"/>
                          <a:chExt cx="1852641" cy="759632"/>
                        </a:xfrm>
                      </p:grpSpPr>
                      <p:cxnSp>
                        <p:nvCxnSpPr>
                          <p:cNvPr id="46" name="Straight Connector 45"/>
                          <p:cNvCxnSpPr/>
                          <p:nvPr/>
                        </p:nvCxnSpPr>
                        <p:spPr>
                          <a:xfrm rot="5400000">
                            <a:off x="4085821" y="4202519"/>
                            <a:ext cx="401648" cy="794"/>
                          </a:xfrm>
                          <a:prstGeom prst="line">
                            <a:avLst/>
                          </a:prstGeom>
                        </p:spPr>
                        <p:style>
                          <a:lnRef idx="1">
                            <a:schemeClr val="dk1"/>
                          </a:lnRef>
                          <a:fillRef idx="0">
                            <a:schemeClr val="dk1"/>
                          </a:fillRef>
                          <a:effectRef idx="0">
                            <a:schemeClr val="dk1"/>
                          </a:effectRef>
                          <a:fontRef idx="minor">
                            <a:schemeClr val="tx1"/>
                          </a:fontRef>
                        </p:style>
                      </p:cxnSp>
                      <p:sp>
                        <p:nvSpPr>
                          <p:cNvPr id="47" name="Freeform 13"/>
                          <p:cNvSpPr/>
                          <p:nvPr/>
                        </p:nvSpPr>
                        <p:spPr>
                          <a:xfrm>
                            <a:off x="3852164" y="3644108"/>
                            <a:ext cx="1651352"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48" name="Straight Connector 47"/>
                          <p:cNvCxnSpPr/>
                          <p:nvPr/>
                        </p:nvCxnSpPr>
                        <p:spPr>
                          <a:xfrm>
                            <a:off x="3719491" y="4182274"/>
                            <a:ext cx="1852641" cy="1588"/>
                          </a:xfrm>
                          <a:prstGeom prst="line">
                            <a:avLst/>
                          </a:prstGeom>
                        </p:spPr>
                        <p:style>
                          <a:lnRef idx="1">
                            <a:schemeClr val="dk1"/>
                          </a:lnRef>
                          <a:fillRef idx="0">
                            <a:schemeClr val="dk1"/>
                          </a:fillRef>
                          <a:effectRef idx="0">
                            <a:schemeClr val="dk1"/>
                          </a:effectRef>
                          <a:fontRef idx="minor">
                            <a:schemeClr val="tx1"/>
                          </a:fontRef>
                        </p:style>
                      </p:cxnSp>
                    </p:grpSp>
                    <p:graphicFrame>
                      <p:nvGraphicFramePr>
                        <p:cNvPr id="45" name="Object 3"/>
                        <p:cNvGraphicFramePr>
                          <a:graphicFrameLocks noChangeAspect="1"/>
                        </p:cNvGraphicFramePr>
                        <p:nvPr/>
                      </p:nvGraphicFramePr>
                      <p:xfrm>
                        <a:off x="4143372" y="4197338"/>
                        <a:ext cx="260350" cy="304800"/>
                      </p:xfrm>
                      <a:graphic>
                        <a:graphicData uri="http://schemas.openxmlformats.org/presentationml/2006/ole">
                          <mc:AlternateContent xmlns:mc="http://schemas.openxmlformats.org/markup-compatibility/2006">
                            <mc:Choice xmlns:v="urn:schemas-microsoft-com:vml" Requires="v">
                              <p:oleObj spid="_x0000_s225476" name="Equation" r:id="rId19" imgW="203040" imgH="228600" progId="">
                                <p:embed/>
                              </p:oleObj>
                            </mc:Choice>
                            <mc:Fallback>
                              <p:oleObj name="Equation" r:id="rId19" imgW="203040" imgH="228600" progId="">
                                <p:embed/>
                                <p:pic>
                                  <p:nvPicPr>
                                    <p:cNvPr id="0" name="Picture 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143372" y="4197338"/>
                                      <a:ext cx="2603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2" name="TextBox 38"/>
                      <p:cNvSpPr txBox="1"/>
                      <p:nvPr/>
                    </p:nvSpPr>
                    <p:spPr>
                      <a:xfrm>
                        <a:off x="5857884" y="4081489"/>
                        <a:ext cx="1785950" cy="276999"/>
                      </a:xfrm>
                      <a:prstGeom prst="rect">
                        <a:avLst/>
                      </a:prstGeom>
                      <a:noFill/>
                    </p:spPr>
                    <p:txBody>
                      <a:bodyPr wrap="square" rtlCol="1">
                        <a:spAutoFit/>
                      </a:bodyPr>
                      <a:lstStyle/>
                      <a:p>
                        <a:r>
                          <a:rPr lang="fa-IR" sz="1200" dirty="0" smtClean="0">
                            <a:cs typeface="B Nazanin" pitchFamily="2" charset="-78"/>
                          </a:rPr>
                          <a:t> ناحيه پذيرش            ناحيه رد  </a:t>
                        </a:r>
                        <a:endParaRPr lang="fa-IR" sz="1200" dirty="0">
                          <a:cs typeface="B Nazanin" pitchFamily="2" charset="-78"/>
                        </a:endParaRPr>
                      </a:p>
                    </p:txBody>
                  </p:sp>
                  <p:graphicFrame>
                    <p:nvGraphicFramePr>
                      <p:cNvPr id="43" name="Object 8"/>
                      <p:cNvGraphicFramePr>
                        <a:graphicFrameLocks noChangeAspect="1"/>
                      </p:cNvGraphicFramePr>
                      <p:nvPr/>
                    </p:nvGraphicFramePr>
                    <p:xfrm>
                      <a:off x="6686020" y="4125124"/>
                      <a:ext cx="191046" cy="214314"/>
                    </p:xfrm>
                    <a:graphic>
                      <a:graphicData uri="http://schemas.openxmlformats.org/presentationml/2006/ole">
                        <mc:AlternateContent xmlns:mc="http://schemas.openxmlformats.org/markup-compatibility/2006">
                          <mc:Choice xmlns:v="urn:schemas-microsoft-com:vml" Requires="v">
                            <p:oleObj spid="_x0000_s225477" name="Equation" r:id="rId21" imgW="203040" imgH="228600" progId="">
                              <p:embed/>
                            </p:oleObj>
                          </mc:Choice>
                          <mc:Fallback>
                            <p:oleObj name="Equation" r:id="rId21" imgW="203040" imgH="228600" progId="">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86020" y="4125124"/>
                                    <a:ext cx="191046"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0" name="TextBox 36"/>
                    <p:cNvSpPr txBox="1"/>
                    <p:nvPr/>
                  </p:nvSpPr>
                  <p:spPr>
                    <a:xfrm>
                      <a:off x="3571868" y="3786190"/>
                      <a:ext cx="642942" cy="369332"/>
                    </a:xfrm>
                    <a:prstGeom prst="rect">
                      <a:avLst/>
                    </a:prstGeom>
                    <a:noFill/>
                  </p:spPr>
                  <p:txBody>
                    <a:bodyPr wrap="square" rtlCol="1">
                      <a:spAutoFit/>
                    </a:bodyPr>
                    <a:lstStyle/>
                    <a:p>
                      <a:r>
                        <a:rPr lang="fa-IR" b="1" dirty="0" smtClean="0">
                          <a:cs typeface="B Nazanin" pitchFamily="2" charset="-78"/>
                        </a:rPr>
                        <a:t>نرمال</a:t>
                      </a:r>
                      <a:endParaRPr lang="fa-IR" b="1" dirty="0">
                        <a:cs typeface="B Nazanin" pitchFamily="2" charset="-78"/>
                      </a:endParaRPr>
                    </a:p>
                  </p:txBody>
                </p:sp>
              </p:grpSp>
              <p:cxnSp>
                <p:nvCxnSpPr>
                  <p:cNvPr id="31" name="Straight Connector 27"/>
                  <p:cNvCxnSpPr/>
                  <p:nvPr/>
                </p:nvCxnSpPr>
                <p:spPr>
                  <a:xfrm rot="5400000">
                    <a:off x="5500297" y="4500967"/>
                    <a:ext cx="1143008" cy="794"/>
                  </a:xfrm>
                  <a:prstGeom prst="line">
                    <a:avLst/>
                  </a:prstGeom>
                </p:spPr>
                <p:style>
                  <a:lnRef idx="1">
                    <a:schemeClr val="accent6"/>
                  </a:lnRef>
                  <a:fillRef idx="0">
                    <a:schemeClr val="accent6"/>
                  </a:fillRef>
                  <a:effectRef idx="0">
                    <a:schemeClr val="accent6"/>
                  </a:effectRef>
                  <a:fontRef idx="minor">
                    <a:schemeClr val="tx1"/>
                  </a:fontRef>
                </p:style>
              </p:cxnSp>
              <p:cxnSp>
                <p:nvCxnSpPr>
                  <p:cNvPr id="32" name="Straight Connector 31"/>
                  <p:cNvCxnSpPr/>
                  <p:nvPr/>
                </p:nvCxnSpPr>
                <p:spPr>
                  <a:xfrm rot="5400000">
                    <a:off x="3786579"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33" name="Straight Connector 32"/>
                  <p:cNvCxnSpPr/>
                  <p:nvPr/>
                </p:nvCxnSpPr>
                <p:spPr>
                  <a:xfrm rot="5400000">
                    <a:off x="292932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34" name="Straight Connector 33"/>
                  <p:cNvCxnSpPr/>
                  <p:nvPr/>
                </p:nvCxnSpPr>
                <p:spPr>
                  <a:xfrm rot="5400000">
                    <a:off x="150056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grpSp>
            <p:grpSp>
              <p:nvGrpSpPr>
                <p:cNvPr id="12" name="Group 67"/>
                <p:cNvGrpSpPr/>
                <p:nvPr/>
              </p:nvGrpSpPr>
              <p:grpSpPr>
                <a:xfrm>
                  <a:off x="714348" y="5357826"/>
                  <a:ext cx="7786742" cy="1143008"/>
                  <a:chOff x="714348" y="3929860"/>
                  <a:chExt cx="7786742" cy="1143008"/>
                </a:xfrm>
              </p:grpSpPr>
              <p:grpSp>
                <p:nvGrpSpPr>
                  <p:cNvPr id="13" name="Group 29"/>
                  <p:cNvGrpSpPr/>
                  <p:nvPr/>
                </p:nvGrpSpPr>
                <p:grpSpPr>
                  <a:xfrm>
                    <a:off x="714348" y="3929860"/>
                    <a:ext cx="7786742" cy="1142214"/>
                    <a:chOff x="714348" y="3429794"/>
                    <a:chExt cx="7786742" cy="1142214"/>
                  </a:xfrm>
                </p:grpSpPr>
                <p:sp>
                  <p:nvSpPr>
                    <p:cNvPr id="18" name="Rectangle 17"/>
                    <p:cNvSpPr/>
                    <p:nvPr/>
                  </p:nvSpPr>
                  <p:spPr>
                    <a:xfrm>
                      <a:off x="714348" y="3429794"/>
                      <a:ext cx="7786742" cy="1142214"/>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graphicFrame>
                  <p:nvGraphicFramePr>
                    <p:cNvPr id="19" name="Object 18"/>
                    <p:cNvGraphicFramePr>
                      <a:graphicFrameLocks noChangeAspect="1"/>
                    </p:cNvGraphicFramePr>
                    <p:nvPr/>
                  </p:nvGraphicFramePr>
                  <p:xfrm>
                    <a:off x="930256" y="3714752"/>
                    <a:ext cx="927100" cy="588962"/>
                  </p:xfrm>
                  <a:graphic>
                    <a:graphicData uri="http://schemas.openxmlformats.org/presentationml/2006/ole">
                      <mc:AlternateContent xmlns:mc="http://schemas.openxmlformats.org/markup-compatibility/2006">
                        <mc:Choice xmlns:v="urn:schemas-microsoft-com:vml" Requires="v">
                          <p:oleObj spid="_x0000_s225478" name="Equation" r:id="rId22" imgW="761760" imgH="482400" progId="">
                            <p:embed/>
                          </p:oleObj>
                        </mc:Choice>
                        <mc:Fallback>
                          <p:oleObj name="Equation" r:id="rId22" imgW="761760" imgH="482400" progId="">
                            <p:embed/>
                            <p:pic>
                              <p:nvPicPr>
                                <p:cNvPr id="0" name="Picture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930256" y="3714752"/>
                                  <a:ext cx="9271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4"/>
                    <p:cNvGraphicFramePr>
                      <a:graphicFrameLocks noChangeAspect="1"/>
                    </p:cNvGraphicFramePr>
                    <p:nvPr/>
                  </p:nvGraphicFramePr>
                  <p:xfrm>
                    <a:off x="4391025" y="3836181"/>
                    <a:ext cx="1670050" cy="339725"/>
                  </p:xfrm>
                  <a:graphic>
                    <a:graphicData uri="http://schemas.openxmlformats.org/presentationml/2006/ole">
                      <mc:AlternateContent xmlns:mc="http://schemas.openxmlformats.org/markup-compatibility/2006">
                        <mc:Choice xmlns:v="urn:schemas-microsoft-com:vml" Requires="v">
                          <p:oleObj spid="_x0000_s225479" name="Equation" r:id="rId24" imgW="1371600" imgH="279360" progId="">
                            <p:embed/>
                          </p:oleObj>
                        </mc:Choice>
                        <mc:Fallback>
                          <p:oleObj name="Equation" r:id="rId24" imgW="1371600" imgH="279360" progId="">
                            <p:embed/>
                            <p:pic>
                              <p:nvPicPr>
                                <p:cNvPr id="0" name="Picture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391025" y="3836181"/>
                                  <a:ext cx="1670050"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6"/>
                    <p:cNvGraphicFramePr>
                      <a:graphicFrameLocks noChangeAspect="1"/>
                    </p:cNvGraphicFramePr>
                    <p:nvPr/>
                  </p:nvGraphicFramePr>
                  <p:xfrm>
                    <a:off x="2162166" y="3714752"/>
                    <a:ext cx="1195388" cy="623887"/>
                  </p:xfrm>
                  <a:graphic>
                    <a:graphicData uri="http://schemas.openxmlformats.org/presentationml/2006/ole">
                      <mc:AlternateContent xmlns:mc="http://schemas.openxmlformats.org/markup-compatibility/2006">
                        <mc:Choice xmlns:v="urn:schemas-microsoft-com:vml" Requires="v">
                          <p:oleObj spid="_x0000_s225480" name="Equation" r:id="rId26" imgW="990360" imgH="469800" progId="">
                            <p:embed/>
                          </p:oleObj>
                        </mc:Choice>
                        <mc:Fallback>
                          <p:oleObj name="Equation" r:id="rId26" imgW="990360" imgH="469800" progId="">
                            <p:embed/>
                            <p:pic>
                              <p:nvPicPr>
                                <p:cNvPr id="0" name="Picture 1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62166" y="3714752"/>
                                  <a:ext cx="1195388" cy="623887"/>
                                </a:xfrm>
                                <a:prstGeom prst="rect">
                                  <a:avLst/>
                                </a:prstGeom>
                                <a:noFill/>
                                <a:extLst>
                                  <a:ext uri="{909E8E84-426E-40DD-AFC4-6F175D3DCCD1}">
                                    <a14:hiddenFill xmlns:a14="http://schemas.microsoft.com/office/drawing/2010/main">
                                      <a:solidFill>
                                        <a:srgbClr val="CCFFCC"/>
                                      </a:solidFill>
                                    </a14:hiddenFill>
                                  </a:ext>
                                </a:extLst>
                              </p:spPr>
                            </p:pic>
                          </p:oleObj>
                        </mc:Fallback>
                      </mc:AlternateContent>
                    </a:graphicData>
                  </a:graphic>
                </p:graphicFrame>
                <p:grpSp>
                  <p:nvGrpSpPr>
                    <p:cNvPr id="22" name="Group 24"/>
                    <p:cNvGrpSpPr/>
                    <p:nvPr/>
                  </p:nvGrpSpPr>
                  <p:grpSpPr>
                    <a:xfrm>
                      <a:off x="6143636" y="3572670"/>
                      <a:ext cx="2357454" cy="785818"/>
                      <a:chOff x="5786446" y="3572670"/>
                      <a:chExt cx="2357454" cy="785818"/>
                    </a:xfrm>
                  </p:grpSpPr>
                  <p:grpSp>
                    <p:nvGrpSpPr>
                      <p:cNvPr id="24" name="Group 17"/>
                      <p:cNvGrpSpPr/>
                      <p:nvPr/>
                    </p:nvGrpSpPr>
                    <p:grpSpPr>
                      <a:xfrm>
                        <a:off x="6005507" y="3572670"/>
                        <a:ext cx="1852641" cy="785818"/>
                        <a:chOff x="3719491" y="3644108"/>
                        <a:chExt cx="1852641" cy="785818"/>
                      </a:xfrm>
                    </p:grpSpPr>
                    <p:cxnSp>
                      <p:nvCxnSpPr>
                        <p:cNvPr id="27" name="Straight Connector 26"/>
                        <p:cNvCxnSpPr/>
                        <p:nvPr/>
                      </p:nvCxnSpPr>
                      <p:spPr>
                        <a:xfrm rot="5400000">
                          <a:off x="4014383" y="4228705"/>
                          <a:ext cx="401648" cy="794"/>
                        </a:xfrm>
                        <a:prstGeom prst="line">
                          <a:avLst/>
                        </a:prstGeom>
                      </p:spPr>
                      <p:style>
                        <a:lnRef idx="1">
                          <a:schemeClr val="dk1"/>
                        </a:lnRef>
                        <a:fillRef idx="0">
                          <a:schemeClr val="dk1"/>
                        </a:fillRef>
                        <a:effectRef idx="0">
                          <a:schemeClr val="dk1"/>
                        </a:effectRef>
                        <a:fontRef idx="minor">
                          <a:schemeClr val="tx1"/>
                        </a:fontRef>
                      </p:style>
                    </p:cxnSp>
                    <p:sp>
                      <p:nvSpPr>
                        <p:cNvPr id="28" name="Freeform 13"/>
                        <p:cNvSpPr/>
                        <p:nvPr/>
                      </p:nvSpPr>
                      <p:spPr>
                        <a:xfrm>
                          <a:off x="3852164" y="3644108"/>
                          <a:ext cx="1651352" cy="512762"/>
                        </a:xfrm>
                        <a:custGeom>
                          <a:avLst/>
                          <a:gdLst>
                            <a:gd name="connsiteX0" fmla="*/ 0 w 1933575"/>
                            <a:gd name="connsiteY0" fmla="*/ 558800 h 584200"/>
                            <a:gd name="connsiteX1" fmla="*/ 409575 w 1933575"/>
                            <a:gd name="connsiteY1" fmla="*/ 492125 h 584200"/>
                            <a:gd name="connsiteX2" fmla="*/ 962025 w 1933575"/>
                            <a:gd name="connsiteY2" fmla="*/ 6350 h 584200"/>
                            <a:gd name="connsiteX3" fmla="*/ 1533525 w 1933575"/>
                            <a:gd name="connsiteY3" fmla="*/ 454025 h 584200"/>
                            <a:gd name="connsiteX4" fmla="*/ 1933575 w 1933575"/>
                            <a:gd name="connsiteY4" fmla="*/ 549275 h 584200"/>
                            <a:gd name="connsiteX5" fmla="*/ 1933575 w 1933575"/>
                            <a:gd name="connsiteY5" fmla="*/ 549275 h 58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75" h="584200">
                              <a:moveTo>
                                <a:pt x="0" y="558800"/>
                              </a:moveTo>
                              <a:cubicBezTo>
                                <a:pt x="124619" y="571500"/>
                                <a:pt x="249238" y="584200"/>
                                <a:pt x="409575" y="492125"/>
                              </a:cubicBezTo>
                              <a:cubicBezTo>
                                <a:pt x="569912" y="400050"/>
                                <a:pt x="774700" y="12700"/>
                                <a:pt x="962025" y="6350"/>
                              </a:cubicBezTo>
                              <a:cubicBezTo>
                                <a:pt x="1149350" y="0"/>
                                <a:pt x="1371600" y="363538"/>
                                <a:pt x="1533525" y="454025"/>
                              </a:cubicBezTo>
                              <a:cubicBezTo>
                                <a:pt x="1695450" y="544512"/>
                                <a:pt x="1933575" y="549275"/>
                                <a:pt x="1933575" y="549275"/>
                              </a:cubicBezTo>
                              <a:lnTo>
                                <a:pt x="1933575" y="549275"/>
                              </a:lnTo>
                            </a:path>
                          </a:pathLst>
                        </a:custGeom>
                        <a:ln w="12700"/>
                      </p:spPr>
                      <p:style>
                        <a:lnRef idx="1">
                          <a:schemeClr val="dk1"/>
                        </a:lnRef>
                        <a:fillRef idx="0">
                          <a:schemeClr val="dk1"/>
                        </a:fillRef>
                        <a:effectRef idx="0">
                          <a:schemeClr val="dk1"/>
                        </a:effectRef>
                        <a:fontRef idx="minor">
                          <a:schemeClr val="tx1"/>
                        </a:fontRef>
                      </p:style>
                      <p:txBody>
                        <a:bodyPr rtlCol="1" anchor="ctr"/>
                        <a:lstStyle/>
                        <a:p>
                          <a:pPr algn="ctr"/>
                          <a:endParaRPr lang="fa-IR"/>
                        </a:p>
                      </p:txBody>
                    </p:sp>
                    <p:cxnSp>
                      <p:nvCxnSpPr>
                        <p:cNvPr id="29" name="Straight Connector 28"/>
                        <p:cNvCxnSpPr/>
                        <p:nvPr/>
                      </p:nvCxnSpPr>
                      <p:spPr>
                        <a:xfrm>
                          <a:off x="3719491" y="4182274"/>
                          <a:ext cx="1852641" cy="1588"/>
                        </a:xfrm>
                        <a:prstGeom prst="line">
                          <a:avLst/>
                        </a:prstGeom>
                      </p:spPr>
                      <p:style>
                        <a:lnRef idx="1">
                          <a:schemeClr val="dk1"/>
                        </a:lnRef>
                        <a:fillRef idx="0">
                          <a:schemeClr val="dk1"/>
                        </a:fillRef>
                        <a:effectRef idx="0">
                          <a:schemeClr val="dk1"/>
                        </a:effectRef>
                        <a:fontRef idx="minor">
                          <a:schemeClr val="tx1"/>
                        </a:fontRef>
                      </p:style>
                    </p:cxnSp>
                  </p:grpSp>
                  <p:sp>
                    <p:nvSpPr>
                      <p:cNvPr id="25" name="TextBox 19"/>
                      <p:cNvSpPr txBox="1"/>
                      <p:nvPr/>
                    </p:nvSpPr>
                    <p:spPr>
                      <a:xfrm>
                        <a:off x="5786446" y="4081489"/>
                        <a:ext cx="2357454" cy="276999"/>
                      </a:xfrm>
                      <a:prstGeom prst="rect">
                        <a:avLst/>
                      </a:prstGeom>
                      <a:noFill/>
                    </p:spPr>
                    <p:txBody>
                      <a:bodyPr wrap="square" rtlCol="1">
                        <a:spAutoFit/>
                      </a:bodyPr>
                      <a:lstStyle/>
                      <a:p>
                        <a:r>
                          <a:rPr lang="fa-IR" sz="1200" dirty="0" smtClean="0">
                            <a:cs typeface="B Nazanin" pitchFamily="2" charset="-78"/>
                          </a:rPr>
                          <a:t> ناحيه رد     ناحيه پذيرش            ناحيه رد  </a:t>
                        </a:r>
                        <a:endParaRPr lang="fa-IR" sz="1200" dirty="0">
                          <a:cs typeface="B Nazanin" pitchFamily="2" charset="-78"/>
                        </a:endParaRPr>
                      </a:p>
                    </p:txBody>
                  </p:sp>
                  <p:graphicFrame>
                    <p:nvGraphicFramePr>
                      <p:cNvPr id="26" name="Object 8"/>
                      <p:cNvGraphicFramePr>
                        <a:graphicFrameLocks noChangeAspect="1"/>
                      </p:cNvGraphicFramePr>
                      <p:nvPr/>
                    </p:nvGraphicFramePr>
                    <p:xfrm>
                      <a:off x="6572264" y="4125124"/>
                      <a:ext cx="191046" cy="214314"/>
                    </p:xfrm>
                    <a:graphic>
                      <a:graphicData uri="http://schemas.openxmlformats.org/presentationml/2006/ole">
                        <mc:AlternateContent xmlns:mc="http://schemas.openxmlformats.org/markup-compatibility/2006">
                          <mc:Choice xmlns:v="urn:schemas-microsoft-com:vml" Requires="v">
                            <p:oleObj spid="_x0000_s225481" name="Equation" r:id="rId28" imgW="203040" imgH="228600" progId="">
                              <p:embed/>
                            </p:oleObj>
                          </mc:Choice>
                          <mc:Fallback>
                            <p:oleObj name="Equation" r:id="rId28" imgW="203040" imgH="228600" progId="">
                              <p:embed/>
                              <p:pic>
                                <p:nvPicPr>
                                  <p:cNvPr id="0" name="Picture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72264" y="4125124"/>
                                    <a:ext cx="191046"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3" name="TextBox 22"/>
                    <p:cNvSpPr txBox="1"/>
                    <p:nvPr/>
                  </p:nvSpPr>
                  <p:spPr>
                    <a:xfrm>
                      <a:off x="3571868" y="3786190"/>
                      <a:ext cx="642942" cy="369332"/>
                    </a:xfrm>
                    <a:prstGeom prst="rect">
                      <a:avLst/>
                    </a:prstGeom>
                    <a:noFill/>
                  </p:spPr>
                  <p:txBody>
                    <a:bodyPr wrap="square" rtlCol="1">
                      <a:spAutoFit/>
                    </a:bodyPr>
                    <a:lstStyle/>
                    <a:p>
                      <a:r>
                        <a:rPr lang="fa-IR" b="1" dirty="0" smtClean="0">
                          <a:cs typeface="B Nazanin" pitchFamily="2" charset="-78"/>
                        </a:rPr>
                        <a:t>نرمال</a:t>
                      </a:r>
                      <a:endParaRPr lang="fa-IR" b="1" dirty="0">
                        <a:cs typeface="B Nazanin" pitchFamily="2" charset="-78"/>
                      </a:endParaRPr>
                    </a:p>
                  </p:txBody>
                </p:sp>
              </p:grpSp>
              <p:cxnSp>
                <p:nvCxnSpPr>
                  <p:cNvPr id="14" name="Straight Connector 8"/>
                  <p:cNvCxnSpPr/>
                  <p:nvPr/>
                </p:nvCxnSpPr>
                <p:spPr>
                  <a:xfrm rot="5400000">
                    <a:off x="5500297" y="4500967"/>
                    <a:ext cx="1143008" cy="794"/>
                  </a:xfrm>
                  <a:prstGeom prst="line">
                    <a:avLst/>
                  </a:prstGeom>
                </p:spPr>
                <p:style>
                  <a:lnRef idx="1">
                    <a:schemeClr val="accent6"/>
                  </a:lnRef>
                  <a:fillRef idx="0">
                    <a:schemeClr val="accent6"/>
                  </a:fillRef>
                  <a:effectRef idx="0">
                    <a:schemeClr val="accent6"/>
                  </a:effectRef>
                  <a:fontRef idx="minor">
                    <a:schemeClr val="tx1"/>
                  </a:fontRef>
                </p:style>
              </p:cxnSp>
              <p:cxnSp>
                <p:nvCxnSpPr>
                  <p:cNvPr id="15" name="Straight Connector 9"/>
                  <p:cNvCxnSpPr/>
                  <p:nvPr/>
                </p:nvCxnSpPr>
                <p:spPr>
                  <a:xfrm rot="5400000">
                    <a:off x="3786579"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16" name="Straight Connector 10"/>
                  <p:cNvCxnSpPr/>
                  <p:nvPr/>
                </p:nvCxnSpPr>
                <p:spPr>
                  <a:xfrm rot="5400000">
                    <a:off x="292932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17" name="Straight Connector 16"/>
                  <p:cNvCxnSpPr/>
                  <p:nvPr/>
                </p:nvCxnSpPr>
                <p:spPr>
                  <a:xfrm rot="5400000">
                    <a:off x="1500563" y="4500967"/>
                    <a:ext cx="1142214" cy="1588"/>
                  </a:xfrm>
                  <a:prstGeom prst="line">
                    <a:avLst/>
                  </a:prstGeom>
                </p:spPr>
                <p:style>
                  <a:lnRef idx="1">
                    <a:schemeClr val="accent6"/>
                  </a:lnRef>
                  <a:fillRef idx="0">
                    <a:schemeClr val="accent6"/>
                  </a:fillRef>
                  <a:effectRef idx="0">
                    <a:schemeClr val="accent6"/>
                  </a:effectRef>
                  <a:fontRef idx="minor">
                    <a:schemeClr val="tx1"/>
                  </a:fontRef>
                </p:style>
              </p:cxnSp>
            </p:grpSp>
          </p:grpSp>
          <p:graphicFrame>
            <p:nvGraphicFramePr>
              <p:cNvPr id="9" name="Object 3"/>
              <p:cNvGraphicFramePr>
                <a:graphicFrameLocks noChangeAspect="1"/>
              </p:cNvGraphicFramePr>
              <p:nvPr/>
            </p:nvGraphicFramePr>
            <p:xfrm>
              <a:off x="7610499" y="5716606"/>
              <a:ext cx="390525" cy="355600"/>
            </p:xfrm>
            <a:graphic>
              <a:graphicData uri="http://schemas.openxmlformats.org/presentationml/2006/ole">
                <mc:AlternateContent xmlns:mc="http://schemas.openxmlformats.org/markup-compatibility/2006">
                  <mc:Choice xmlns:v="urn:schemas-microsoft-com:vml" Requires="v">
                    <p:oleObj spid="_x0000_s225482" name="Equation" r:id="rId29" imgW="304560" imgH="266400" progId="">
                      <p:embed/>
                    </p:oleObj>
                  </mc:Choice>
                  <mc:Fallback>
                    <p:oleObj name="Equation" r:id="rId29" imgW="304560" imgH="266400" progId="">
                      <p:embed/>
                      <p:pic>
                        <p:nvPicPr>
                          <p:cNvPr id="0" name="Picture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610499" y="5716606"/>
                            <a:ext cx="390525"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6" name="Straight Connector 5"/>
            <p:cNvCxnSpPr/>
            <p:nvPr/>
          </p:nvCxnSpPr>
          <p:spPr>
            <a:xfrm rot="5400000">
              <a:off x="7585488" y="5656671"/>
              <a:ext cx="401648" cy="794"/>
            </a:xfrm>
            <a:prstGeom prst="line">
              <a:avLst/>
            </a:prstGeom>
          </p:spPr>
          <p:style>
            <a:lnRef idx="1">
              <a:schemeClr val="dk1"/>
            </a:lnRef>
            <a:fillRef idx="0">
              <a:schemeClr val="dk1"/>
            </a:fillRef>
            <a:effectRef idx="0">
              <a:schemeClr val="dk1"/>
            </a:effectRef>
            <a:fontRef idx="minor">
              <a:schemeClr val="tx1"/>
            </a:fontRef>
          </p:style>
        </p:cxnSp>
        <p:graphicFrame>
          <p:nvGraphicFramePr>
            <p:cNvPr id="7" name="Object 3"/>
            <p:cNvGraphicFramePr>
              <a:graphicFrameLocks noChangeAspect="1"/>
            </p:cNvGraphicFramePr>
            <p:nvPr/>
          </p:nvGraphicFramePr>
          <p:xfrm>
            <a:off x="6516688" y="5715000"/>
            <a:ext cx="503237" cy="355600"/>
          </p:xfrm>
          <a:graphic>
            <a:graphicData uri="http://schemas.openxmlformats.org/presentationml/2006/ole">
              <mc:AlternateContent xmlns:mc="http://schemas.openxmlformats.org/markup-compatibility/2006">
                <mc:Choice xmlns:v="urn:schemas-microsoft-com:vml" Requires="v">
                  <p:oleObj spid="_x0000_s225483" name="Equation" r:id="rId31" imgW="393480" imgH="266400" progId="">
                    <p:embed/>
                  </p:oleObj>
                </mc:Choice>
                <mc:Fallback>
                  <p:oleObj name="Equation" r:id="rId31" imgW="393480" imgH="266400" progId="">
                    <p:embed/>
                    <p:pic>
                      <p:nvPicPr>
                        <p:cNvPr id="0" name="Picture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516688" y="5715000"/>
                          <a:ext cx="503237"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72" name="TextBox 71"/>
          <p:cNvSpPr txBox="1"/>
          <p:nvPr/>
        </p:nvSpPr>
        <p:spPr>
          <a:xfrm>
            <a:off x="5000628" y="1500174"/>
            <a:ext cx="3429024"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sz="1600" dirty="0" smtClean="0">
                <a:cs typeface="+mj-cs"/>
              </a:rPr>
              <a:t>2- توزيع جامعه نرمال و واريانس نا معلوم:</a:t>
            </a:r>
          </a:p>
        </p:txBody>
      </p:sp>
      <p:sp>
        <p:nvSpPr>
          <p:cNvPr id="73" name="TextBox 72"/>
          <p:cNvSpPr txBox="1"/>
          <p:nvPr/>
        </p:nvSpPr>
        <p:spPr>
          <a:xfrm>
            <a:off x="571472" y="1928802"/>
            <a:ext cx="7858180" cy="646331"/>
          </a:xfrm>
          <a:prstGeom prst="rect">
            <a:avLst/>
          </a:prstGeom>
          <a:noFill/>
        </p:spPr>
        <p:txBody>
          <a:bodyPr wrap="square" rtlCol="1">
            <a:spAutoFit/>
          </a:bodyPr>
          <a:lstStyle/>
          <a:p>
            <a:r>
              <a:rPr lang="fa-IR" dirty="0" smtClean="0">
                <a:cs typeface="+mn-cs"/>
              </a:rPr>
              <a:t>در اين وضعيت دو حالت پيش مي آيد. در صورتي كه حجم نمونه به اندازه كافي بزرگ باشد (        ) شاخص آزمون داراي توزيع نرمال (</a:t>
            </a:r>
            <a:r>
              <a:rPr lang="en-US" dirty="0" smtClean="0">
                <a:cs typeface="+mn-cs"/>
              </a:rPr>
              <a:t>z</a:t>
            </a:r>
            <a:r>
              <a:rPr lang="fa-IR" dirty="0" smtClean="0">
                <a:cs typeface="+mn-cs"/>
              </a:rPr>
              <a:t>) است و اگر تعداد نمونه كم باشد، از توزيع ديگري به نام  </a:t>
            </a:r>
            <a:r>
              <a:rPr lang="en-US" dirty="0" smtClean="0">
                <a:cs typeface="+mn-cs"/>
              </a:rPr>
              <a:t>t</a:t>
            </a:r>
            <a:r>
              <a:rPr lang="fa-IR" dirty="0" smtClean="0">
                <a:cs typeface="+mn-cs"/>
              </a:rPr>
              <a:t> استفاده مي‌كنيم. </a:t>
            </a:r>
            <a:endParaRPr lang="fa-IR" dirty="0">
              <a:cs typeface="+mn-cs"/>
            </a:endParaRPr>
          </a:p>
        </p:txBody>
      </p:sp>
      <p:graphicFrame>
        <p:nvGraphicFramePr>
          <p:cNvPr id="74" name="Object 53"/>
          <p:cNvGraphicFramePr>
            <a:graphicFrameLocks noChangeAspect="1"/>
          </p:cNvGraphicFramePr>
          <p:nvPr/>
        </p:nvGraphicFramePr>
        <p:xfrm>
          <a:off x="1363644" y="2000240"/>
          <a:ext cx="493712" cy="158750"/>
        </p:xfrm>
        <a:graphic>
          <a:graphicData uri="http://schemas.openxmlformats.org/presentationml/2006/ole">
            <mc:AlternateContent xmlns:mc="http://schemas.openxmlformats.org/markup-compatibility/2006">
              <mc:Choice xmlns:v="urn:schemas-microsoft-com:vml" Requires="v">
                <p:oleObj spid="_x0000_s225484" name="Equation" r:id="rId33" imgW="406080" imgH="139680" progId="">
                  <p:embed/>
                </p:oleObj>
              </mc:Choice>
              <mc:Fallback>
                <p:oleObj name="Equation" r:id="rId33" imgW="406080" imgH="139680" progId="">
                  <p:embed/>
                  <p:pic>
                    <p:nvPicPr>
                      <p:cNvPr id="0" name="Picture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363644" y="2000240"/>
                        <a:ext cx="493712"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آزمون‌هاي ميانگين</a:t>
            </a:r>
            <a:endParaRPr lang="fa-IR" sz="3600" dirty="0"/>
          </a:p>
        </p:txBody>
      </p:sp>
      <p:sp>
        <p:nvSpPr>
          <p:cNvPr id="77" name="Slide Number Placeholder 76"/>
          <p:cNvSpPr>
            <a:spLocks noGrp="1"/>
          </p:cNvSpPr>
          <p:nvPr>
            <p:ph type="sldNum" sz="quarter" idx="12"/>
          </p:nvPr>
        </p:nvSpPr>
        <p:spPr/>
        <p:txBody>
          <a:bodyPr/>
          <a:lstStyle/>
          <a:p>
            <a:pPr>
              <a:defRPr/>
            </a:pPr>
            <a:fld id="{AE3F404C-B64D-4FD4-ADF7-4CA21969E8E6}" type="slidenum">
              <a:rPr lang="fa-IR" smtClean="0"/>
              <a:pPr>
                <a:defRPr/>
              </a:pPr>
              <a:t>19</a:t>
            </a:fld>
            <a:endParaRPr lang="fa-IR"/>
          </a:p>
        </p:txBody>
      </p:sp>
      <p:sp>
        <p:nvSpPr>
          <p:cNvPr id="76" name="TextBox 19"/>
          <p:cNvSpPr txBox="1"/>
          <p:nvPr/>
        </p:nvSpPr>
        <p:spPr>
          <a:xfrm>
            <a:off x="642910" y="1142984"/>
            <a:ext cx="3857652" cy="261610"/>
          </a:xfrm>
          <a:prstGeom prst="rect">
            <a:avLst/>
          </a:prstGeom>
          <a:noFill/>
          <a:effectLst>
            <a:outerShdw blurRad="254000" dir="9720000" sx="11000" sy="11000" algn="ctr" rotWithShape="0">
              <a:srgbClr val="000000">
                <a:alpha val="50000"/>
              </a:srgbClr>
            </a:outerShdw>
          </a:effectLst>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050" b="1" dirty="0" smtClean="0">
                <a:solidFill>
                  <a:srgbClr val="6B7B95"/>
                </a:solidFill>
              </a:rPr>
              <a:t>تهيه كننده: محمدرضا ميرزاده               </a:t>
            </a:r>
            <a:r>
              <a:rPr lang="en-US" sz="1050" dirty="0" smtClean="0">
                <a:solidFill>
                  <a:srgbClr val="6B7B95"/>
                </a:solidFill>
              </a:rPr>
              <a:t>www.M-Mirzadeh.Blogfa.Com</a:t>
            </a:r>
            <a:endParaRPr lang="fa-IR" sz="1050" dirty="0">
              <a:solidFill>
                <a:srgbClr val="6B7B95"/>
              </a:solidFill>
            </a:endParaRPr>
          </a:p>
        </p:txBody>
      </p:sp>
      <p:grpSp>
        <p:nvGrpSpPr>
          <p:cNvPr id="78" name="Group 77"/>
          <p:cNvGrpSpPr/>
          <p:nvPr/>
        </p:nvGrpSpPr>
        <p:grpSpPr>
          <a:xfrm>
            <a:off x="9493" y="6276995"/>
            <a:ext cx="662099" cy="552454"/>
            <a:chOff x="9386" y="6276995"/>
            <a:chExt cx="662099" cy="552454"/>
          </a:xfrm>
        </p:grpSpPr>
        <p:sp>
          <p:nvSpPr>
            <p:cNvPr id="79" name="Isosceles Triangle 78">
              <a:hlinkClick r:id="rId35"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80" name="TextBox 79">
              <a:hlinkClick r:id="rId35"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81" name="Straight Connector 80"/>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ctr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fa-IR" dirty="0" smtClean="0"/>
              <a:t>جلسه  ششم امار واحتمال  کارشناسی حسابداری</a:t>
            </a:r>
            <a:r>
              <a:rPr lang="en-US" sz="3200" b="1" dirty="0" err="1" smtClean="0"/>
              <a:t>h.farhadi</a:t>
            </a:r>
            <a:r>
              <a:rPr lang="en-US" sz="3200" b="1" dirty="0" smtClean="0"/>
              <a:t> 17 @ yahoo.com</a:t>
            </a:r>
            <a:endParaRPr lang="fa-IR" dirty="0"/>
          </a:p>
        </p:txBody>
      </p:sp>
      <p:sp>
        <p:nvSpPr>
          <p:cNvPr id="4" name="Slide Number Placeholder 3"/>
          <p:cNvSpPr>
            <a:spLocks noGrp="1"/>
          </p:cNvSpPr>
          <p:nvPr>
            <p:ph type="sldNum" sz="quarter" idx="11"/>
          </p:nvPr>
        </p:nvSpPr>
        <p:spPr/>
        <p:txBody>
          <a:bodyPr/>
          <a:lstStyle/>
          <a:p>
            <a:pPr>
              <a:defRPr/>
            </a:pPr>
            <a:fld id="{E7544CC2-A8FB-4228-AC2C-A94F8FE1F5A9}" type="slidenum">
              <a:rPr lang="fa-IR" smtClean="0"/>
              <a:pPr>
                <a:defRPr/>
              </a:pPr>
              <a:t>2</a:t>
            </a:fld>
            <a:endParaRPr lang="fa-IR"/>
          </a:p>
        </p:txBody>
      </p:sp>
      <p:cxnSp>
        <p:nvCxnSpPr>
          <p:cNvPr id="5" name="Straight Connector 4"/>
          <p:cNvCxnSpPr/>
          <p:nvPr/>
        </p:nvCxnSpPr>
        <p:spPr>
          <a:xfrm>
            <a:off x="1763688" y="2708920"/>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آزمون‌هاي ميانگين</a:t>
            </a:r>
            <a:endParaRPr lang="fa-IR" sz="3600" dirty="0"/>
          </a:p>
        </p:txBody>
      </p:sp>
      <p:sp>
        <p:nvSpPr>
          <p:cNvPr id="3" name="Content Placeholder 2"/>
          <p:cNvSpPr>
            <a:spLocks noGrp="1"/>
          </p:cNvSpPr>
          <p:nvPr>
            <p:ph idx="1"/>
          </p:nvPr>
        </p:nvSpPr>
        <p:spPr>
          <a:xfrm>
            <a:off x="500034" y="3286124"/>
            <a:ext cx="8215370" cy="2357454"/>
          </a:xfrm>
        </p:spPr>
        <p:txBody>
          <a:bodyPr/>
          <a:lstStyle/>
          <a:p>
            <a:pPr marL="0" indent="0" algn="just">
              <a:buNone/>
            </a:pPr>
            <a:r>
              <a:rPr lang="fa-IR" sz="1800" dirty="0" smtClean="0"/>
              <a:t>فرض‌هاي آزمون به صورت زير است:</a:t>
            </a:r>
          </a:p>
          <a:p>
            <a:pPr marL="0" indent="0" algn="just">
              <a:buNone/>
            </a:pPr>
            <a:endParaRPr lang="fa-IR" sz="1800" dirty="0" smtClean="0"/>
          </a:p>
          <a:p>
            <a:pPr marL="0" indent="0" algn="just">
              <a:buNone/>
            </a:pPr>
            <a:r>
              <a:rPr lang="fa-IR" sz="1800" dirty="0" smtClean="0"/>
              <a:t>مقدار آماره آزمون را به دست مي آوريم:</a:t>
            </a:r>
          </a:p>
          <a:p>
            <a:pPr marL="0" indent="0" algn="just">
              <a:buNone/>
            </a:pPr>
            <a:endParaRPr lang="fa-IR" sz="1800" dirty="0" smtClean="0"/>
          </a:p>
          <a:p>
            <a:pPr marL="0" indent="0" algn="just">
              <a:buNone/>
            </a:pPr>
            <a:endParaRPr lang="fa-IR" sz="1800" dirty="0" smtClean="0"/>
          </a:p>
          <a:p>
            <a:pPr marL="0" indent="0" algn="just">
              <a:buNone/>
            </a:pPr>
            <a:r>
              <a:rPr lang="fa-IR" sz="1800" dirty="0" smtClean="0"/>
              <a:t>چون تعداد نمونه به اندازه كافي بزرگ است، توزيع شاخص آزمون، نرمال</a:t>
            </a:r>
          </a:p>
          <a:p>
            <a:pPr marL="0" indent="0" algn="just">
              <a:buNone/>
            </a:pPr>
            <a:r>
              <a:rPr lang="fa-IR" sz="1800" dirty="0" smtClean="0"/>
              <a:t>و استراتژي رد فرض صفر به صورت مقابل است:   </a:t>
            </a:r>
            <a:endParaRPr lang="fa-IR" sz="1800" dirty="0"/>
          </a:p>
        </p:txBody>
      </p:sp>
      <p:sp>
        <p:nvSpPr>
          <p:cNvPr id="16" name="Slide Number Placeholder 15"/>
          <p:cNvSpPr>
            <a:spLocks noGrp="1"/>
          </p:cNvSpPr>
          <p:nvPr>
            <p:ph type="sldNum" sz="quarter" idx="12"/>
          </p:nvPr>
        </p:nvSpPr>
        <p:spPr/>
        <p:txBody>
          <a:bodyPr/>
          <a:lstStyle/>
          <a:p>
            <a:pPr>
              <a:defRPr/>
            </a:pPr>
            <a:fld id="{AE3F404C-B64D-4FD4-ADF7-4CA21969E8E6}" type="slidenum">
              <a:rPr lang="fa-IR" smtClean="0"/>
              <a:pPr>
                <a:defRPr/>
              </a:pPr>
              <a:t>20</a:t>
            </a:fld>
            <a:endParaRPr lang="fa-IR"/>
          </a:p>
        </p:txBody>
      </p:sp>
      <p:cxnSp>
        <p:nvCxnSpPr>
          <p:cNvPr id="5" name="Straight Connector 4"/>
          <p:cNvCxnSpPr/>
          <p:nvPr/>
        </p:nvCxnSpPr>
        <p:spPr>
          <a:xfrm>
            <a:off x="2857488" y="3071810"/>
            <a:ext cx="4214842" cy="1588"/>
          </a:xfrm>
          <a:prstGeom prst="line">
            <a:avLst/>
          </a:prstGeom>
        </p:spPr>
        <p:style>
          <a:lnRef idx="2">
            <a:schemeClr val="accent6"/>
          </a:lnRef>
          <a:fillRef idx="0">
            <a:schemeClr val="accent6"/>
          </a:fillRef>
          <a:effectRef idx="1">
            <a:schemeClr val="accent6"/>
          </a:effectRef>
          <a:fontRef idx="minor">
            <a:schemeClr val="tx1"/>
          </a:fontRef>
        </p:style>
      </p:cxnSp>
      <p:graphicFrame>
        <p:nvGraphicFramePr>
          <p:cNvPr id="6" name="Object 5"/>
          <p:cNvGraphicFramePr>
            <a:graphicFrameLocks noChangeAspect="1"/>
          </p:cNvGraphicFramePr>
          <p:nvPr/>
        </p:nvGraphicFramePr>
        <p:xfrm>
          <a:off x="768332" y="3286124"/>
          <a:ext cx="1231900" cy="630238"/>
        </p:xfrm>
        <a:graphic>
          <a:graphicData uri="http://schemas.openxmlformats.org/presentationml/2006/ole">
            <mc:AlternateContent xmlns:mc="http://schemas.openxmlformats.org/markup-compatibility/2006">
              <mc:Choice xmlns:v="urn:schemas-microsoft-com:vml" Requires="v">
                <p:oleObj spid="_x0000_s271406" name="Equation" r:id="rId3" imgW="876240" imgH="482400" progId="">
                  <p:embed/>
                </p:oleObj>
              </mc:Choice>
              <mc:Fallback>
                <p:oleObj name="Equation" r:id="rId3" imgW="876240" imgH="4824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332" y="3286124"/>
                        <a:ext cx="1231900" cy="630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746118" y="4000504"/>
          <a:ext cx="2897188" cy="750887"/>
        </p:xfrm>
        <a:graphic>
          <a:graphicData uri="http://schemas.openxmlformats.org/presentationml/2006/ole">
            <mc:AlternateContent xmlns:mc="http://schemas.openxmlformats.org/markup-compatibility/2006">
              <mc:Choice xmlns:v="urn:schemas-microsoft-com:vml" Requires="v">
                <p:oleObj spid="_x0000_s271407" name="Equation" r:id="rId5" imgW="2400120" imgH="609480" progId="">
                  <p:embed/>
                </p:oleObj>
              </mc:Choice>
              <mc:Fallback>
                <p:oleObj name="Equation" r:id="rId5" imgW="2400120" imgH="60948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118" y="4000504"/>
                        <a:ext cx="2897188" cy="750887"/>
                      </a:xfrm>
                      <a:prstGeom prst="rect">
                        <a:avLst/>
                      </a:prstGeom>
                      <a:noFill/>
                      <a:extLst>
                        <a:ext uri="{909E8E84-426E-40DD-AFC4-6F175D3DCCD1}">
                          <a14:hiddenFill xmlns:a14="http://schemas.microsoft.com/office/drawing/2010/main">
                            <a:solidFill>
                              <a:srgbClr val="CCFFCC"/>
                            </a:solidFill>
                          </a14:hiddenFill>
                        </a:ext>
                      </a:extLst>
                    </p:spPr>
                  </p:pic>
                </p:oleObj>
              </mc:Fallback>
            </mc:AlternateContent>
          </a:graphicData>
        </a:graphic>
      </p:graphicFrame>
      <p:grpSp>
        <p:nvGrpSpPr>
          <p:cNvPr id="11" name="Group 10"/>
          <p:cNvGrpSpPr/>
          <p:nvPr/>
        </p:nvGrpSpPr>
        <p:grpSpPr>
          <a:xfrm>
            <a:off x="4500562" y="5357826"/>
            <a:ext cx="4000528" cy="428628"/>
            <a:chOff x="4643438" y="5500702"/>
            <a:chExt cx="4000528" cy="428628"/>
          </a:xfrm>
        </p:grpSpPr>
        <p:sp>
          <p:nvSpPr>
            <p:cNvPr id="10" name="Rectangle 9"/>
            <p:cNvSpPr/>
            <p:nvPr/>
          </p:nvSpPr>
          <p:spPr>
            <a:xfrm>
              <a:off x="4643438" y="5500702"/>
              <a:ext cx="4000528" cy="428628"/>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r>
                <a:rPr lang="fa-IR" dirty="0" smtClean="0"/>
                <a:t>از جدول توزيع نرمال استاندارد داريم:</a:t>
              </a:r>
              <a:endParaRPr lang="fa-IR" dirty="0"/>
            </a:p>
          </p:txBody>
        </p:sp>
        <p:graphicFrame>
          <p:nvGraphicFramePr>
            <p:cNvPr id="271364" name="Object 4"/>
            <p:cNvGraphicFramePr>
              <a:graphicFrameLocks noChangeAspect="1"/>
            </p:cNvGraphicFramePr>
            <p:nvPr/>
          </p:nvGraphicFramePr>
          <p:xfrm>
            <a:off x="4786314" y="5545349"/>
            <a:ext cx="1000132" cy="312543"/>
          </p:xfrm>
          <a:graphic>
            <a:graphicData uri="http://schemas.openxmlformats.org/presentationml/2006/ole">
              <mc:AlternateContent xmlns:mc="http://schemas.openxmlformats.org/markup-compatibility/2006">
                <mc:Choice xmlns:v="urn:schemas-microsoft-com:vml" Requires="v">
                  <p:oleObj spid="_x0000_s271408" name="Equation" r:id="rId7" imgW="761760" imgH="228600" progId="">
                    <p:embed/>
                  </p:oleObj>
                </mc:Choice>
                <mc:Fallback>
                  <p:oleObj name="Equation" r:id="rId7" imgW="761760" imgH="2286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6314" y="5545349"/>
                          <a:ext cx="1000132" cy="3125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9" name="Object 4"/>
          <p:cNvGraphicFramePr>
            <a:graphicFrameLocks noChangeAspect="1"/>
          </p:cNvGraphicFramePr>
          <p:nvPr/>
        </p:nvGraphicFramePr>
        <p:xfrm>
          <a:off x="746111" y="4929198"/>
          <a:ext cx="1897063" cy="357187"/>
        </p:xfrm>
        <a:graphic>
          <a:graphicData uri="http://schemas.openxmlformats.org/presentationml/2006/ole">
            <mc:AlternateContent xmlns:mc="http://schemas.openxmlformats.org/markup-compatibility/2006">
              <mc:Choice xmlns:v="urn:schemas-microsoft-com:vml" Requires="v">
                <p:oleObj spid="_x0000_s271409" name="Equation" r:id="rId9" imgW="1371600" imgH="279360" progId="">
                  <p:embed/>
                </p:oleObj>
              </mc:Choice>
              <mc:Fallback>
                <p:oleObj name="Equation" r:id="rId9" imgW="1371600" imgH="279360"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6111" y="4929198"/>
                        <a:ext cx="1897063" cy="357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500034" y="1785926"/>
            <a:ext cx="8072494" cy="1200329"/>
          </a:xfrm>
          <a:prstGeom prst="rect">
            <a:avLst/>
          </a:prstGeom>
          <a:noFill/>
        </p:spPr>
        <p:txBody>
          <a:bodyPr wrap="square" rtlCol="1">
            <a:spAutoFit/>
          </a:bodyPr>
          <a:lstStyle/>
          <a:p>
            <a:pPr algn="just"/>
            <a:r>
              <a:rPr lang="fa-IR" dirty="0" smtClean="0">
                <a:cs typeface="+mn-cs"/>
              </a:rPr>
              <a:t>                     وزن نوزاداني كه مادران آنها با رژيم غذايي خاصي تغذيه شده‌اند، داراي توزيع نرمال با ميانگين 2800 گرم است. در يك مطالعه جديد، يك گروه 36 نفري از مادران باردار را تحت رژيم جديد غذايي قرار داده و ميانگين وزن نوزادان آنها را 2850 با انحراف معيار 180 گرم به دست آورده‌ايم. در سطح معني‌داري 5% تغيير وزن نوزادان را بيازماييد.</a:t>
            </a:r>
            <a:endParaRPr lang="fa-IR" dirty="0">
              <a:cs typeface="+mn-cs"/>
            </a:endParaRPr>
          </a:p>
        </p:txBody>
      </p:sp>
      <p:sp>
        <p:nvSpPr>
          <p:cNvPr id="14" name="Oval 13"/>
          <p:cNvSpPr/>
          <p:nvPr/>
        </p:nvSpPr>
        <p:spPr>
          <a:xfrm>
            <a:off x="7429520" y="1571612"/>
            <a:ext cx="1071570" cy="428628"/>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cs typeface="+mj-cs"/>
              </a:rPr>
              <a:t>مثال</a:t>
            </a:r>
            <a:endParaRPr lang="fa-IR" dirty="0">
              <a:cs typeface="+mj-cs"/>
            </a:endParaRPr>
          </a:p>
        </p:txBody>
      </p:sp>
      <p:grpSp>
        <p:nvGrpSpPr>
          <p:cNvPr id="20" name="Group 19"/>
          <p:cNvGrpSpPr/>
          <p:nvPr/>
        </p:nvGrpSpPr>
        <p:grpSpPr>
          <a:xfrm>
            <a:off x="500034" y="5500702"/>
            <a:ext cx="3857652" cy="1000132"/>
            <a:chOff x="500034" y="5500702"/>
            <a:chExt cx="3857652" cy="1000132"/>
          </a:xfrm>
        </p:grpSpPr>
        <p:sp>
          <p:nvSpPr>
            <p:cNvPr id="17" name="Cloud 16"/>
            <p:cNvSpPr/>
            <p:nvPr/>
          </p:nvSpPr>
          <p:spPr>
            <a:xfrm>
              <a:off x="500034" y="5500702"/>
              <a:ext cx="3857652" cy="1000132"/>
            </a:xfrm>
            <a:prstGeom prst="cloud">
              <a:avLst/>
            </a:prstGeom>
            <a:solidFill>
              <a:schemeClr val="bg2">
                <a:lumMod val="75000"/>
              </a:schemeClr>
            </a:solidFill>
            <a:ln>
              <a:solidFill>
                <a:schemeClr val="bg2">
                  <a:lumMod val="25000"/>
                </a:schemeClr>
              </a:solidFill>
            </a:ln>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p>
          </p:txBody>
        </p:sp>
        <p:sp>
          <p:nvSpPr>
            <p:cNvPr id="18" name="TextBox 17"/>
            <p:cNvSpPr txBox="1"/>
            <p:nvPr/>
          </p:nvSpPr>
          <p:spPr>
            <a:xfrm>
              <a:off x="857224" y="5715016"/>
              <a:ext cx="3000396" cy="523220"/>
            </a:xfrm>
            <a:prstGeom prst="rect">
              <a:avLst/>
            </a:prstGeom>
            <a:noFill/>
          </p:spPr>
          <p:txBody>
            <a:bodyPr wrap="square" rtlCol="1">
              <a:spAutoFit/>
            </a:bodyPr>
            <a:lstStyle/>
            <a:p>
              <a:r>
                <a:rPr lang="fa-IR" sz="1400" dirty="0" smtClean="0">
                  <a:solidFill>
                    <a:schemeClr val="bg1"/>
                  </a:solidFill>
                  <a:cs typeface="+mn-cs"/>
                </a:rPr>
                <a:t>تصميم:</a:t>
              </a:r>
              <a:r>
                <a:rPr lang="fa-IR" sz="1400" dirty="0" smtClean="0">
                  <a:cs typeface="+mn-cs"/>
                </a:rPr>
                <a:t> با توجه به اينكه مقدار آماره آزمون از مقدار</a:t>
              </a:r>
            </a:p>
            <a:p>
              <a:r>
                <a:rPr lang="fa-IR" sz="1400" dirty="0" smtClean="0">
                  <a:cs typeface="+mn-cs"/>
                </a:rPr>
                <a:t>       جدول كوچكتر است، فرض صفر رد نمي‌شود.</a:t>
              </a:r>
              <a:endParaRPr lang="fa-IR" dirty="0"/>
            </a:p>
          </p:txBody>
        </p:sp>
      </p:grpSp>
      <p:sp>
        <p:nvSpPr>
          <p:cNvPr id="21" name="Action Button: Document 20">
            <a:hlinkClick r:id="rId11" action="ppaction://hlinksldjump" highlightClick="1"/>
          </p:cNvPr>
          <p:cNvSpPr/>
          <p:nvPr/>
        </p:nvSpPr>
        <p:spPr>
          <a:xfrm>
            <a:off x="8143900" y="6000768"/>
            <a:ext cx="428628" cy="500066"/>
          </a:xfrm>
          <a:prstGeom prst="actionButtonDocumen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600" dirty="0">
              <a:cs typeface="2  Bardiya" pitchFamily="2" charset="-78"/>
            </a:endParaRPr>
          </a:p>
        </p:txBody>
      </p:sp>
      <p:grpSp>
        <p:nvGrpSpPr>
          <p:cNvPr id="19" name="Group 18"/>
          <p:cNvGrpSpPr/>
          <p:nvPr/>
        </p:nvGrpSpPr>
        <p:grpSpPr>
          <a:xfrm>
            <a:off x="9493" y="6276995"/>
            <a:ext cx="662099" cy="552454"/>
            <a:chOff x="9386" y="6276995"/>
            <a:chExt cx="662099" cy="552454"/>
          </a:xfrm>
        </p:grpSpPr>
        <p:sp>
          <p:nvSpPr>
            <p:cNvPr id="22" name="Isosceles Triangle 21">
              <a:hlinkClick r:id="rId12"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3" name="TextBox 22">
              <a:hlinkClick r:id="rId12"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4" name="Straight Connector 23"/>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3571868" y="1590248"/>
            <a:ext cx="4857784"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sz="1600" dirty="0" smtClean="0">
                <a:cs typeface="+mj-cs"/>
              </a:rPr>
              <a:t>3- توزيع جامعه غير نرمال و حجم نمونه به اندازه كافي بزرگ  </a:t>
            </a:r>
          </a:p>
        </p:txBody>
      </p:sp>
      <p:sp>
        <p:nvSpPr>
          <p:cNvPr id="5" name="TextBox 4"/>
          <p:cNvSpPr txBox="1"/>
          <p:nvPr/>
        </p:nvSpPr>
        <p:spPr>
          <a:xfrm>
            <a:off x="785786" y="2139727"/>
            <a:ext cx="7643866" cy="646331"/>
          </a:xfrm>
          <a:prstGeom prst="rect">
            <a:avLst/>
          </a:prstGeom>
          <a:noFill/>
        </p:spPr>
        <p:txBody>
          <a:bodyPr wrap="square" rtlCol="1">
            <a:spAutoFit/>
          </a:bodyPr>
          <a:lstStyle/>
          <a:p>
            <a:r>
              <a:rPr lang="fa-IR" dirty="0" smtClean="0">
                <a:cs typeface="+mn-cs"/>
              </a:rPr>
              <a:t>در اين وضعيت چون حجم نمونه به اندازه كافي بزرگ است، بنابر قضيه حد مركزي توزيع شاخص آماري آزمون نرمال (</a:t>
            </a:r>
            <a:r>
              <a:rPr lang="en-US" dirty="0" smtClean="0">
                <a:cs typeface="+mn-cs"/>
              </a:rPr>
              <a:t>z</a:t>
            </a:r>
            <a:r>
              <a:rPr lang="fa-IR" dirty="0" smtClean="0">
                <a:cs typeface="+mn-cs"/>
              </a:rPr>
              <a:t>) است.  </a:t>
            </a:r>
            <a:endParaRPr lang="fa-IR" dirty="0">
              <a:cs typeface="+mn-cs"/>
            </a:endParaRPr>
          </a:p>
        </p:txBody>
      </p:sp>
      <p:sp>
        <p:nvSpPr>
          <p:cNvPr id="6" name="Rounded Rectangle 5"/>
          <p:cNvSpPr/>
          <p:nvPr/>
        </p:nvSpPr>
        <p:spPr>
          <a:xfrm>
            <a:off x="500034" y="2928934"/>
            <a:ext cx="7215238" cy="121444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buNone/>
            </a:pPr>
            <a:r>
              <a:rPr lang="fa-IR" dirty="0" smtClean="0"/>
              <a:t>ميانگين زمان بستري شدن پس از يك عمل جراحي 7 روز است. محققي به كمك پرونده هاي 30 بيمار درمي‌يابد كه ميانگين زمان بستري 5/6 روز با واريانس 9 است. در سطح معني داري 5% آيا مدت زمان بستري كاهش يافته است؟</a:t>
            </a:r>
            <a:endParaRPr lang="fa-IR" sz="1400" dirty="0"/>
          </a:p>
        </p:txBody>
      </p:sp>
      <p:sp>
        <p:nvSpPr>
          <p:cNvPr id="7" name="Oval 6"/>
          <p:cNvSpPr/>
          <p:nvPr/>
        </p:nvSpPr>
        <p:spPr>
          <a:xfrm>
            <a:off x="7858148" y="2928934"/>
            <a:ext cx="785818" cy="642942"/>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dirty="0" smtClean="0">
                <a:cs typeface="+mj-cs"/>
              </a:rPr>
              <a:t>مثال</a:t>
            </a:r>
            <a:endParaRPr lang="fa-IR" dirty="0">
              <a:cs typeface="+mj-cs"/>
            </a:endParaRPr>
          </a:p>
        </p:txBody>
      </p:sp>
      <p:sp>
        <p:nvSpPr>
          <p:cNvPr id="8" name="TextBox 7"/>
          <p:cNvSpPr txBox="1"/>
          <p:nvPr/>
        </p:nvSpPr>
        <p:spPr>
          <a:xfrm>
            <a:off x="3000364" y="4505934"/>
            <a:ext cx="5572164" cy="923330"/>
          </a:xfrm>
          <a:prstGeom prst="rect">
            <a:avLst/>
          </a:prstGeom>
          <a:noFill/>
        </p:spPr>
        <p:txBody>
          <a:bodyPr wrap="square" rtlCol="1">
            <a:spAutoFit/>
          </a:bodyPr>
          <a:lstStyle/>
          <a:p>
            <a:r>
              <a:rPr lang="fa-IR" dirty="0" smtClean="0">
                <a:cs typeface="+mn-cs"/>
              </a:rPr>
              <a:t>چون حجم نمونه به اندازه كافي بزرگ است، توزيع شاخص آماري آزمون </a:t>
            </a:r>
          </a:p>
          <a:p>
            <a:r>
              <a:rPr lang="fa-IR" dirty="0" smtClean="0">
                <a:cs typeface="+mn-cs"/>
              </a:rPr>
              <a:t>نرمال (</a:t>
            </a:r>
            <a:r>
              <a:rPr lang="en-US" dirty="0" smtClean="0">
                <a:cs typeface="+mn-cs"/>
              </a:rPr>
              <a:t>z</a:t>
            </a:r>
            <a:r>
              <a:rPr lang="fa-IR" dirty="0" smtClean="0">
                <a:cs typeface="+mn-cs"/>
              </a:rPr>
              <a:t>) خواهد بود. فرض‌هاي آزمون را مي‌نويسيم و با توجه به مفروضات، </a:t>
            </a:r>
          </a:p>
          <a:p>
            <a:r>
              <a:rPr lang="fa-IR" dirty="0" smtClean="0">
                <a:cs typeface="+mn-cs"/>
              </a:rPr>
              <a:t>مقدار شاخص آزمون را به دست مي‌آوريم.  </a:t>
            </a:r>
            <a:endParaRPr lang="fa-IR" dirty="0">
              <a:cs typeface="+mn-cs"/>
            </a:endParaRPr>
          </a:p>
        </p:txBody>
      </p:sp>
      <p:graphicFrame>
        <p:nvGraphicFramePr>
          <p:cNvPr id="9" name="Object 4"/>
          <p:cNvGraphicFramePr>
            <a:graphicFrameLocks noChangeAspect="1"/>
          </p:cNvGraphicFramePr>
          <p:nvPr/>
        </p:nvGraphicFramePr>
        <p:xfrm>
          <a:off x="857224" y="4768864"/>
          <a:ext cx="849313" cy="588962"/>
        </p:xfrm>
        <a:graphic>
          <a:graphicData uri="http://schemas.openxmlformats.org/presentationml/2006/ole">
            <mc:AlternateContent xmlns:mc="http://schemas.openxmlformats.org/markup-compatibility/2006">
              <mc:Choice xmlns:v="urn:schemas-microsoft-com:vml" Requires="v">
                <p:oleObj spid="_x0000_s231459" name="Equation" r:id="rId3" imgW="698400" imgH="482400" progId="">
                  <p:embed/>
                </p:oleObj>
              </mc:Choice>
              <mc:Fallback>
                <p:oleObj name="Equation" r:id="rId3" imgW="698400" imgH="4824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24" y="4768864"/>
                        <a:ext cx="849313"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21"/>
          <p:cNvGraphicFramePr>
            <a:graphicFrameLocks noChangeAspect="1"/>
          </p:cNvGraphicFramePr>
          <p:nvPr/>
        </p:nvGraphicFramePr>
        <p:xfrm>
          <a:off x="803275" y="5441968"/>
          <a:ext cx="2322513" cy="558800"/>
        </p:xfrm>
        <a:graphic>
          <a:graphicData uri="http://schemas.openxmlformats.org/presentationml/2006/ole">
            <mc:AlternateContent xmlns:mc="http://schemas.openxmlformats.org/markup-compatibility/2006">
              <mc:Choice xmlns:v="urn:schemas-microsoft-com:vml" Requires="v">
                <p:oleObj spid="_x0000_s231460" name="Equation" r:id="rId5" imgW="1904760" imgH="457200" progId="">
                  <p:embed/>
                </p:oleObj>
              </mc:Choice>
              <mc:Fallback>
                <p:oleObj name="Equation" r:id="rId5" imgW="1904760" imgH="4572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3275" y="5441968"/>
                        <a:ext cx="2322513"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2"/>
          <p:cNvGraphicFramePr>
            <a:graphicFrameLocks noChangeAspect="1"/>
          </p:cNvGraphicFramePr>
          <p:nvPr/>
        </p:nvGraphicFramePr>
        <p:xfrm>
          <a:off x="3476625" y="5635642"/>
          <a:ext cx="3073400" cy="293688"/>
        </p:xfrm>
        <a:graphic>
          <a:graphicData uri="http://schemas.openxmlformats.org/presentationml/2006/ole">
            <mc:AlternateContent xmlns:mc="http://schemas.openxmlformats.org/markup-compatibility/2006">
              <mc:Choice xmlns:v="urn:schemas-microsoft-com:vml" Requires="v">
                <p:oleObj spid="_x0000_s231461" name="Equation" r:id="rId7" imgW="2527200" imgH="241200" progId="">
                  <p:embed/>
                </p:oleObj>
              </mc:Choice>
              <mc:Fallback>
                <p:oleObj name="Equation" r:id="rId7" imgW="2527200" imgH="2412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76625" y="5635642"/>
                        <a:ext cx="3073400" cy="29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6643702" y="5559998"/>
            <a:ext cx="1857388" cy="369332"/>
          </a:xfrm>
          <a:prstGeom prst="rect">
            <a:avLst/>
          </a:prstGeom>
          <a:noFill/>
        </p:spPr>
        <p:txBody>
          <a:bodyPr wrap="square" rtlCol="1">
            <a:spAutoFit/>
          </a:bodyPr>
          <a:lstStyle/>
          <a:p>
            <a:r>
              <a:rPr lang="fa-IR" dirty="0" smtClean="0">
                <a:cs typeface="+mn-cs"/>
              </a:rPr>
              <a:t>فرض صفر رد مي‌شود.</a:t>
            </a:r>
          </a:p>
        </p:txBody>
      </p:sp>
      <p:sp>
        <p:nvSpPr>
          <p:cNvPr id="13" name="Rectangle 12"/>
          <p:cNvSpPr/>
          <p:nvPr/>
        </p:nvSpPr>
        <p:spPr>
          <a:xfrm>
            <a:off x="7858148" y="4071942"/>
            <a:ext cx="642942" cy="357190"/>
          </a:xfrm>
          <a:prstGeom prst="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fa-IR" dirty="0" smtClean="0">
                <a:cs typeface="+mj-cs"/>
              </a:rPr>
              <a:t>حل</a:t>
            </a:r>
            <a:endParaRPr lang="fa-IR" dirty="0">
              <a:cs typeface="+mj-cs"/>
            </a:endParaRPr>
          </a:p>
        </p:txBody>
      </p:sp>
      <p:sp>
        <p:nvSpPr>
          <p:cNvPr id="14"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آزمون‌هاي ميانگين</a:t>
            </a:r>
            <a:endParaRPr lang="fa-IR" sz="3600" dirty="0"/>
          </a:p>
        </p:txBody>
      </p:sp>
      <p:sp>
        <p:nvSpPr>
          <p:cNvPr id="16" name="Slide Number Placeholder 15"/>
          <p:cNvSpPr>
            <a:spLocks noGrp="1"/>
          </p:cNvSpPr>
          <p:nvPr>
            <p:ph type="sldNum" sz="quarter" idx="12"/>
          </p:nvPr>
        </p:nvSpPr>
        <p:spPr/>
        <p:txBody>
          <a:bodyPr/>
          <a:lstStyle/>
          <a:p>
            <a:pPr>
              <a:defRPr/>
            </a:pPr>
            <a:fld id="{AE3F404C-B64D-4FD4-ADF7-4CA21969E8E6}" type="slidenum">
              <a:rPr lang="fa-IR" smtClean="0"/>
              <a:pPr>
                <a:defRPr/>
              </a:pPr>
              <a:t>21</a:t>
            </a:fld>
            <a:endParaRPr lang="fa-IR"/>
          </a:p>
        </p:txBody>
      </p:sp>
      <p:sp>
        <p:nvSpPr>
          <p:cNvPr id="18" name="Action Button: Document 17">
            <a:hlinkClick r:id="rId9" action="ppaction://hlinksldjump" highlightClick="1"/>
          </p:cNvPr>
          <p:cNvSpPr/>
          <p:nvPr/>
        </p:nvSpPr>
        <p:spPr>
          <a:xfrm>
            <a:off x="8143900" y="6000768"/>
            <a:ext cx="428628" cy="500066"/>
          </a:xfrm>
          <a:prstGeom prst="actionButtonDocumen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600" dirty="0">
              <a:cs typeface="2  Bardiya" pitchFamily="2" charset="-78"/>
            </a:endParaRPr>
          </a:p>
        </p:txBody>
      </p:sp>
      <p:grpSp>
        <p:nvGrpSpPr>
          <p:cNvPr id="17" name="Group 16"/>
          <p:cNvGrpSpPr/>
          <p:nvPr/>
        </p:nvGrpSpPr>
        <p:grpSpPr>
          <a:xfrm>
            <a:off x="9493" y="6276995"/>
            <a:ext cx="662099" cy="552454"/>
            <a:chOff x="9386" y="6276995"/>
            <a:chExt cx="662099" cy="552454"/>
          </a:xfrm>
        </p:grpSpPr>
        <p:sp>
          <p:nvSpPr>
            <p:cNvPr id="19" name="Isosceles Triangle 18">
              <a:hlinkClick r:id="rId10"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0" name="TextBox 19">
              <a:hlinkClick r:id="rId10"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1" name="Straight Connector 20"/>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تمرين</a:t>
            </a:r>
            <a:endParaRPr lang="fa-IR" dirty="0"/>
          </a:p>
        </p:txBody>
      </p:sp>
      <p:sp>
        <p:nvSpPr>
          <p:cNvPr id="4" name="Content Placeholder 2"/>
          <p:cNvSpPr>
            <a:spLocks noGrp="1"/>
          </p:cNvSpPr>
          <p:nvPr>
            <p:ph idx="1"/>
          </p:nvPr>
        </p:nvSpPr>
        <p:spPr/>
        <p:txBody>
          <a:bodyPr/>
          <a:lstStyle/>
          <a:p>
            <a:pPr>
              <a:buNone/>
            </a:pPr>
            <a:endParaRPr lang="fa-IR" dirty="0" smtClean="0"/>
          </a:p>
          <a:p>
            <a:pPr algn="ctr">
              <a:buNone/>
            </a:pPr>
            <a:r>
              <a:rPr lang="fa-IR" sz="9600" dirty="0" smtClean="0">
                <a:solidFill>
                  <a:srgbClr val="002060"/>
                </a:solidFill>
                <a:effectLst>
                  <a:glow rad="228600">
                    <a:schemeClr val="accent4">
                      <a:satMod val="175000"/>
                      <a:alpha val="40000"/>
                    </a:schemeClr>
                  </a:glow>
                </a:effectLst>
                <a:cs typeface="+mj-cs"/>
              </a:rPr>
              <a:t> تمرين</a:t>
            </a:r>
          </a:p>
          <a:p>
            <a:pPr>
              <a:buNone/>
            </a:pPr>
            <a:endParaRPr lang="fa-IR" dirty="0" smtClean="0"/>
          </a:p>
          <a:p>
            <a:pPr algn="ctr">
              <a:buNone/>
            </a:pPr>
            <a:r>
              <a:rPr lang="fa-IR" sz="5400" dirty="0" smtClean="0">
                <a:cs typeface="2  Aseman" pitchFamily="2" charset="-78"/>
              </a:rPr>
              <a:t>دانشجو پس از پايان اين فصل بايد بتواند به سوالات اين قسمت پاسخ دهد</a:t>
            </a:r>
            <a:endParaRPr lang="fa-IR" sz="5400" dirty="0">
              <a:cs typeface="2  Aseman" pitchFamily="2" charset="-78"/>
            </a:endParaRPr>
          </a:p>
        </p:txBody>
      </p:sp>
      <p:sp>
        <p:nvSpPr>
          <p:cNvPr id="6" name="Slide Number Placeholder 5"/>
          <p:cNvSpPr>
            <a:spLocks noGrp="1"/>
          </p:cNvSpPr>
          <p:nvPr>
            <p:ph type="sldNum" sz="quarter" idx="12"/>
          </p:nvPr>
        </p:nvSpPr>
        <p:spPr/>
        <p:txBody>
          <a:bodyPr/>
          <a:lstStyle/>
          <a:p>
            <a:pPr>
              <a:defRPr/>
            </a:pPr>
            <a:fld id="{AE3F404C-B64D-4FD4-ADF7-4CA21969E8E6}" type="slidenum">
              <a:rPr lang="fa-IR" smtClean="0"/>
              <a:pPr>
                <a:defRPr/>
              </a:pPr>
              <a:t>22</a:t>
            </a:fld>
            <a:endParaRPr lang="fa-IR"/>
          </a:p>
        </p:txBody>
      </p:sp>
      <p:pic>
        <p:nvPicPr>
          <p:cNvPr id="7" name="Picture 6" descr="j0415920"/>
          <p:cNvPicPr>
            <a:picLocks noChangeAspect="1" noChangeArrowheads="1"/>
          </p:cNvPicPr>
          <p:nvPr/>
        </p:nvPicPr>
        <p:blipFill>
          <a:blip r:embed="rId2"/>
          <a:srcRect/>
          <a:stretch>
            <a:fillRect/>
          </a:stretch>
        </p:blipFill>
        <p:spPr bwMode="auto">
          <a:xfrm>
            <a:off x="857224" y="1857364"/>
            <a:ext cx="1631950" cy="1870075"/>
          </a:xfrm>
          <a:prstGeom prst="rect">
            <a:avLst/>
          </a:prstGeom>
          <a:noFill/>
          <a:ln w="9525">
            <a:noFill/>
            <a:miter lim="800000"/>
            <a:headEnd/>
            <a:tailEnd/>
          </a:ln>
        </p:spPr>
      </p:pic>
      <p:cxnSp>
        <p:nvCxnSpPr>
          <p:cNvPr id="8" name="Straight Connector 7"/>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تمرين</a:t>
            </a:r>
            <a:endParaRPr lang="fa-IR" dirty="0"/>
          </a:p>
        </p:txBody>
      </p:sp>
      <p:sp>
        <p:nvSpPr>
          <p:cNvPr id="6" name="Slide Number Placeholder 5"/>
          <p:cNvSpPr>
            <a:spLocks noGrp="1"/>
          </p:cNvSpPr>
          <p:nvPr>
            <p:ph type="sldNum" sz="quarter" idx="12"/>
          </p:nvPr>
        </p:nvSpPr>
        <p:spPr/>
        <p:txBody>
          <a:bodyPr/>
          <a:lstStyle/>
          <a:p>
            <a:pPr>
              <a:defRPr/>
            </a:pPr>
            <a:fld id="{AE3F404C-B64D-4FD4-ADF7-4CA21969E8E6}" type="slidenum">
              <a:rPr lang="fa-IR" smtClean="0"/>
              <a:pPr>
                <a:defRPr/>
              </a:pPr>
              <a:t>23</a:t>
            </a:fld>
            <a:endParaRPr lang="fa-IR"/>
          </a:p>
        </p:txBody>
      </p:sp>
      <p:sp>
        <p:nvSpPr>
          <p:cNvPr id="4" name="TextBox 3"/>
          <p:cNvSpPr txBox="1"/>
          <p:nvPr/>
        </p:nvSpPr>
        <p:spPr>
          <a:xfrm>
            <a:off x="642910" y="1500174"/>
            <a:ext cx="7858180" cy="5214974"/>
          </a:xfrm>
          <a:prstGeom prst="rect">
            <a:avLst/>
          </a:prstGeom>
          <a:noFill/>
        </p:spPr>
        <p:txBody>
          <a:bodyPr wrap="square" rtlCol="1">
            <a:spAutoFit/>
          </a:bodyPr>
          <a:lstStyle/>
          <a:p>
            <a:pPr>
              <a:lnSpc>
                <a:spcPct val="150000"/>
              </a:lnSpc>
            </a:pPr>
            <a:r>
              <a:rPr lang="fa-IR" dirty="0" smtClean="0">
                <a:cs typeface="+mn-cs"/>
              </a:rPr>
              <a:t>1- در يك آزمون آماري تفاوت فرضيه صفر و يك چيست؟ </a:t>
            </a:r>
            <a:r>
              <a:rPr lang="fa-IR" b="1" dirty="0" smtClean="0">
                <a:solidFill>
                  <a:schemeClr val="accent5">
                    <a:lumMod val="40000"/>
                    <a:lumOff val="60000"/>
                  </a:schemeClr>
                </a:solidFill>
                <a:cs typeface="2  Kamran" pitchFamily="2" charset="-78"/>
                <a:hlinkClick r:id="rId2" action="ppaction://hlinksldjump"/>
              </a:rPr>
              <a:t>(متن درس)</a:t>
            </a:r>
            <a:r>
              <a:rPr lang="fa-IR" dirty="0" smtClean="0">
                <a:hlinkClick r:id="rId2" action="ppaction://hlinksldjump"/>
              </a:rPr>
              <a:t> </a:t>
            </a:r>
            <a:endParaRPr lang="fa-IR" dirty="0" smtClean="0">
              <a:cs typeface="+mn-cs"/>
            </a:endParaRPr>
          </a:p>
          <a:p>
            <a:pPr>
              <a:lnSpc>
                <a:spcPct val="150000"/>
              </a:lnSpc>
            </a:pPr>
            <a:r>
              <a:rPr lang="fa-IR" dirty="0" smtClean="0">
                <a:cs typeface="+mn-cs"/>
              </a:rPr>
              <a:t>2- خطاي معيار برآورد و انحراف معيار متغير چه تفاوتي دارند؟ </a:t>
            </a:r>
            <a:r>
              <a:rPr lang="fa-IR" b="1" dirty="0" smtClean="0">
                <a:solidFill>
                  <a:schemeClr val="accent5">
                    <a:lumMod val="40000"/>
                    <a:lumOff val="60000"/>
                  </a:schemeClr>
                </a:solidFill>
                <a:cs typeface="2  Kamran" pitchFamily="2" charset="-78"/>
                <a:hlinkClick r:id="rId3" action="ppaction://hlinkpres?slideindex=1&amp;slidetitle="/>
              </a:rPr>
              <a:t>(متن درس)</a:t>
            </a:r>
            <a:r>
              <a:rPr lang="fa-IR" dirty="0" smtClean="0">
                <a:hlinkClick r:id="rId3" action="ppaction://hlinkpres?slideindex=1&amp;slidetitle="/>
              </a:rPr>
              <a:t> </a:t>
            </a:r>
            <a:endParaRPr lang="fa-IR" dirty="0" smtClean="0">
              <a:cs typeface="+mn-cs"/>
            </a:endParaRPr>
          </a:p>
          <a:p>
            <a:pPr>
              <a:lnSpc>
                <a:spcPct val="150000"/>
              </a:lnSpc>
            </a:pPr>
            <a:r>
              <a:rPr lang="fa-IR" dirty="0" smtClean="0">
                <a:cs typeface="+mn-cs"/>
              </a:rPr>
              <a:t>3- منظور از سطح معني داري آزمون چيست؟ </a:t>
            </a:r>
            <a:r>
              <a:rPr lang="fa-IR" b="1" dirty="0" smtClean="0">
                <a:solidFill>
                  <a:schemeClr val="accent5">
                    <a:lumMod val="40000"/>
                    <a:lumOff val="60000"/>
                  </a:schemeClr>
                </a:solidFill>
                <a:cs typeface="2  Kamran" pitchFamily="2" charset="-78"/>
                <a:hlinkClick r:id="rId4" action="ppaction://hlinksldjump"/>
              </a:rPr>
              <a:t>(متن درس)</a:t>
            </a:r>
            <a:r>
              <a:rPr lang="fa-IR" dirty="0" smtClean="0">
                <a:hlinkClick r:id="rId4" action="ppaction://hlinksldjump"/>
              </a:rPr>
              <a:t> </a:t>
            </a:r>
            <a:endParaRPr lang="fa-IR" dirty="0" smtClean="0">
              <a:cs typeface="+mn-cs"/>
            </a:endParaRPr>
          </a:p>
          <a:p>
            <a:pPr>
              <a:lnSpc>
                <a:spcPct val="150000"/>
              </a:lnSpc>
            </a:pPr>
            <a:r>
              <a:rPr lang="fa-IR" dirty="0" smtClean="0">
                <a:cs typeface="+mn-cs"/>
              </a:rPr>
              <a:t>4- توان يك آزمون آماري به چه معني است؟ </a:t>
            </a:r>
            <a:r>
              <a:rPr lang="fa-IR" b="1" dirty="0" smtClean="0">
                <a:solidFill>
                  <a:schemeClr val="accent5">
                    <a:lumMod val="40000"/>
                    <a:lumOff val="60000"/>
                  </a:schemeClr>
                </a:solidFill>
                <a:cs typeface="2  Kamran" pitchFamily="2" charset="-78"/>
                <a:hlinkClick r:id="rId5" action="ppaction://hlinksldjump"/>
              </a:rPr>
              <a:t>(متن درس)</a:t>
            </a:r>
            <a:r>
              <a:rPr lang="fa-IR" dirty="0" smtClean="0">
                <a:hlinkClick r:id="rId5" action="ppaction://hlinksldjump"/>
              </a:rPr>
              <a:t> </a:t>
            </a:r>
            <a:endParaRPr lang="fa-IR" dirty="0" smtClean="0">
              <a:cs typeface="+mn-cs"/>
            </a:endParaRPr>
          </a:p>
          <a:p>
            <a:pPr>
              <a:lnSpc>
                <a:spcPct val="150000"/>
              </a:lnSpc>
            </a:pPr>
            <a:r>
              <a:rPr lang="fa-IR" dirty="0" smtClean="0">
                <a:cs typeface="+mn-cs"/>
              </a:rPr>
              <a:t>5- روش مناسب براي كاهش خطاها و افزايش توان آزمون چيست؟ </a:t>
            </a:r>
            <a:r>
              <a:rPr lang="fa-IR" b="1" dirty="0" smtClean="0">
                <a:solidFill>
                  <a:schemeClr val="accent5">
                    <a:lumMod val="40000"/>
                    <a:lumOff val="60000"/>
                  </a:schemeClr>
                </a:solidFill>
                <a:cs typeface="2  Kamran" pitchFamily="2" charset="-78"/>
                <a:hlinkClick r:id="rId2" action="ppaction://hlinksldjump"/>
              </a:rPr>
              <a:t>(متن درس)</a:t>
            </a:r>
            <a:r>
              <a:rPr lang="fa-IR" dirty="0" smtClean="0">
                <a:cs typeface="+mn-cs"/>
              </a:rPr>
              <a:t> </a:t>
            </a:r>
          </a:p>
          <a:p>
            <a:pPr>
              <a:lnSpc>
                <a:spcPct val="150000"/>
              </a:lnSpc>
            </a:pPr>
            <a:r>
              <a:rPr lang="fa-IR" dirty="0" smtClean="0">
                <a:cs typeface="+mn-cs"/>
              </a:rPr>
              <a:t>6- متوسط سن اولين ريزش مو در مرداني كه دچار تاسي مي شوند، 28 سال با واريانس 9 سال است. اخيرا پس از يك برنامه بهداشتي در يك نمونه 36 تايي از مردان مبتلا به تاسي، ميانگين سن اولين ريزش مو 31 سال به دست آمده است. در سطح معني داري 5% آزمون كنيد آيا اين برنامه موثر بوده است؟ </a:t>
            </a:r>
            <a:r>
              <a:rPr lang="fa-IR" b="1" dirty="0" smtClean="0">
                <a:solidFill>
                  <a:schemeClr val="accent5">
                    <a:lumMod val="40000"/>
                    <a:lumOff val="60000"/>
                  </a:schemeClr>
                </a:solidFill>
                <a:cs typeface="2  Kamran" pitchFamily="2" charset="-78"/>
                <a:hlinkClick r:id="rId6" action="ppaction://hlinksldjump"/>
              </a:rPr>
              <a:t>(متن درس)</a:t>
            </a:r>
            <a:r>
              <a:rPr lang="fa-IR" dirty="0" smtClean="0">
                <a:hlinkClick r:id="rId6" action="ppaction://hlinksldjump"/>
              </a:rPr>
              <a:t> </a:t>
            </a:r>
            <a:endParaRPr lang="fa-IR" dirty="0" smtClean="0">
              <a:cs typeface="+mn-cs"/>
            </a:endParaRPr>
          </a:p>
          <a:p>
            <a:pPr>
              <a:lnSpc>
                <a:spcPct val="150000"/>
              </a:lnSpc>
            </a:pPr>
            <a:r>
              <a:rPr lang="fa-IR" dirty="0" smtClean="0">
                <a:cs typeface="+mn-cs"/>
              </a:rPr>
              <a:t>7- ميانگين و انحراف معيار نمره هوشي كودكان در يك منطقه به ترتيب 80 و 7 است. يك نمونه 25 تايي از كودكان اين منطقه را انتخاب و مورد آزمون هوش قرار مي‌دهيم و ميانگين نمره هوشي آنها را 83 به دست مي‌آوريم. </a:t>
            </a:r>
          </a:p>
          <a:p>
            <a:pPr>
              <a:lnSpc>
                <a:spcPct val="150000"/>
              </a:lnSpc>
            </a:pPr>
            <a:r>
              <a:rPr lang="fa-IR" dirty="0" smtClean="0">
                <a:cs typeface="+mn-cs"/>
              </a:rPr>
              <a:t>در سطح معني داري 5% آيا مي‌توان پذيرفت ميانگين نمره هوشي كودكان افزايش داشته است؟ </a:t>
            </a:r>
            <a:r>
              <a:rPr lang="fa-IR" b="1" dirty="0" smtClean="0">
                <a:solidFill>
                  <a:schemeClr val="accent5">
                    <a:lumMod val="40000"/>
                    <a:lumOff val="60000"/>
                  </a:schemeClr>
                </a:solidFill>
                <a:cs typeface="2  Kamran" pitchFamily="2" charset="-78"/>
                <a:hlinkClick r:id="rId6" action="ppaction://hlinksldjump"/>
              </a:rPr>
              <a:t>(متن درس)</a:t>
            </a:r>
            <a:r>
              <a:rPr lang="fa-IR" dirty="0" smtClean="0">
                <a:hlinkClick r:id="rId6" action="ppaction://hlinksldjump"/>
              </a:rPr>
              <a:t> </a:t>
            </a:r>
            <a:endParaRPr lang="fa-IR" dirty="0">
              <a:cs typeface="+mn-cs"/>
            </a:endParaRPr>
          </a:p>
        </p:txBody>
      </p:sp>
      <p:cxnSp>
        <p:nvCxnSpPr>
          <p:cNvPr id="7" name="Straight Connector 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642910" y="1811760"/>
            <a:ext cx="7929618" cy="3831818"/>
          </a:xfrm>
          <a:prstGeom prst="rect">
            <a:avLst/>
          </a:prstGeom>
          <a:noFill/>
        </p:spPr>
        <p:txBody>
          <a:bodyPr wrap="square" rtlCol="1">
            <a:spAutoFit/>
          </a:bodyPr>
          <a:lstStyle/>
          <a:p>
            <a:pPr algn="just">
              <a:lnSpc>
                <a:spcPct val="150000"/>
              </a:lnSpc>
            </a:pPr>
            <a:r>
              <a:rPr lang="fa-IR" dirty="0" smtClean="0">
                <a:cs typeface="+mn-cs"/>
              </a:rPr>
              <a:t>8- وزن شيشه هاي شربت توليدي يك شركت داروسازي داراي توزيع نرمال با ميانگين 80 و واريانس 9 گرم </a:t>
            </a:r>
          </a:p>
          <a:p>
            <a:pPr algn="just">
              <a:lnSpc>
                <a:spcPct val="150000"/>
              </a:lnSpc>
            </a:pPr>
            <a:r>
              <a:rPr lang="fa-IR" dirty="0" smtClean="0">
                <a:cs typeface="+mn-cs"/>
              </a:rPr>
              <a:t>     است. فردي مدعي است ميانگين وزن شيشه ها كاهش يافته است. در يك نمونه 20 تايي از اين شيشه ها، </a:t>
            </a:r>
          </a:p>
          <a:p>
            <a:pPr algn="just">
              <a:lnSpc>
                <a:spcPct val="150000"/>
              </a:lnSpc>
            </a:pPr>
            <a:r>
              <a:rPr lang="fa-IR" dirty="0" smtClean="0">
                <a:cs typeface="+mn-cs"/>
              </a:rPr>
              <a:t>    ميانگين وزن آنها  78 به دست آمد. در سطح 5% آيا ادعاي فرد را مي پذيريد يا رد مي كنيد؟ </a:t>
            </a:r>
            <a:r>
              <a:rPr lang="fa-IR" b="1" dirty="0" smtClean="0">
                <a:solidFill>
                  <a:schemeClr val="accent5">
                    <a:lumMod val="40000"/>
                    <a:lumOff val="60000"/>
                  </a:schemeClr>
                </a:solidFill>
                <a:cs typeface="2  Kamran" pitchFamily="2" charset="-78"/>
                <a:hlinkClick r:id="rId3" action="ppaction://hlinksldjump"/>
              </a:rPr>
              <a:t>(متن درس)</a:t>
            </a:r>
            <a:r>
              <a:rPr lang="fa-IR" dirty="0" smtClean="0">
                <a:cs typeface="+mn-cs"/>
              </a:rPr>
              <a:t> </a:t>
            </a:r>
          </a:p>
          <a:p>
            <a:pPr algn="just">
              <a:lnSpc>
                <a:spcPct val="150000"/>
              </a:lnSpc>
            </a:pPr>
            <a:r>
              <a:rPr lang="fa-IR" dirty="0" smtClean="0">
                <a:cs typeface="+mn-cs"/>
              </a:rPr>
              <a:t>9- كلسيم سرم در بيماران مبتلا به آرتريد روماتوئيد داراي توزيع نرمال با ميانگين 9/9 و انحراف معيار 6/2 است. پژوهشگري در يك نمونه 16 تايي از اين بيماران كلسيم سرم آنها را 9/2 مشاهده كرده است. آزمون كنيد آيا ميانگين نمونه مطالعه شده با ميانگين جمعيت برابري دارد؟ </a:t>
            </a:r>
            <a:r>
              <a:rPr lang="fa-IR" dirty="0" smtClean="0">
                <a:cs typeface="+mn-cs"/>
                <a:hlinkClick r:id="rId4" action="ppaction://hlinksldjump"/>
              </a:rPr>
              <a:t>(متن درس) </a:t>
            </a:r>
            <a:endParaRPr lang="fa-IR" dirty="0" smtClean="0">
              <a:cs typeface="+mn-cs"/>
            </a:endParaRPr>
          </a:p>
          <a:p>
            <a:pPr algn="just">
              <a:lnSpc>
                <a:spcPct val="150000"/>
              </a:lnSpc>
            </a:pPr>
            <a:r>
              <a:rPr lang="fa-IR" dirty="0" smtClean="0">
                <a:cs typeface="+mn-cs"/>
              </a:rPr>
              <a:t>10- ميانگين هموگلوبين پلاسما در زنان بالغ و سالم، 14 گرم با انحراف معيار 2 گرم است. </a:t>
            </a:r>
            <a:r>
              <a:rPr lang="fa-IR" dirty="0" smtClean="0">
                <a:cs typeface="+mn-cs"/>
                <a:hlinkClick r:id="rId3" action="ppaction://hlinksldjump"/>
              </a:rPr>
              <a:t>(متن درس) </a:t>
            </a:r>
            <a:endParaRPr lang="fa-IR" dirty="0" smtClean="0">
              <a:cs typeface="+mn-cs"/>
            </a:endParaRPr>
          </a:p>
          <a:p>
            <a:pPr algn="just">
              <a:lnSpc>
                <a:spcPct val="150000"/>
              </a:lnSpc>
            </a:pPr>
            <a:r>
              <a:rPr lang="fa-IR" dirty="0" smtClean="0">
                <a:cs typeface="+mn-cs"/>
              </a:rPr>
              <a:t>الف- يك فاصله اطمينان 99 درصد براي ميانگين واقعي بسازيد.</a:t>
            </a:r>
          </a:p>
          <a:p>
            <a:pPr algn="just">
              <a:lnSpc>
                <a:spcPct val="150000"/>
              </a:lnSpc>
            </a:pPr>
            <a:r>
              <a:rPr lang="fa-IR" dirty="0" smtClean="0">
                <a:cs typeface="+mn-cs"/>
              </a:rPr>
              <a:t>ب- در يك نمونه 49 تايي               مشاهده شده است. آيا تفاوت معني دار است؟</a:t>
            </a:r>
          </a:p>
        </p:txBody>
      </p:sp>
      <p:sp>
        <p:nvSpPr>
          <p:cNvPr id="6" name="Slide Number Placeholder 5"/>
          <p:cNvSpPr>
            <a:spLocks noGrp="1"/>
          </p:cNvSpPr>
          <p:nvPr>
            <p:ph type="sldNum" sz="quarter" idx="12"/>
          </p:nvPr>
        </p:nvSpPr>
        <p:spPr/>
        <p:txBody>
          <a:bodyPr/>
          <a:lstStyle/>
          <a:p>
            <a:pPr>
              <a:defRPr/>
            </a:pPr>
            <a:fld id="{AE3F404C-B64D-4FD4-ADF7-4CA21969E8E6}" type="slidenum">
              <a:rPr lang="fa-IR" smtClean="0"/>
              <a:pPr>
                <a:defRPr/>
              </a:pPr>
              <a:t>24</a:t>
            </a:fld>
            <a:endParaRPr lang="fa-IR"/>
          </a:p>
        </p:txBody>
      </p:sp>
      <p:cxnSp>
        <p:nvCxnSpPr>
          <p:cNvPr id="7" name="Straight Connector 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graphicFrame>
        <p:nvGraphicFramePr>
          <p:cNvPr id="319489" name="Object 1"/>
          <p:cNvGraphicFramePr>
            <a:graphicFrameLocks noChangeAspect="1"/>
          </p:cNvGraphicFramePr>
          <p:nvPr/>
        </p:nvGraphicFramePr>
        <p:xfrm>
          <a:off x="5857884" y="5265752"/>
          <a:ext cx="739775" cy="234950"/>
        </p:xfrm>
        <a:graphic>
          <a:graphicData uri="http://schemas.openxmlformats.org/presentationml/2006/ole">
            <mc:AlternateContent xmlns:mc="http://schemas.openxmlformats.org/markup-compatibility/2006">
              <mc:Choice xmlns:v="urn:schemas-microsoft-com:vml" Requires="v">
                <p:oleObj spid="_x0000_s319500" name="Equation" r:id="rId5" imgW="571320" imgH="177480" progId="">
                  <p:embed/>
                </p:oleObj>
              </mc:Choice>
              <mc:Fallback>
                <p:oleObj name="Equation" r:id="rId5" imgW="571320" imgH="177480" progId="">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57884" y="5265752"/>
                        <a:ext cx="739775"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fa-IR" dirty="0" smtClean="0"/>
              <a:t>تمرين</a:t>
            </a:r>
            <a:endParaRPr lang="fa-IR" dirty="0"/>
          </a:p>
        </p:txBody>
      </p:sp>
      <p:sp>
        <p:nvSpPr>
          <p:cNvPr id="4" name="Slide Number Placeholder 3"/>
          <p:cNvSpPr>
            <a:spLocks noGrp="1"/>
          </p:cNvSpPr>
          <p:nvPr>
            <p:ph type="sldNum" sz="quarter" idx="12"/>
          </p:nvPr>
        </p:nvSpPr>
        <p:spPr/>
        <p:txBody>
          <a:bodyPr/>
          <a:lstStyle/>
          <a:p>
            <a:pPr>
              <a:defRPr/>
            </a:pPr>
            <a:fld id="{AE3F404C-B64D-4FD4-ADF7-4CA21969E8E6}" type="slidenum">
              <a:rPr lang="fa-IR" smtClean="0"/>
              <a:pPr>
                <a:defRPr/>
              </a:pPr>
              <a:t>25</a:t>
            </a:fld>
            <a:endParaRPr lang="fa-IR"/>
          </a:p>
        </p:txBody>
      </p:sp>
      <p:sp>
        <p:nvSpPr>
          <p:cNvPr id="5" name="TextBox 4"/>
          <p:cNvSpPr txBox="1"/>
          <p:nvPr/>
        </p:nvSpPr>
        <p:spPr>
          <a:xfrm>
            <a:off x="642910" y="1643050"/>
            <a:ext cx="7858180" cy="2031325"/>
          </a:xfrm>
          <a:prstGeom prst="rect">
            <a:avLst/>
          </a:prstGeom>
          <a:noFill/>
        </p:spPr>
        <p:txBody>
          <a:bodyPr wrap="square" rtlCol="1">
            <a:spAutoFit/>
          </a:bodyPr>
          <a:lstStyle/>
          <a:p>
            <a:r>
              <a:rPr lang="fa-IR" dirty="0" smtClean="0">
                <a:cs typeface="+mn-cs"/>
              </a:rPr>
              <a:t>11- ضريب خطر بين كمبود سلينيوم و ابتلا به آرتروز زانو در خانمهاي بالاي 60 سال برابر 1/34 به دست آمده است. اگر احتمال معني داري                              باشد، آيا مي پذيريد كه كمبود سلينيوم بر ابتلا به آرتروز زانو در خانمهاي بالاي 60 سال موثر نيست (فرض صفر)؟ چرا؟ </a:t>
            </a:r>
            <a:r>
              <a:rPr lang="fa-IR" b="1" dirty="0" smtClean="0">
                <a:solidFill>
                  <a:schemeClr val="accent5">
                    <a:lumMod val="40000"/>
                    <a:lumOff val="60000"/>
                  </a:schemeClr>
                </a:solidFill>
                <a:cs typeface="2  Kamran" pitchFamily="2" charset="-78"/>
                <a:hlinkClick r:id="rId3" action="ppaction://hlinksldjump"/>
              </a:rPr>
              <a:t>(متن درس)</a:t>
            </a:r>
            <a:r>
              <a:rPr lang="fa-IR" dirty="0" smtClean="0">
                <a:hlinkClick r:id="rId3" action="ppaction://hlinksldjump"/>
              </a:rPr>
              <a:t> </a:t>
            </a:r>
            <a:endParaRPr lang="fa-IR" dirty="0" smtClean="0"/>
          </a:p>
          <a:p>
            <a:endParaRPr lang="fa-IR" dirty="0" smtClean="0">
              <a:cs typeface="+mn-cs"/>
            </a:endParaRPr>
          </a:p>
          <a:p>
            <a:r>
              <a:rPr lang="fa-IR" dirty="0" smtClean="0">
                <a:cs typeface="+mn-cs"/>
              </a:rPr>
              <a:t>12- در صورتي كه ضريب خطر بين كمبود سلينيوم و پوكي استخوان در خانمهاي بالاي 60 سال برابر 1/11 به دست آمده است. اگر احتمال معني داري                            باشد، آيا مي‌پذيريد كه كمبود سلينيوم بر پوكي استخوان در خانمهاي بالاي 60 سال موثر است (فرض يك)؟ چرا؟  </a:t>
            </a:r>
            <a:r>
              <a:rPr lang="fa-IR" b="1" dirty="0" smtClean="0">
                <a:solidFill>
                  <a:schemeClr val="accent5">
                    <a:lumMod val="40000"/>
                    <a:lumOff val="60000"/>
                  </a:schemeClr>
                </a:solidFill>
                <a:cs typeface="2  Kamran" pitchFamily="2" charset="-78"/>
                <a:hlinkClick r:id="" action="ppaction://noaction"/>
              </a:rPr>
              <a:t>(متن درس)</a:t>
            </a:r>
            <a:r>
              <a:rPr lang="fa-IR" dirty="0" smtClean="0">
                <a:hlinkClick r:id="" action="ppaction://noaction"/>
              </a:rPr>
              <a:t> </a:t>
            </a:r>
            <a:endParaRPr lang="fa-IR" dirty="0" smtClean="0"/>
          </a:p>
        </p:txBody>
      </p:sp>
      <p:graphicFrame>
        <p:nvGraphicFramePr>
          <p:cNvPr id="316418" name="Object 2"/>
          <p:cNvGraphicFramePr>
            <a:graphicFrameLocks noChangeAspect="1"/>
          </p:cNvGraphicFramePr>
          <p:nvPr/>
        </p:nvGraphicFramePr>
        <p:xfrm>
          <a:off x="4786314" y="2000241"/>
          <a:ext cx="1643074" cy="257108"/>
        </p:xfrm>
        <a:graphic>
          <a:graphicData uri="http://schemas.openxmlformats.org/presentationml/2006/ole">
            <mc:AlternateContent xmlns:mc="http://schemas.openxmlformats.org/markup-compatibility/2006">
              <mc:Choice xmlns:v="urn:schemas-microsoft-com:vml" Requires="v">
                <p:oleObj spid="_x0000_s316440" name="Equation" r:id="rId4" imgW="1130040" imgH="203040" progId="">
                  <p:embed/>
                </p:oleObj>
              </mc:Choice>
              <mc:Fallback>
                <p:oleObj name="Equation" r:id="rId4" imgW="1130040" imgH="20304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6314" y="2000241"/>
                        <a:ext cx="1643074" cy="2571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6419" name="Object 3"/>
          <p:cNvGraphicFramePr>
            <a:graphicFrameLocks noChangeAspect="1"/>
          </p:cNvGraphicFramePr>
          <p:nvPr/>
        </p:nvGraphicFramePr>
        <p:xfrm>
          <a:off x="4143373" y="3089274"/>
          <a:ext cx="1500197" cy="268288"/>
        </p:xfrm>
        <a:graphic>
          <a:graphicData uri="http://schemas.openxmlformats.org/presentationml/2006/ole">
            <mc:AlternateContent xmlns:mc="http://schemas.openxmlformats.org/markup-compatibility/2006">
              <mc:Choice xmlns:v="urn:schemas-microsoft-com:vml" Requires="v">
                <p:oleObj spid="_x0000_s316441" name="Equation" r:id="rId6" imgW="1091880" imgH="203040" progId="">
                  <p:embed/>
                </p:oleObj>
              </mc:Choice>
              <mc:Fallback>
                <p:oleObj name="Equation" r:id="rId6" imgW="1091880" imgH="20304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43373" y="3089274"/>
                        <a:ext cx="1500197" cy="268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Connector 9"/>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a:bodyPr>
          <a:lstStyle/>
          <a:p>
            <a:r>
              <a:rPr lang="fa-IR" sz="4000" dirty="0" smtClean="0"/>
              <a:t>جدول‌هاي آماري</a:t>
            </a:r>
            <a:endParaRPr lang="fa-IR" sz="4000" dirty="0"/>
          </a:p>
        </p:txBody>
      </p:sp>
      <p:sp>
        <p:nvSpPr>
          <p:cNvPr id="4" name="Content Placeholder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buNone/>
            </a:pPr>
            <a:endParaRPr lang="fa-IR" dirty="0" smtClean="0">
              <a:cs typeface="B Titr" pitchFamily="2" charset="-78"/>
            </a:endParaRPr>
          </a:p>
          <a:p>
            <a:pPr algn="ctr">
              <a:buNone/>
            </a:pPr>
            <a:endParaRPr lang="fa-IR" sz="60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endParaRPr>
          </a:p>
          <a:p>
            <a:pPr algn="ctr">
              <a:buNone/>
            </a:pPr>
            <a:r>
              <a:rPr lang="fa-IR" sz="96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rPr>
              <a:t>جدول‌ها</a:t>
            </a:r>
          </a:p>
        </p:txBody>
      </p:sp>
      <p:sp>
        <p:nvSpPr>
          <p:cNvPr id="6" name="Slide Number Placeholder 5"/>
          <p:cNvSpPr>
            <a:spLocks noGrp="1"/>
          </p:cNvSpPr>
          <p:nvPr>
            <p:ph type="sldNum" sz="quarter" idx="12"/>
          </p:nvPr>
        </p:nvSpPr>
        <p:spPr/>
        <p:txBody>
          <a:bodyPr/>
          <a:lstStyle/>
          <a:p>
            <a:pPr>
              <a:defRPr/>
            </a:pPr>
            <a:fld id="{AE3F404C-B64D-4FD4-ADF7-4CA21969E8E6}" type="slidenum">
              <a:rPr lang="fa-IR" smtClean="0"/>
              <a:pPr>
                <a:defRPr/>
              </a:pPr>
              <a:t>26</a:t>
            </a:fld>
            <a:endParaRPr lang="fa-IR"/>
          </a:p>
        </p:txBody>
      </p:sp>
      <p:sp>
        <p:nvSpPr>
          <p:cNvPr id="5" name="TextBox 19"/>
          <p:cNvSpPr txBox="1"/>
          <p:nvPr/>
        </p:nvSpPr>
        <p:spPr>
          <a:xfrm>
            <a:off x="642910" y="1142984"/>
            <a:ext cx="3857652" cy="261610"/>
          </a:xfrm>
          <a:prstGeom prst="rect">
            <a:avLst/>
          </a:prstGeom>
          <a:noFill/>
          <a:effectLst>
            <a:outerShdw blurRad="254000" dir="9720000" sx="11000" sy="11000" algn="ctr" rotWithShape="0">
              <a:srgbClr val="000000">
                <a:alpha val="50000"/>
              </a:srgbClr>
            </a:outerShdw>
          </a:effectLst>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050" b="1" dirty="0" smtClean="0">
                <a:solidFill>
                  <a:srgbClr val="6B7B95"/>
                </a:solidFill>
              </a:rPr>
              <a:t>تهيه كننده: محمدرضا ميرزاده               </a:t>
            </a:r>
            <a:r>
              <a:rPr lang="en-US" sz="1050" dirty="0" smtClean="0">
                <a:solidFill>
                  <a:srgbClr val="6B7B95"/>
                </a:solidFill>
              </a:rPr>
              <a:t>www.M-Mirzadeh.Blogfa.Com</a:t>
            </a:r>
            <a:endParaRPr lang="fa-IR" sz="1050" dirty="0">
              <a:solidFill>
                <a:srgbClr val="6B7B95"/>
              </a:solidFill>
            </a:endParaRPr>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
          <p:cNvSpPr>
            <a:spLocks noGrp="1"/>
          </p:cNvSpPr>
          <p:nvPr>
            <p:ph type="title"/>
          </p:nvPr>
        </p:nvSpPr>
        <p:spPr>
          <a:xfrm>
            <a:off x="1214414" y="285728"/>
            <a:ext cx="3071834" cy="754082"/>
          </a:xfrm>
        </p:spPr>
        <p:txBody>
          <a:bodyPr>
            <a:normAutofit/>
          </a:bodyPr>
          <a:lstStyle/>
          <a:p>
            <a:r>
              <a:rPr lang="fa-IR" sz="2800" dirty="0" smtClean="0"/>
              <a:t>جدول‌ نرمال استاندارد</a:t>
            </a:r>
            <a:endParaRPr lang="fa-IR" sz="2800" dirty="0"/>
          </a:p>
        </p:txBody>
      </p:sp>
      <p:pic>
        <p:nvPicPr>
          <p:cNvPr id="6" name="Content Placeholder 5" descr="jadval z.jpg"/>
          <p:cNvPicPr>
            <a:picLocks noGrp="1" noChangeAspect="1"/>
          </p:cNvPicPr>
          <p:nvPr>
            <p:ph idx="1"/>
          </p:nvPr>
        </p:nvPicPr>
        <p:blipFill>
          <a:blip r:embed="rId3"/>
          <a:stretch>
            <a:fillRect/>
          </a:stretch>
        </p:blipFill>
        <p:spPr>
          <a:xfrm>
            <a:off x="4883242" y="333118"/>
            <a:ext cx="3474972" cy="62391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Slide Number Placeholder 9"/>
          <p:cNvSpPr>
            <a:spLocks noGrp="1"/>
          </p:cNvSpPr>
          <p:nvPr>
            <p:ph type="sldNum" sz="quarter" idx="12"/>
          </p:nvPr>
        </p:nvSpPr>
        <p:spPr/>
        <p:txBody>
          <a:bodyPr/>
          <a:lstStyle/>
          <a:p>
            <a:pPr>
              <a:defRPr/>
            </a:pPr>
            <a:fld id="{AE3F404C-B64D-4FD4-ADF7-4CA21969E8E6}" type="slidenum">
              <a:rPr lang="fa-IR" smtClean="0"/>
              <a:pPr>
                <a:defRPr/>
              </a:pPr>
              <a:t>27</a:t>
            </a:fld>
            <a:endParaRPr lang="fa-IR"/>
          </a:p>
        </p:txBody>
      </p:sp>
      <p:sp>
        <p:nvSpPr>
          <p:cNvPr id="7" name="TextBox 19"/>
          <p:cNvSpPr txBox="1"/>
          <p:nvPr/>
        </p:nvSpPr>
        <p:spPr>
          <a:xfrm>
            <a:off x="642910" y="1142984"/>
            <a:ext cx="3857652" cy="261610"/>
          </a:xfrm>
          <a:prstGeom prst="rect">
            <a:avLst/>
          </a:prstGeom>
          <a:noFill/>
          <a:effectLst>
            <a:outerShdw blurRad="254000" dir="9720000" sx="11000" sy="11000" algn="ctr" rotWithShape="0">
              <a:srgbClr val="000000">
                <a:alpha val="50000"/>
              </a:srgbClr>
            </a:outerShdw>
          </a:effectLst>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050" b="1" dirty="0" smtClean="0">
                <a:solidFill>
                  <a:srgbClr val="6B7B95"/>
                </a:solidFill>
              </a:rPr>
              <a:t>تهيه كننده: محمدرضا ميرزاده               </a:t>
            </a:r>
            <a:r>
              <a:rPr lang="en-US" sz="1050" dirty="0" smtClean="0">
                <a:solidFill>
                  <a:srgbClr val="6B7B95"/>
                </a:solidFill>
              </a:rPr>
              <a:t>www.M-Mirzadeh.Blogfa.Com</a:t>
            </a:r>
            <a:endParaRPr lang="fa-IR" sz="1050" dirty="0">
              <a:solidFill>
                <a:srgbClr val="6B7B95"/>
              </a:solidFill>
            </a:endParaRPr>
          </a:p>
        </p:txBody>
      </p:sp>
      <p:sp>
        <p:nvSpPr>
          <p:cNvPr id="8" name="TextBox 7"/>
          <p:cNvSpPr txBox="1"/>
          <p:nvPr/>
        </p:nvSpPr>
        <p:spPr>
          <a:xfrm>
            <a:off x="642910" y="2209752"/>
            <a:ext cx="3643338" cy="2585323"/>
          </a:xfrm>
          <a:prstGeom prst="rect">
            <a:avLst/>
          </a:prstGeom>
          <a:noFill/>
        </p:spPr>
        <p:txBody>
          <a:bodyPr wrap="square" rtlCol="1">
            <a:spAutoFit/>
          </a:bodyPr>
          <a:lstStyle/>
          <a:p>
            <a:pPr algn="just"/>
            <a:r>
              <a:rPr lang="fa-IR" dirty="0" smtClean="0">
                <a:cs typeface="+mn-cs"/>
              </a:rPr>
              <a:t>هر بخش از جدول مقابل شامل 3 ستون است. در ستون اول مقدار      و در ستون دوم احتمال هاي كمتر از مقدار     را مشاهده مي‌كنيد. ستون سوم اختصاص دارد به مقادير بيشتر از     يا كمتر از       </a:t>
            </a:r>
          </a:p>
          <a:p>
            <a:pPr algn="just"/>
            <a:r>
              <a:rPr lang="fa-IR" dirty="0" smtClean="0">
                <a:cs typeface="+mn-cs"/>
              </a:rPr>
              <a:t>به عنوان مثال: </a:t>
            </a:r>
          </a:p>
          <a:p>
            <a:pPr algn="just"/>
            <a:r>
              <a:rPr lang="fa-IR" dirty="0" smtClean="0">
                <a:cs typeface="+mn-cs"/>
              </a:rPr>
              <a:t>                             </a:t>
            </a:r>
          </a:p>
          <a:p>
            <a:pPr algn="just"/>
            <a:r>
              <a:rPr lang="fa-IR" dirty="0" smtClean="0">
                <a:cs typeface="+mn-cs"/>
              </a:rPr>
              <a:t>و در ستون بعدي     </a:t>
            </a:r>
          </a:p>
          <a:p>
            <a:pPr algn="just"/>
            <a:r>
              <a:rPr lang="fa-IR" dirty="0" smtClean="0">
                <a:cs typeface="+mn-cs"/>
              </a:rPr>
              <a:t> كه معادل                  است.</a:t>
            </a:r>
          </a:p>
          <a:p>
            <a:pPr algn="just"/>
            <a:r>
              <a:rPr lang="fa-IR" dirty="0" smtClean="0">
                <a:cs typeface="+mn-cs"/>
              </a:rPr>
              <a:t>(ادامه جدول در صفه بعد)</a:t>
            </a:r>
            <a:endParaRPr lang="fa-IR" dirty="0">
              <a:cs typeface="+mn-cs"/>
            </a:endParaRPr>
          </a:p>
        </p:txBody>
      </p:sp>
      <p:sp>
        <p:nvSpPr>
          <p:cNvPr id="13" name="Action Button: Return 12">
            <a:hlinkClick r:id="rId4" action="ppaction://hlinksldjump" highlightClick="1"/>
          </p:cNvPr>
          <p:cNvSpPr/>
          <p:nvPr/>
        </p:nvSpPr>
        <p:spPr>
          <a:xfrm>
            <a:off x="571472" y="5715016"/>
            <a:ext cx="571504" cy="357190"/>
          </a:xfrm>
          <a:prstGeom prst="actionButtonReturn">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400" dirty="0">
              <a:cs typeface="2  Bardiya" pitchFamily="2" charset="-78"/>
            </a:endParaRPr>
          </a:p>
        </p:txBody>
      </p:sp>
      <p:sp>
        <p:nvSpPr>
          <p:cNvPr id="287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graphicFrame>
        <p:nvGraphicFramePr>
          <p:cNvPr id="287745" name="Object 1"/>
          <p:cNvGraphicFramePr>
            <a:graphicFrameLocks noChangeAspect="1"/>
          </p:cNvGraphicFramePr>
          <p:nvPr/>
        </p:nvGraphicFramePr>
        <p:xfrm>
          <a:off x="2840679" y="2533644"/>
          <a:ext cx="231123" cy="214314"/>
        </p:xfrm>
        <a:graphic>
          <a:graphicData uri="http://schemas.openxmlformats.org/presentationml/2006/ole">
            <mc:AlternateContent xmlns:mc="http://schemas.openxmlformats.org/markup-compatibility/2006">
              <mc:Choice xmlns:v="urn:schemas-microsoft-com:vml" Requires="v">
                <p:oleObj spid="_x0000_s287824" name="Equation" r:id="rId5" imgW="177480" imgH="164880" progId="">
                  <p:embed/>
                </p:oleObj>
              </mc:Choice>
              <mc:Fallback>
                <p:oleObj name="Equation" r:id="rId5" imgW="177480" imgH="164880" progId="">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0679" y="2533644"/>
                        <a:ext cx="231123"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47" name="Rectangle 3"/>
          <p:cNvSpPr>
            <a:spLocks noChangeArrowheads="1"/>
          </p:cNvSpPr>
          <p:nvPr/>
        </p:nvSpPr>
        <p:spPr bwMode="auto">
          <a:xfrm>
            <a:off x="0" y="161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graphicFrame>
        <p:nvGraphicFramePr>
          <p:cNvPr id="287748" name="Object 4"/>
          <p:cNvGraphicFramePr>
            <a:graphicFrameLocks noChangeAspect="1"/>
          </p:cNvGraphicFramePr>
          <p:nvPr/>
        </p:nvGraphicFramePr>
        <p:xfrm>
          <a:off x="2992428" y="2795584"/>
          <a:ext cx="231775" cy="214313"/>
        </p:xfrm>
        <a:graphic>
          <a:graphicData uri="http://schemas.openxmlformats.org/presentationml/2006/ole">
            <mc:AlternateContent xmlns:mc="http://schemas.openxmlformats.org/markup-compatibility/2006">
              <mc:Choice xmlns:v="urn:schemas-microsoft-com:vml" Requires="v">
                <p:oleObj spid="_x0000_s287825" name="Equation" r:id="rId7" imgW="177480" imgH="164880" progId="">
                  <p:embed/>
                </p:oleObj>
              </mc:Choice>
              <mc:Fallback>
                <p:oleObj name="Equation" r:id="rId7" imgW="177480" imgH="16488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2428" y="2795584"/>
                        <a:ext cx="231775"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49" name="Object 5"/>
          <p:cNvGraphicFramePr>
            <a:graphicFrameLocks noChangeAspect="1"/>
          </p:cNvGraphicFramePr>
          <p:nvPr/>
        </p:nvGraphicFramePr>
        <p:xfrm>
          <a:off x="2643174" y="3643314"/>
          <a:ext cx="1555005" cy="238128"/>
        </p:xfrm>
        <a:graphic>
          <a:graphicData uri="http://schemas.openxmlformats.org/presentationml/2006/ole">
            <mc:AlternateContent xmlns:mc="http://schemas.openxmlformats.org/markup-compatibility/2006">
              <mc:Choice xmlns:v="urn:schemas-microsoft-com:vml" Requires="v">
                <p:oleObj spid="_x0000_s287826" name="Equation" r:id="rId9" imgW="1320480" imgH="203040" progId="">
                  <p:embed/>
                </p:oleObj>
              </mc:Choice>
              <mc:Fallback>
                <p:oleObj name="Equation" r:id="rId9" imgW="1320480" imgH="203040"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43174" y="3643314"/>
                        <a:ext cx="1555005" cy="2381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0" name="Object 6"/>
          <p:cNvGraphicFramePr>
            <a:graphicFrameLocks noChangeAspect="1"/>
          </p:cNvGraphicFramePr>
          <p:nvPr/>
        </p:nvGraphicFramePr>
        <p:xfrm>
          <a:off x="1428728" y="3929066"/>
          <a:ext cx="1500198" cy="225255"/>
        </p:xfrm>
        <a:graphic>
          <a:graphicData uri="http://schemas.openxmlformats.org/presentationml/2006/ole">
            <mc:AlternateContent xmlns:mc="http://schemas.openxmlformats.org/markup-compatibility/2006">
              <mc:Choice xmlns:v="urn:schemas-microsoft-com:vml" Requires="v">
                <p:oleObj spid="_x0000_s287827" name="Equation" r:id="rId11" imgW="1346040" imgH="203040" progId="">
                  <p:embed/>
                </p:oleObj>
              </mc:Choice>
              <mc:Fallback>
                <p:oleObj name="Equation" r:id="rId11" imgW="1346040" imgH="20304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28728" y="3929066"/>
                        <a:ext cx="1500198" cy="225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1" name="Object 7"/>
          <p:cNvGraphicFramePr>
            <a:graphicFrameLocks noChangeAspect="1"/>
          </p:cNvGraphicFramePr>
          <p:nvPr/>
        </p:nvGraphicFramePr>
        <p:xfrm>
          <a:off x="2571736" y="4218065"/>
          <a:ext cx="928694" cy="211067"/>
        </p:xfrm>
        <a:graphic>
          <a:graphicData uri="http://schemas.openxmlformats.org/presentationml/2006/ole">
            <mc:AlternateContent xmlns:mc="http://schemas.openxmlformats.org/markup-compatibility/2006">
              <mc:Choice xmlns:v="urn:schemas-microsoft-com:vml" Requires="v">
                <p:oleObj spid="_x0000_s287828" name="Equation" r:id="rId13" imgW="888840" imgH="203040" progId="">
                  <p:embed/>
                </p:oleObj>
              </mc:Choice>
              <mc:Fallback>
                <p:oleObj name="Equation" r:id="rId13" imgW="888840" imgH="203040"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71736" y="4218065"/>
                        <a:ext cx="928694" cy="2110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ounded Rectangle 14"/>
          <p:cNvSpPr/>
          <p:nvPr/>
        </p:nvSpPr>
        <p:spPr>
          <a:xfrm>
            <a:off x="1857356" y="1643050"/>
            <a:ext cx="1857388" cy="35719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dirty="0" smtClean="0"/>
              <a:t>نحوه استفاده از جدول</a:t>
            </a:r>
          </a:p>
        </p:txBody>
      </p:sp>
      <p:graphicFrame>
        <p:nvGraphicFramePr>
          <p:cNvPr id="287752" name="Object 8"/>
          <p:cNvGraphicFramePr>
            <a:graphicFrameLocks noChangeAspect="1"/>
          </p:cNvGraphicFramePr>
          <p:nvPr/>
        </p:nvGraphicFramePr>
        <p:xfrm>
          <a:off x="1749407" y="3090860"/>
          <a:ext cx="231775" cy="214312"/>
        </p:xfrm>
        <a:graphic>
          <a:graphicData uri="http://schemas.openxmlformats.org/presentationml/2006/ole">
            <mc:AlternateContent xmlns:mc="http://schemas.openxmlformats.org/markup-compatibility/2006">
              <mc:Choice xmlns:v="urn:schemas-microsoft-com:vml" Requires="v">
                <p:oleObj spid="_x0000_s287829" name="Equation" r:id="rId15" imgW="177480" imgH="164880" progId="">
                  <p:embed/>
                </p:oleObj>
              </mc:Choice>
              <mc:Fallback>
                <p:oleObj name="Equation" r:id="rId15" imgW="177480" imgH="164880" progId="">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49407" y="3090860"/>
                        <a:ext cx="231775" cy="214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3" name="Object 9"/>
          <p:cNvGraphicFramePr>
            <a:graphicFrameLocks noChangeAspect="1"/>
          </p:cNvGraphicFramePr>
          <p:nvPr/>
        </p:nvGraphicFramePr>
        <p:xfrm>
          <a:off x="695325" y="3071813"/>
          <a:ext cx="347663" cy="214312"/>
        </p:xfrm>
        <a:graphic>
          <a:graphicData uri="http://schemas.openxmlformats.org/presentationml/2006/ole">
            <mc:AlternateContent xmlns:mc="http://schemas.openxmlformats.org/markup-compatibility/2006">
              <mc:Choice xmlns:v="urn:schemas-microsoft-com:vml" Requires="v">
                <p:oleObj spid="_x0000_s287830" name="Equation" r:id="rId16" imgW="266400" imgH="164880" progId="">
                  <p:embed/>
                </p:oleObj>
              </mc:Choice>
              <mc:Fallback>
                <p:oleObj name="Equation" r:id="rId16" imgW="266400" imgH="164880" progId="">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95325" y="3071813"/>
                        <a:ext cx="347663" cy="214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a:off x="4757739" y="4614871"/>
            <a:ext cx="1643074" cy="142876"/>
          </a:xfrm>
          <a:prstGeom prst="rect">
            <a:avLst/>
          </a:prstGeom>
          <a:solidFill>
            <a:schemeClr val="lt2">
              <a:alpha val="47000"/>
            </a:schemeClr>
          </a:solidFill>
          <a:ln w="9525">
            <a:solidFill>
              <a:schemeClr val="bg2">
                <a:lumMod val="50000"/>
              </a:schemeClr>
            </a:solidFill>
          </a:ln>
        </p:spPr>
        <p:style>
          <a:lnRef idx="2">
            <a:schemeClr val="accent1">
              <a:shade val="50000"/>
            </a:schemeClr>
          </a:lnRef>
          <a:fillRef idx="1001">
            <a:schemeClr val="lt2"/>
          </a:fillRef>
          <a:effectRef idx="0">
            <a:schemeClr val="accent1"/>
          </a:effectRef>
          <a:fontRef idx="minor">
            <a:schemeClr val="lt1"/>
          </a:fontRef>
        </p:style>
        <p:txBody>
          <a:bodyPr rtlCol="1" anchor="ctr"/>
          <a:lstStyle/>
          <a:p>
            <a:pPr algn="ctr"/>
            <a:endParaRPr lang="fa-IR"/>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nvPr>
        </p:nvSpPr>
        <p:spPr>
          <a:xfrm>
            <a:off x="357158" y="500042"/>
            <a:ext cx="2786082" cy="754082"/>
          </a:xfrm>
        </p:spPr>
        <p:txBody>
          <a:bodyPr>
            <a:normAutofit/>
          </a:bodyPr>
          <a:lstStyle/>
          <a:p>
            <a:r>
              <a:rPr lang="fa-IR" sz="2400" dirty="0" smtClean="0"/>
              <a:t>جدول‌ نرمال استاندارد</a:t>
            </a:r>
            <a:endParaRPr lang="fa-IR" sz="2400" dirty="0"/>
          </a:p>
        </p:txBody>
      </p:sp>
      <p:pic>
        <p:nvPicPr>
          <p:cNvPr id="6" name="Content Placeholder 5" descr="jadval z2.jpg"/>
          <p:cNvPicPr>
            <a:picLocks noGrp="1" noChangeAspect="1"/>
          </p:cNvPicPr>
          <p:nvPr>
            <p:ph idx="1"/>
          </p:nvPr>
        </p:nvPicPr>
        <p:blipFill>
          <a:blip r:embed="rId2"/>
          <a:stretch>
            <a:fillRect/>
          </a:stretch>
        </p:blipFill>
        <p:spPr>
          <a:xfrm>
            <a:off x="3264316" y="319736"/>
            <a:ext cx="5451088" cy="62525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Slide Number Placeholder 3"/>
          <p:cNvSpPr>
            <a:spLocks noGrp="1"/>
          </p:cNvSpPr>
          <p:nvPr>
            <p:ph type="sldNum" sz="quarter" idx="12"/>
          </p:nvPr>
        </p:nvSpPr>
        <p:spPr/>
        <p:txBody>
          <a:bodyPr/>
          <a:lstStyle/>
          <a:p>
            <a:pPr>
              <a:defRPr/>
            </a:pPr>
            <a:fld id="{AE3F404C-B64D-4FD4-ADF7-4CA21969E8E6}" type="slidenum">
              <a:rPr lang="fa-IR" smtClean="0"/>
              <a:pPr>
                <a:defRPr/>
              </a:pPr>
              <a:t>28</a:t>
            </a:fld>
            <a:endParaRPr lang="fa-IR"/>
          </a:p>
        </p:txBody>
      </p:sp>
      <p:sp>
        <p:nvSpPr>
          <p:cNvPr id="9" name="Action Button: Return 8">
            <a:hlinkClick r:id="rId3" action="ppaction://hlinksldjump" highlightClick="1"/>
          </p:cNvPr>
          <p:cNvSpPr/>
          <p:nvPr/>
        </p:nvSpPr>
        <p:spPr>
          <a:xfrm>
            <a:off x="571472" y="5715016"/>
            <a:ext cx="571504" cy="357190"/>
          </a:xfrm>
          <a:prstGeom prst="actionButtonReturn">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400" dirty="0">
              <a:cs typeface="2  Bardiya" pitchFamily="2" charset="-78"/>
            </a:endParaRPr>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1"/>
          <p:cNvSpPr>
            <a:spLocks noGrp="1"/>
          </p:cNvSpPr>
          <p:nvPr>
            <p:ph type="title"/>
          </p:nvPr>
        </p:nvSpPr>
        <p:spPr>
          <a:xfrm>
            <a:off x="1571604" y="317464"/>
            <a:ext cx="2071702" cy="754082"/>
          </a:xfrm>
        </p:spPr>
        <p:txBody>
          <a:bodyPr>
            <a:normAutofit/>
          </a:bodyPr>
          <a:lstStyle/>
          <a:p>
            <a:r>
              <a:rPr lang="fa-IR" sz="2800" dirty="0" smtClean="0"/>
              <a:t>جدول‌ توزيع </a:t>
            </a:r>
            <a:r>
              <a:rPr lang="en-US" sz="3600" b="1" dirty="0" smtClean="0"/>
              <a:t>t</a:t>
            </a:r>
            <a:endParaRPr lang="fa-IR" sz="2800" b="1" dirty="0"/>
          </a:p>
        </p:txBody>
      </p:sp>
      <p:sp>
        <p:nvSpPr>
          <p:cNvPr id="8" name="Slide Number Placeholder 7"/>
          <p:cNvSpPr>
            <a:spLocks noGrp="1"/>
          </p:cNvSpPr>
          <p:nvPr>
            <p:ph type="sldNum" sz="quarter" idx="12"/>
          </p:nvPr>
        </p:nvSpPr>
        <p:spPr/>
        <p:txBody>
          <a:bodyPr/>
          <a:lstStyle/>
          <a:p>
            <a:pPr>
              <a:defRPr/>
            </a:pPr>
            <a:fld id="{AE3F404C-B64D-4FD4-ADF7-4CA21969E8E6}" type="slidenum">
              <a:rPr lang="fa-IR" smtClean="0"/>
              <a:pPr>
                <a:defRPr/>
              </a:pPr>
              <a:t>29</a:t>
            </a:fld>
            <a:endParaRPr lang="fa-IR"/>
          </a:p>
        </p:txBody>
      </p:sp>
      <p:sp>
        <p:nvSpPr>
          <p:cNvPr id="9" name="Action Button: Return 8">
            <a:hlinkClick r:id="" action="ppaction://hlinkshowjump?jump=lastslideviewed" highlightClick="1"/>
          </p:cNvPr>
          <p:cNvSpPr/>
          <p:nvPr/>
        </p:nvSpPr>
        <p:spPr>
          <a:xfrm>
            <a:off x="571472" y="5715016"/>
            <a:ext cx="571504" cy="357190"/>
          </a:xfrm>
          <a:prstGeom prst="actionButtonReturn">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400" dirty="0">
              <a:cs typeface="2  Bardiya" pitchFamily="2" charset="-78"/>
            </a:endParaRPr>
          </a:p>
        </p:txBody>
      </p:sp>
      <p:sp>
        <p:nvSpPr>
          <p:cNvPr id="11" name="TextBox 10"/>
          <p:cNvSpPr txBox="1"/>
          <p:nvPr/>
        </p:nvSpPr>
        <p:spPr>
          <a:xfrm>
            <a:off x="571472" y="2209752"/>
            <a:ext cx="3000396" cy="2862322"/>
          </a:xfrm>
          <a:prstGeom prst="rect">
            <a:avLst/>
          </a:prstGeom>
          <a:noFill/>
        </p:spPr>
        <p:txBody>
          <a:bodyPr wrap="square" rtlCol="1">
            <a:spAutoFit/>
          </a:bodyPr>
          <a:lstStyle/>
          <a:p>
            <a:pPr algn="just"/>
            <a:r>
              <a:rPr lang="fa-IR" dirty="0" smtClean="0">
                <a:cs typeface="+mn-cs"/>
              </a:rPr>
              <a:t>در ستون اول درجه آزادي از 1 تا 120 و بي نهايت آمده است. </a:t>
            </a:r>
          </a:p>
          <a:p>
            <a:pPr algn="just"/>
            <a:r>
              <a:rPr lang="fa-IR" dirty="0" smtClean="0">
                <a:cs typeface="+mn-cs"/>
              </a:rPr>
              <a:t>در سطر اول بالاي جدول مقادير معني داري (آلفا) از 0/4  تا 0/005 آمده است. </a:t>
            </a:r>
          </a:p>
          <a:p>
            <a:pPr algn="just"/>
            <a:r>
              <a:rPr lang="fa-IR" dirty="0" smtClean="0">
                <a:cs typeface="+mn-cs"/>
              </a:rPr>
              <a:t>احتمالات جدول، احتمالات تجمعي و دنباله سمت راست توزيع است.</a:t>
            </a:r>
          </a:p>
          <a:p>
            <a:pPr algn="just"/>
            <a:r>
              <a:rPr lang="fa-IR" dirty="0" smtClean="0">
                <a:cs typeface="+mn-cs"/>
              </a:rPr>
              <a:t>به عنوان مثال :</a:t>
            </a:r>
          </a:p>
          <a:p>
            <a:pPr algn="just"/>
            <a:r>
              <a:rPr lang="fa-IR" dirty="0" smtClean="0">
                <a:cs typeface="+mn-cs"/>
              </a:rPr>
              <a:t>مقدار </a:t>
            </a:r>
            <a:r>
              <a:rPr lang="en-US" dirty="0" smtClean="0">
                <a:cs typeface="+mn-cs"/>
              </a:rPr>
              <a:t>t</a:t>
            </a:r>
            <a:r>
              <a:rPr lang="fa-IR" dirty="0" smtClean="0">
                <a:cs typeface="+mn-cs"/>
              </a:rPr>
              <a:t> با 10 درجه آزادي و سطح معني داري 0/05 برابر است با </a:t>
            </a:r>
          </a:p>
          <a:p>
            <a:pPr algn="just"/>
            <a:endParaRPr lang="fa-IR" dirty="0">
              <a:cs typeface="+mn-cs"/>
            </a:endParaRPr>
          </a:p>
        </p:txBody>
      </p:sp>
      <p:sp>
        <p:nvSpPr>
          <p:cNvPr id="12" name="Rounded Rectangle 11"/>
          <p:cNvSpPr/>
          <p:nvPr/>
        </p:nvSpPr>
        <p:spPr>
          <a:xfrm>
            <a:off x="1857356" y="1643050"/>
            <a:ext cx="1857388" cy="35719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dirty="0" smtClean="0"/>
              <a:t>نحوه استفاده از جدول</a:t>
            </a:r>
          </a:p>
        </p:txBody>
      </p:sp>
      <p:pic>
        <p:nvPicPr>
          <p:cNvPr id="15" name="Picture 14" descr="t table.jpg"/>
          <p:cNvPicPr>
            <a:picLocks noChangeAspect="1"/>
          </p:cNvPicPr>
          <p:nvPr/>
        </p:nvPicPr>
        <p:blipFill>
          <a:blip r:embed="rId3"/>
          <a:stretch>
            <a:fillRect/>
          </a:stretch>
        </p:blipFill>
        <p:spPr>
          <a:xfrm>
            <a:off x="3835386" y="262732"/>
            <a:ext cx="4808580" cy="6356440"/>
          </a:xfrm>
          <a:prstGeom prst="rect">
            <a:avLst/>
          </a:prstGeom>
        </p:spPr>
      </p:pic>
      <p:graphicFrame>
        <p:nvGraphicFramePr>
          <p:cNvPr id="285697" name="Object 1"/>
          <p:cNvGraphicFramePr>
            <a:graphicFrameLocks noChangeAspect="1"/>
          </p:cNvGraphicFramePr>
          <p:nvPr/>
        </p:nvGraphicFramePr>
        <p:xfrm>
          <a:off x="857224" y="4713426"/>
          <a:ext cx="1428760" cy="358648"/>
        </p:xfrm>
        <a:graphic>
          <a:graphicData uri="http://schemas.openxmlformats.org/presentationml/2006/ole">
            <mc:AlternateContent xmlns:mc="http://schemas.openxmlformats.org/markup-compatibility/2006">
              <mc:Choice xmlns:v="urn:schemas-microsoft-com:vml" Requires="v">
                <p:oleObj spid="_x0000_s285708" name="Equation" r:id="rId4" imgW="876240" imgH="241200" progId="">
                  <p:embed/>
                </p:oleObj>
              </mc:Choice>
              <mc:Fallback>
                <p:oleObj name="Equation" r:id="rId4" imgW="876240" imgH="241200" progId="">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7224" y="4713426"/>
                        <a:ext cx="1428760" cy="3586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p:nvPr/>
        </p:nvSpPr>
        <p:spPr>
          <a:xfrm>
            <a:off x="3881434" y="2143116"/>
            <a:ext cx="2214577" cy="185738"/>
          </a:xfrm>
          <a:prstGeom prst="rect">
            <a:avLst/>
          </a:prstGeom>
          <a:solidFill>
            <a:schemeClr val="lt2">
              <a:alpha val="47000"/>
            </a:schemeClr>
          </a:solidFill>
          <a:ln w="9525">
            <a:solidFill>
              <a:schemeClr val="bg2">
                <a:lumMod val="50000"/>
              </a:schemeClr>
            </a:solidFill>
          </a:ln>
        </p:spPr>
        <p:style>
          <a:lnRef idx="2">
            <a:schemeClr val="accent1">
              <a:shade val="50000"/>
            </a:schemeClr>
          </a:lnRef>
          <a:fillRef idx="1001">
            <a:schemeClr val="lt2"/>
          </a:fillRef>
          <a:effectRef idx="0">
            <a:schemeClr val="accent1"/>
          </a:effectRef>
          <a:fontRef idx="minor">
            <a:schemeClr val="lt1"/>
          </a:fontRef>
        </p:style>
        <p:txBody>
          <a:bodyPr rtlCol="1" anchor="ctr"/>
          <a:lstStyle/>
          <a:p>
            <a:pPr algn="ctr"/>
            <a:endParaRPr lang="fa-I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buNone/>
            </a:pPr>
            <a:endParaRPr lang="fa-IR" dirty="0" smtClean="0">
              <a:cs typeface="B Titr" pitchFamily="2" charset="-78"/>
            </a:endParaRPr>
          </a:p>
          <a:p>
            <a:pPr algn="ctr">
              <a:buNone/>
            </a:pPr>
            <a:r>
              <a:rPr lang="fa-IR" sz="96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rPr>
              <a:t>آزمون </a:t>
            </a:r>
          </a:p>
          <a:p>
            <a:pPr algn="ctr">
              <a:buNone/>
            </a:pPr>
            <a:r>
              <a:rPr lang="fa-IR" sz="96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rPr>
              <a:t>فرض 1</a:t>
            </a:r>
            <a:endParaRPr lang="fa-IR" sz="9600" dirty="0">
              <a:solidFill>
                <a:schemeClr val="accent6">
                  <a:lumMod val="60000"/>
                  <a:lumOff val="40000"/>
                </a:schemeClr>
              </a:solidFill>
              <a:effectLst>
                <a:outerShdw blurRad="38100" dist="38100" dir="2700000" algn="tl">
                  <a:srgbClr val="000000">
                    <a:alpha val="43137"/>
                  </a:srgbClr>
                </a:outerShdw>
              </a:effectLst>
              <a:cs typeface="B Titr" pitchFamily="2" charset="-78"/>
            </a:endParaRPr>
          </a:p>
        </p:txBody>
      </p:sp>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3</a:t>
            </a:fld>
            <a:endParaRPr lang="fa-IR"/>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a:p>
        </p:txBody>
      </p:sp>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30</a:t>
            </a:fld>
            <a:endParaRPr lang="fa-IR"/>
          </a:p>
        </p:txBody>
      </p:sp>
    </p:spTree>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lIns="45720" rIns="228600">
            <a:normAutofit/>
          </a:bodyPr>
          <a:lstStyle>
            <a:lvl1pPr marL="0" algn="r">
              <a:defRPr sz="4800"/>
            </a:lvl1pPr>
            <a:extLst/>
          </a:lstStyle>
          <a:p>
            <a:r>
              <a:rPr lang="en-US" dirty="0">
                <a:hlinkClick r:id=""/>
              </a:rPr>
              <a:t>
</a:t>
            </a:r>
          </a:p>
        </p:txBody>
      </p:sp>
      <p:sp>
        <p:nvSpPr>
          <p:cNvPr id="9" name="Subtitle 8"/>
          <p:cNvSpPr>
            <a:spLocks noGrp="1"/>
          </p:cNvSpPr>
          <p:nvPr>
            <p:ph type="subTitle" idx="1"/>
          </p:nvPr>
        </p:nvSpPr>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fa-IR" sz="3600" smtClean="0">
                <a:solidFill>
                  <a:schemeClr val="tx2">
                    <a:tint val="100000"/>
                    <a:shade val="90000"/>
                    <a:satMod val="250000"/>
                    <a:alpha val="100000"/>
                  </a:schemeClr>
                </a:solidFill>
              </a:rPr>
              <a:t>آزمون فرضیه</a:t>
            </a:r>
            <a:endParaRPr lang="fa-IR" sz="3600"/>
          </a:p>
        </p:txBody>
      </p:sp>
      <p:sp>
        <p:nvSpPr>
          <p:cNvPr id="71683" name="Content Placeholder 2"/>
          <p:cNvSpPr>
            <a:spLocks noGrp="1"/>
          </p:cNvSpPr>
          <p:nvPr>
            <p:ph idx="1"/>
          </p:nvPr>
        </p:nvSpPr>
        <p:spPr/>
        <p:txBody>
          <a:bodyPr/>
          <a:lstStyle/>
          <a:p>
            <a:r>
              <a:rPr lang="fa-IR" sz="2400" dirty="0" smtClean="0"/>
              <a:t>هر تحقيق با طرح يك يا چند پرسش كلي شروع مي‌شود. معمولا سؤالات هر تحقيق را مي‌توان در 4 دسته كلي زير قرار داد:</a:t>
            </a:r>
          </a:p>
          <a:p>
            <a:pPr>
              <a:buFont typeface="Wingdings 2" pitchFamily="18" charset="2"/>
              <a:buNone/>
            </a:pPr>
            <a:endParaRPr lang="fa-IR" dirty="0" smtClean="0"/>
          </a:p>
        </p:txBody>
      </p:sp>
      <p:sp>
        <p:nvSpPr>
          <p:cNvPr id="6" name="Slide Number Placeholder 5"/>
          <p:cNvSpPr>
            <a:spLocks noGrp="1"/>
          </p:cNvSpPr>
          <p:nvPr>
            <p:ph type="sldNum" sz="quarter" idx="12"/>
          </p:nvPr>
        </p:nvSpPr>
        <p:spPr/>
        <p:txBody>
          <a:bodyPr/>
          <a:lstStyle/>
          <a:p>
            <a:pPr>
              <a:defRPr/>
            </a:pPr>
            <a:fld id="{AE3F404C-B64D-4FD4-ADF7-4CA21969E8E6}" type="slidenum">
              <a:rPr lang="fa-IR" smtClean="0"/>
              <a:pPr>
                <a:defRPr/>
              </a:pPr>
              <a:t>4</a:t>
            </a:fld>
            <a:endParaRPr lang="fa-IR"/>
          </a:p>
        </p:txBody>
      </p:sp>
      <p:graphicFrame>
        <p:nvGraphicFramePr>
          <p:cNvPr id="4" name="Diagram 3"/>
          <p:cNvGraphicFramePr/>
          <p:nvPr/>
        </p:nvGraphicFramePr>
        <p:xfrm>
          <a:off x="857224" y="2428868"/>
          <a:ext cx="7334280"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p:cNvGrpSpPr/>
          <p:nvPr/>
        </p:nvGrpSpPr>
        <p:grpSpPr>
          <a:xfrm>
            <a:off x="9493" y="6276995"/>
            <a:ext cx="662099" cy="552454"/>
            <a:chOff x="9386" y="6276995"/>
            <a:chExt cx="662099" cy="552454"/>
          </a:xfrm>
        </p:grpSpPr>
        <p:sp>
          <p:nvSpPr>
            <p:cNvPr id="8" name="Isosceles Triangle 7">
              <a:hlinkClick r:id="rId7"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9" name="TextBox 8">
              <a:hlinkClick r:id="rId7"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0" name="Straight Connector 9"/>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4864" indent="0" eaLnBrk="1" fontAlgn="auto" hangingPunct="1">
              <a:spcAft>
                <a:spcPts val="0"/>
              </a:spcAft>
              <a:defRPr/>
            </a:pPr>
            <a:r>
              <a:rPr lang="fa-IR" sz="3600" dirty="0" smtClean="0">
                <a:solidFill>
                  <a:schemeClr val="tx2">
                    <a:tint val="100000"/>
                    <a:shade val="90000"/>
                    <a:satMod val="250000"/>
                    <a:alpha val="100000"/>
                  </a:schemeClr>
                </a:solidFill>
              </a:rPr>
              <a:t>آزمون فرضیه</a:t>
            </a:r>
            <a:endParaRPr lang="fa-IR" dirty="0">
              <a:solidFill>
                <a:schemeClr val="tx2">
                  <a:tint val="100000"/>
                  <a:shade val="90000"/>
                  <a:satMod val="250000"/>
                  <a:alpha val="100000"/>
                </a:schemeClr>
              </a:solidFill>
              <a:latin typeface="+mn-lt"/>
            </a:endParaRPr>
          </a:p>
        </p:txBody>
      </p:sp>
      <p:sp>
        <p:nvSpPr>
          <p:cNvPr id="69635" name="Content Placeholder 2"/>
          <p:cNvSpPr>
            <a:spLocks noGrp="1"/>
          </p:cNvSpPr>
          <p:nvPr>
            <p:ph idx="1"/>
          </p:nvPr>
        </p:nvSpPr>
        <p:spPr>
          <a:xfrm>
            <a:off x="457200" y="1646238"/>
            <a:ext cx="8229600" cy="4854596"/>
          </a:xfrm>
          <a:ln>
            <a:solidFill>
              <a:schemeClr val="bg2">
                <a:lumMod val="75000"/>
              </a:schemeClr>
            </a:solidFill>
          </a:ln>
        </p:spPr>
        <p:txBody>
          <a:bodyPr/>
          <a:lstStyle/>
          <a:p>
            <a:pPr eaLnBrk="1" hangingPunct="1"/>
            <a:r>
              <a:rPr lang="fa-IR" dirty="0" smtClean="0">
                <a:solidFill>
                  <a:schemeClr val="bg1"/>
                </a:solidFill>
                <a:effectLst>
                  <a:outerShdw blurRad="38100" dist="38100" dir="2700000" algn="tl">
                    <a:srgbClr val="000000">
                      <a:alpha val="43137"/>
                    </a:srgbClr>
                  </a:outerShdw>
                </a:effectLst>
              </a:rPr>
              <a:t>آزمون فرض: (</a:t>
            </a:r>
            <a:r>
              <a:rPr lang="en-US" sz="2400" dirty="0" smtClean="0">
                <a:solidFill>
                  <a:schemeClr val="bg1"/>
                </a:solidFill>
              </a:rPr>
              <a:t>Hypothesis Testing</a:t>
            </a:r>
            <a:r>
              <a:rPr lang="fa-IR" dirty="0" smtClean="0">
                <a:solidFill>
                  <a:schemeClr val="bg1"/>
                </a:solidFill>
                <a:effectLst>
                  <a:outerShdw blurRad="38100" dist="38100" dir="2700000" algn="tl">
                    <a:srgbClr val="000000">
                      <a:alpha val="43137"/>
                    </a:srgbClr>
                  </a:outerShdw>
                </a:effectLst>
              </a:rPr>
              <a:t>) </a:t>
            </a:r>
            <a:r>
              <a:rPr lang="fa-IR" dirty="0" smtClean="0"/>
              <a:t>روندي است كه در طي مراحل انجام آن و با كمك روش‌هاي آماري مي‌خواهيم درستي يا نادرستي يك فرضيه ( ادعا) را آزمون كنيم.</a:t>
            </a:r>
          </a:p>
          <a:p>
            <a:pPr eaLnBrk="1" hangingPunct="1"/>
            <a:r>
              <a:rPr lang="fa-IR" dirty="0" smtClean="0">
                <a:solidFill>
                  <a:schemeClr val="bg1"/>
                </a:solidFill>
                <a:effectLst>
                  <a:outerShdw blurRad="38100" dist="38100" dir="2700000" algn="tl">
                    <a:srgbClr val="000000">
                      <a:alpha val="43137"/>
                    </a:srgbClr>
                  </a:outerShdw>
                </a:effectLst>
              </a:rPr>
              <a:t>فرضيه: </a:t>
            </a:r>
            <a:r>
              <a:rPr lang="fa-IR" dirty="0" smtClean="0"/>
              <a:t>ادعايي است در باره پارامترهاي يك يا چند جمعيت كه ممكن است درست و يا غلط باشد.</a:t>
            </a:r>
          </a:p>
          <a:p>
            <a:pPr eaLnBrk="1" hangingPunct="1">
              <a:buFont typeface="Wingdings 2" pitchFamily="18" charset="2"/>
              <a:buNone/>
            </a:pPr>
            <a:r>
              <a:rPr lang="fa-IR" dirty="0" smtClean="0">
                <a:solidFill>
                  <a:schemeClr val="bg1"/>
                </a:solidFill>
                <a:effectLst>
                  <a:outerShdw blurRad="38100" dist="38100" dir="2700000" algn="tl">
                    <a:srgbClr val="000000">
                      <a:alpha val="43137"/>
                    </a:srgbClr>
                  </a:outerShdw>
                </a:effectLst>
              </a:rPr>
              <a:t>مثال:</a:t>
            </a:r>
          </a:p>
          <a:p>
            <a:pPr eaLnBrk="1" hangingPunct="1">
              <a:buFont typeface="Wingdings 2" pitchFamily="18" charset="2"/>
              <a:buNone/>
            </a:pPr>
            <a:r>
              <a:rPr lang="fa-IR" dirty="0" smtClean="0"/>
              <a:t>1. ميانگين مدت اقامت بستري در يك بيمارستان 5 روز است.</a:t>
            </a:r>
          </a:p>
          <a:p>
            <a:pPr eaLnBrk="1" hangingPunct="1">
              <a:buFont typeface="Wingdings 2" pitchFamily="18" charset="2"/>
              <a:buNone/>
            </a:pPr>
            <a:r>
              <a:rPr lang="fa-IR" dirty="0" smtClean="0"/>
              <a:t>2. عامل سيگار بر سرطان ريه مؤثر است.</a:t>
            </a:r>
          </a:p>
          <a:p>
            <a:pPr eaLnBrk="1" hangingPunct="1">
              <a:buFont typeface="Wingdings 2" pitchFamily="18" charset="2"/>
              <a:buNone/>
            </a:pPr>
            <a:r>
              <a:rPr lang="fa-IR" dirty="0" smtClean="0"/>
              <a:t>3. برنامه‌هاي آموزش بهداشت منجر به بهبود وضع سلامت جامعه مي‌شود.</a:t>
            </a:r>
          </a:p>
          <a:p>
            <a:pPr eaLnBrk="1" hangingPunct="1">
              <a:buFont typeface="Wingdings 2" pitchFamily="18" charset="2"/>
              <a:buNone/>
            </a:pPr>
            <a:endParaRPr lang="fa-IR" dirty="0" smtClean="0"/>
          </a:p>
        </p:txBody>
      </p:sp>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5</a:t>
            </a:fld>
            <a:endParaRPr lang="fa-IR"/>
          </a:p>
        </p:txBody>
      </p:sp>
      <p:grpSp>
        <p:nvGrpSpPr>
          <p:cNvPr id="6" name="Group 5"/>
          <p:cNvGrpSpPr/>
          <p:nvPr/>
        </p:nvGrpSpPr>
        <p:grpSpPr>
          <a:xfrm>
            <a:off x="9493" y="6276995"/>
            <a:ext cx="662099" cy="552454"/>
            <a:chOff x="9386" y="6276995"/>
            <a:chExt cx="662099" cy="552454"/>
          </a:xfrm>
        </p:grpSpPr>
        <p:sp>
          <p:nvSpPr>
            <p:cNvPr id="7" name="Isosceles Triangle 6">
              <a:hlinkClick r:id="rId2"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8" name="TextBox 7">
              <a:hlinkClick r:id="rId2"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9" name="Straight Connector 8"/>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70659" name="Content Placeholder 2"/>
          <p:cNvSpPr>
            <a:spLocks noGrp="1"/>
          </p:cNvSpPr>
          <p:nvPr>
            <p:ph idx="1"/>
          </p:nvPr>
        </p:nvSpPr>
        <p:spPr>
          <a:xfrm>
            <a:off x="457200" y="1643050"/>
            <a:ext cx="8229600" cy="1211258"/>
          </a:xfrm>
        </p:spPr>
        <p:txBody>
          <a:bodyPr/>
          <a:lstStyle/>
          <a:p>
            <a:pPr eaLnBrk="1" hangingPunct="1"/>
            <a:r>
              <a:rPr lang="fa-IR" sz="2400" dirty="0" smtClean="0"/>
              <a:t>هر پاسخي كه به پرسش‌هاي يك تحقيق داده مي‌شود، يك فرضيه است. اين فرضيه ها منجر به يك يا گاهي چند آزمون آماري مي‌شود. </a:t>
            </a:r>
          </a:p>
          <a:p>
            <a:pPr eaLnBrk="1" hangingPunct="1">
              <a:buNone/>
            </a:pPr>
            <a:r>
              <a:rPr lang="fa-IR" sz="2400" dirty="0" smtClean="0">
                <a:solidFill>
                  <a:schemeClr val="bg2">
                    <a:lumMod val="10000"/>
                  </a:schemeClr>
                </a:solidFill>
                <a:effectLst>
                  <a:outerShdw blurRad="38100" dist="38100" dir="2700000" algn="tl">
                    <a:srgbClr val="000000">
                      <a:alpha val="43137"/>
                    </a:srgbClr>
                  </a:outerShdw>
                </a:effectLst>
              </a:rPr>
              <a:t>انواع فرضيه:</a:t>
            </a:r>
            <a:endParaRPr lang="fa-IR" sz="2400" dirty="0" smtClean="0"/>
          </a:p>
        </p:txBody>
      </p:sp>
      <p:sp>
        <p:nvSpPr>
          <p:cNvPr id="13" name="Slide Number Placeholder 12"/>
          <p:cNvSpPr>
            <a:spLocks noGrp="1"/>
          </p:cNvSpPr>
          <p:nvPr>
            <p:ph type="sldNum" sz="quarter" idx="12"/>
          </p:nvPr>
        </p:nvSpPr>
        <p:spPr/>
        <p:txBody>
          <a:bodyPr/>
          <a:lstStyle/>
          <a:p>
            <a:pPr>
              <a:defRPr/>
            </a:pPr>
            <a:fld id="{AE3F404C-B64D-4FD4-ADF7-4CA21969E8E6}" type="slidenum">
              <a:rPr lang="fa-IR" smtClean="0"/>
              <a:pPr>
                <a:defRPr/>
              </a:pPr>
              <a:t>6</a:t>
            </a:fld>
            <a:endParaRPr lang="fa-IR"/>
          </a:p>
        </p:txBody>
      </p:sp>
      <p:sp>
        <p:nvSpPr>
          <p:cNvPr id="4" name="TextBox 3"/>
          <p:cNvSpPr txBox="1"/>
          <p:nvPr/>
        </p:nvSpPr>
        <p:spPr>
          <a:xfrm>
            <a:off x="500034" y="4572008"/>
            <a:ext cx="7929618" cy="1200329"/>
          </a:xfrm>
          <a:prstGeom prst="rect">
            <a:avLst/>
          </a:prstGeom>
          <a:noFill/>
        </p:spPr>
        <p:txBody>
          <a:bodyPr wrap="square" rtlCol="1">
            <a:spAutoFit/>
          </a:bodyPr>
          <a:lstStyle/>
          <a:p>
            <a:r>
              <a:rPr lang="fa-IR" dirty="0" smtClean="0">
                <a:solidFill>
                  <a:schemeClr val="bg1"/>
                </a:solidFill>
                <a:cs typeface="+mn-cs"/>
              </a:rPr>
              <a:t>                  فرض صفر</a:t>
            </a:r>
            <a:r>
              <a:rPr lang="fa-IR" dirty="0" smtClean="0">
                <a:cs typeface="+mn-cs"/>
              </a:rPr>
              <a:t>: میانگین سن مردانی که  اولين بار نشانه ريزش مو را مشاهده مي‌كنند، 36 سال است.</a:t>
            </a:r>
            <a:endParaRPr lang="en-US" dirty="0" smtClean="0">
              <a:cs typeface="+mn-cs"/>
            </a:endParaRPr>
          </a:p>
          <a:p>
            <a:r>
              <a:rPr lang="fa-IR" dirty="0" smtClean="0">
                <a:solidFill>
                  <a:schemeClr val="bg1"/>
                </a:solidFill>
                <a:cs typeface="+mn-cs"/>
              </a:rPr>
              <a:t>                  فرض يك</a:t>
            </a:r>
            <a:r>
              <a:rPr lang="fa-IR" dirty="0" smtClean="0">
                <a:cs typeface="+mn-cs"/>
              </a:rPr>
              <a:t>: میانگین سن مرداني که اولين بار نشانه ريزش مو را مشاهده مي‌كنند، بیشتر از 36 سال</a:t>
            </a:r>
          </a:p>
          <a:p>
            <a:r>
              <a:rPr lang="fa-IR" dirty="0" smtClean="0">
                <a:cs typeface="+mn-cs"/>
              </a:rPr>
              <a:t>                                است. </a:t>
            </a:r>
          </a:p>
          <a:p>
            <a:r>
              <a:rPr lang="fa-IR" dirty="0" smtClean="0">
                <a:cs typeface="+mn-cs"/>
              </a:rPr>
              <a:t>اين دو فرضيه را به صورت خلاصه زير مي‌نويسند: </a:t>
            </a:r>
            <a:endParaRPr lang="fa-IR" dirty="0">
              <a:cs typeface="+mn-cs"/>
            </a:endParaRPr>
          </a:p>
        </p:txBody>
      </p:sp>
      <p:grpSp>
        <p:nvGrpSpPr>
          <p:cNvPr id="9" name="Group 8"/>
          <p:cNvGrpSpPr/>
          <p:nvPr/>
        </p:nvGrpSpPr>
        <p:grpSpPr>
          <a:xfrm>
            <a:off x="428596" y="3000372"/>
            <a:ext cx="8215370" cy="1143008"/>
            <a:chOff x="642910" y="3214686"/>
            <a:chExt cx="8215370" cy="1143008"/>
          </a:xfrm>
        </p:grpSpPr>
        <p:sp>
          <p:nvSpPr>
            <p:cNvPr id="5" name="Rounded Rectangle 4"/>
            <p:cNvSpPr/>
            <p:nvPr/>
          </p:nvSpPr>
          <p:spPr>
            <a:xfrm>
              <a:off x="714348" y="3214686"/>
              <a:ext cx="8143932" cy="114300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fa-IR"/>
            </a:p>
          </p:txBody>
        </p:sp>
        <p:sp>
          <p:nvSpPr>
            <p:cNvPr id="6" name="TextBox 5"/>
            <p:cNvSpPr txBox="1"/>
            <p:nvPr/>
          </p:nvSpPr>
          <p:spPr>
            <a:xfrm>
              <a:off x="642910" y="3270593"/>
              <a:ext cx="8001056" cy="1015663"/>
            </a:xfrm>
            <a:prstGeom prst="rect">
              <a:avLst/>
            </a:prstGeom>
            <a:noFill/>
          </p:spPr>
          <p:txBody>
            <a:bodyPr wrap="square" rtlCol="1">
              <a:spAutoFit/>
            </a:bodyPr>
            <a:lstStyle/>
            <a:p>
              <a:pPr eaLnBrk="1" hangingPunct="1">
                <a:buFont typeface="Wingdings 2" pitchFamily="18" charset="2"/>
                <a:buNone/>
              </a:pPr>
              <a:r>
                <a:rPr lang="fa-IR" sz="2000" dirty="0" smtClean="0">
                  <a:solidFill>
                    <a:schemeClr val="bg1"/>
                  </a:solidFill>
                  <a:effectLst>
                    <a:outerShdw blurRad="38100" dist="38100" dir="2700000" algn="tl">
                      <a:srgbClr val="000000">
                        <a:alpha val="43137"/>
                      </a:srgbClr>
                    </a:outerShdw>
                  </a:effectLst>
                  <a:cs typeface="+mn-cs"/>
                </a:rPr>
                <a:t>فرضيه صفر: </a:t>
              </a:r>
              <a:r>
                <a:rPr lang="fa-IR" sz="2000" dirty="0" smtClean="0">
                  <a:cs typeface="+mn-cs"/>
                </a:rPr>
                <a:t>آنچه در جمعيت موجود است و درستي آن به اثبات رسيده است و به سادگي از آن</a:t>
              </a:r>
            </a:p>
            <a:p>
              <a:pPr eaLnBrk="1" hangingPunct="1">
                <a:buFont typeface="Wingdings 2" pitchFamily="18" charset="2"/>
                <a:buNone/>
              </a:pPr>
              <a:r>
                <a:rPr lang="fa-IR" sz="2000" dirty="0" smtClean="0">
                  <a:cs typeface="+mn-cs"/>
                </a:rPr>
                <a:t>                نمي‌گذريم مگر با اطمينان بالايي درستي آن به مخاطره بيفتد و آن را با      نشان ميدهيم.</a:t>
              </a:r>
            </a:p>
            <a:p>
              <a:pPr eaLnBrk="1" hangingPunct="1">
                <a:buFont typeface="Wingdings 2" pitchFamily="18" charset="2"/>
                <a:buNone/>
              </a:pPr>
              <a:r>
                <a:rPr lang="fa-IR" sz="2000" dirty="0" smtClean="0">
                  <a:solidFill>
                    <a:schemeClr val="bg1"/>
                  </a:solidFill>
                  <a:effectLst>
                    <a:outerShdw blurRad="38100" dist="38100" dir="2700000" algn="tl">
                      <a:srgbClr val="000000">
                        <a:alpha val="43137"/>
                      </a:srgbClr>
                    </a:outerShdw>
                  </a:effectLst>
                  <a:cs typeface="+mn-cs"/>
                </a:rPr>
                <a:t>فرضيه يك: </a:t>
              </a:r>
              <a:r>
                <a:rPr lang="fa-IR" sz="2000" dirty="0" smtClean="0">
                  <a:cs typeface="+mn-cs"/>
                </a:rPr>
                <a:t>فرضيه مخالف فرض صفر است و آن را با       نشان مي دهيم.</a:t>
              </a:r>
              <a:endParaRPr lang="fa-IR" sz="2000" dirty="0">
                <a:cs typeface="+mn-cs"/>
              </a:endParaRPr>
            </a:p>
          </p:txBody>
        </p:sp>
        <p:graphicFrame>
          <p:nvGraphicFramePr>
            <p:cNvPr id="209921" name="Object 3"/>
            <p:cNvGraphicFramePr>
              <a:graphicFrameLocks noChangeAspect="1"/>
            </p:cNvGraphicFramePr>
            <p:nvPr/>
          </p:nvGraphicFramePr>
          <p:xfrm>
            <a:off x="1857356" y="3571876"/>
            <a:ext cx="350838" cy="361950"/>
          </p:xfrm>
          <a:graphic>
            <a:graphicData uri="http://schemas.openxmlformats.org/presentationml/2006/ole">
              <mc:AlternateContent xmlns:mc="http://schemas.openxmlformats.org/markup-compatibility/2006">
                <mc:Choice xmlns:v="urn:schemas-microsoft-com:vml" Requires="v">
                  <p:oleObj spid="_x0000_s209954" name="Equation" r:id="rId4" imgW="203040" imgH="215640" progId="Equation.3">
                    <p:embed/>
                  </p:oleObj>
                </mc:Choice>
                <mc:Fallback>
                  <p:oleObj name="Equation" r:id="rId4" imgW="203040" imgH="2156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7356" y="3571876"/>
                          <a:ext cx="35083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9922" name="Object 3"/>
            <p:cNvGraphicFramePr>
              <a:graphicFrameLocks noChangeAspect="1"/>
            </p:cNvGraphicFramePr>
            <p:nvPr/>
          </p:nvGraphicFramePr>
          <p:xfrm>
            <a:off x="4000496" y="3857627"/>
            <a:ext cx="357190" cy="368503"/>
          </p:xfrm>
          <a:graphic>
            <a:graphicData uri="http://schemas.openxmlformats.org/presentationml/2006/ole">
              <mc:AlternateContent xmlns:mc="http://schemas.openxmlformats.org/markup-compatibility/2006">
                <mc:Choice xmlns:v="urn:schemas-microsoft-com:vml" Requires="v">
                  <p:oleObj spid="_x0000_s209955" name="Equation" r:id="rId6" imgW="203040" imgH="215640" progId="Equation.3">
                    <p:embed/>
                  </p:oleObj>
                </mc:Choice>
                <mc:Fallback>
                  <p:oleObj name="Equation" r:id="rId6" imgW="203040" imgH="215640" progId="Equation.3">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00496" y="3857627"/>
                          <a:ext cx="357190" cy="3685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0" name="Oval 9"/>
          <p:cNvSpPr/>
          <p:nvPr/>
        </p:nvSpPr>
        <p:spPr>
          <a:xfrm>
            <a:off x="7643834" y="4786322"/>
            <a:ext cx="785818" cy="428628"/>
          </a:xfrm>
          <a:prstGeom prst="ellipse">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dirty="0" smtClean="0">
                <a:cs typeface="+mj-cs"/>
              </a:rPr>
              <a:t>مثال</a:t>
            </a:r>
            <a:endParaRPr lang="fa-IR" dirty="0">
              <a:cs typeface="+mj-cs"/>
            </a:endParaRPr>
          </a:p>
        </p:txBody>
      </p:sp>
      <p:graphicFrame>
        <p:nvGraphicFramePr>
          <p:cNvPr id="209923" name="Object 3"/>
          <p:cNvGraphicFramePr>
            <a:graphicFrameLocks noChangeAspect="1"/>
          </p:cNvGraphicFramePr>
          <p:nvPr/>
        </p:nvGraphicFramePr>
        <p:xfrm>
          <a:off x="831850" y="5500689"/>
          <a:ext cx="1213124" cy="642955"/>
        </p:xfrm>
        <a:graphic>
          <a:graphicData uri="http://schemas.openxmlformats.org/presentationml/2006/ole">
            <mc:AlternateContent xmlns:mc="http://schemas.openxmlformats.org/markup-compatibility/2006">
              <mc:Choice xmlns:v="urn:schemas-microsoft-com:vml" Requires="v">
                <p:oleObj spid="_x0000_s209956" name="Equation" r:id="rId8" imgW="914400" imgH="482400" progId="">
                  <p:embed/>
                </p:oleObj>
              </mc:Choice>
              <mc:Fallback>
                <p:oleObj name="Equation" r:id="rId8" imgW="914400" imgH="482400" progId="">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1850" y="5500689"/>
                        <a:ext cx="1213124" cy="642955"/>
                      </a:xfrm>
                      <a:prstGeom prst="rect">
                        <a:avLst/>
                      </a:prstGeom>
                      <a:solidFill>
                        <a:srgbClr val="CCFFFF"/>
                      </a:solidFill>
                    </p:spPr>
                  </p:pic>
                </p:oleObj>
              </mc:Fallback>
            </mc:AlternateContent>
          </a:graphicData>
        </a:graphic>
      </p:graphicFrame>
      <p:grpSp>
        <p:nvGrpSpPr>
          <p:cNvPr id="14" name="Group 13"/>
          <p:cNvGrpSpPr/>
          <p:nvPr/>
        </p:nvGrpSpPr>
        <p:grpSpPr>
          <a:xfrm>
            <a:off x="9493" y="6276995"/>
            <a:ext cx="662099" cy="552454"/>
            <a:chOff x="9386" y="6276995"/>
            <a:chExt cx="662099" cy="552454"/>
          </a:xfrm>
        </p:grpSpPr>
        <p:sp>
          <p:nvSpPr>
            <p:cNvPr id="15" name="Isosceles Triangle 14">
              <a:hlinkClick r:id="rId10"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6" name="TextBox 15">
              <a:hlinkClick r:id="rId10"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7" name="Straight Connector 1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3" name="Content Placeholder 2"/>
          <p:cNvSpPr>
            <a:spLocks noGrp="1"/>
          </p:cNvSpPr>
          <p:nvPr>
            <p:ph idx="1"/>
          </p:nvPr>
        </p:nvSpPr>
        <p:spPr>
          <a:xfrm>
            <a:off x="457200" y="1717676"/>
            <a:ext cx="8229600" cy="1568448"/>
          </a:xfrm>
        </p:spPr>
        <p:txBody>
          <a:bodyPr/>
          <a:lstStyle/>
          <a:p>
            <a:pPr algn="just">
              <a:buNone/>
            </a:pPr>
            <a:r>
              <a:rPr lang="fa-IR" sz="2400" dirty="0" smtClean="0">
                <a:solidFill>
                  <a:schemeClr val="bg1"/>
                </a:solidFill>
              </a:rPr>
              <a:t>شاخص آماري آزمون: </a:t>
            </a:r>
            <a:r>
              <a:rPr lang="fa-IR" sz="2400" dirty="0" smtClean="0"/>
              <a:t>شاخصي است كه مقدار آن را به كمك يك نمونه تصادفي به دست مي‌آوريم و به عنوان معياري براي رد يا پذيرش فرض صفر به كار مي رود. اين شاخص به صورت كلي زير است:</a:t>
            </a:r>
            <a:endParaRPr lang="fa-IR" sz="2800" dirty="0"/>
          </a:p>
        </p:txBody>
      </p:sp>
      <p:sp>
        <p:nvSpPr>
          <p:cNvPr id="17" name="Slide Number Placeholder 16"/>
          <p:cNvSpPr>
            <a:spLocks noGrp="1"/>
          </p:cNvSpPr>
          <p:nvPr>
            <p:ph type="sldNum" sz="quarter" idx="12"/>
          </p:nvPr>
        </p:nvSpPr>
        <p:spPr/>
        <p:txBody>
          <a:bodyPr/>
          <a:lstStyle/>
          <a:p>
            <a:pPr>
              <a:defRPr/>
            </a:pPr>
            <a:fld id="{AE3F404C-B64D-4FD4-ADF7-4CA21969E8E6}" type="slidenum">
              <a:rPr lang="fa-IR" smtClean="0"/>
              <a:pPr>
                <a:defRPr/>
              </a:pPr>
              <a:t>7</a:t>
            </a:fld>
            <a:endParaRPr lang="fa-IR"/>
          </a:p>
        </p:txBody>
      </p:sp>
      <p:sp>
        <p:nvSpPr>
          <p:cNvPr id="11" name="Content Placeholder 2"/>
          <p:cNvSpPr txBox="1">
            <a:spLocks/>
          </p:cNvSpPr>
          <p:nvPr/>
        </p:nvSpPr>
        <p:spPr bwMode="auto">
          <a:xfrm>
            <a:off x="571472" y="4572008"/>
            <a:ext cx="8229600" cy="16430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92100" marR="0" lvl="0" indent="-292100" algn="just" defTabSz="914400" rtl="1" eaLnBrk="0" fontAlgn="base" latinLnBrk="0" hangingPunct="0">
              <a:lnSpc>
                <a:spcPct val="100000"/>
              </a:lnSpc>
              <a:spcBef>
                <a:spcPct val="0"/>
              </a:spcBef>
              <a:spcAft>
                <a:spcPct val="0"/>
              </a:spcAft>
              <a:buClr>
                <a:schemeClr val="accent1"/>
              </a:buClr>
              <a:buSzPct val="70000"/>
              <a:buFont typeface="Wingdings 2" pitchFamily="18" charset="2"/>
              <a:buNone/>
              <a:tabLst/>
              <a:defRPr/>
            </a:pPr>
            <a:r>
              <a:rPr kumimoji="0" lang="fa-IR" sz="2400" b="0" i="0" u="none" strike="noStrike" kern="1200" cap="none" spc="0" normalizeH="0" baseline="0" noProof="0" dirty="0" smtClean="0">
                <a:ln>
                  <a:noFill/>
                </a:ln>
                <a:solidFill>
                  <a:schemeClr val="bg1"/>
                </a:solidFill>
                <a:effectLst/>
                <a:uLnTx/>
                <a:uFillTx/>
                <a:latin typeface="+mn-lt"/>
                <a:ea typeface="+mn-ea"/>
                <a:cs typeface="+mn-cs"/>
              </a:rPr>
              <a:t>سطح معني داري: </a:t>
            </a:r>
            <a:r>
              <a:rPr kumimoji="0" lang="fa-IR" sz="2400" b="0" i="0" u="none" strike="noStrike" kern="1200" cap="none" spc="0" normalizeH="0" baseline="0" noProof="0" dirty="0" smtClean="0">
                <a:ln>
                  <a:noFill/>
                </a:ln>
                <a:solidFill>
                  <a:schemeClr val="tx1"/>
                </a:solidFill>
                <a:effectLst/>
                <a:uLnTx/>
                <a:uFillTx/>
                <a:latin typeface="+mn-lt"/>
                <a:ea typeface="+mn-ea"/>
                <a:cs typeface="+mn-cs"/>
              </a:rPr>
              <a:t>ميزان خطايي است كه ممكن است در رد كردن فرضيه صفر مرتكب شويم. به عبارتي احتمال رد كردن فرض صفر وقتي فرض صفر درست باشد</a:t>
            </a:r>
            <a:r>
              <a:rPr kumimoji="0" lang="fa-IR" sz="2400" b="0" i="0" u="none" strike="noStrike" kern="1200" cap="none" spc="0" normalizeH="0" noProof="0" dirty="0" smtClean="0">
                <a:ln>
                  <a:noFill/>
                </a:ln>
                <a:solidFill>
                  <a:schemeClr val="tx1"/>
                </a:solidFill>
                <a:effectLst/>
                <a:uLnTx/>
                <a:uFillTx/>
                <a:latin typeface="+mn-lt"/>
                <a:ea typeface="+mn-ea"/>
                <a:cs typeface="+mn-cs"/>
              </a:rPr>
              <a:t> و آن را با     نشان مي‌دهيم.</a:t>
            </a:r>
          </a:p>
          <a:p>
            <a:pPr marL="292100" marR="0" lvl="0" indent="-292100" algn="r" defTabSz="914400" rtl="1" eaLnBrk="0" fontAlgn="base" latinLnBrk="0" hangingPunct="0">
              <a:lnSpc>
                <a:spcPct val="100000"/>
              </a:lnSpc>
              <a:spcBef>
                <a:spcPct val="0"/>
              </a:spcBef>
              <a:spcAft>
                <a:spcPct val="0"/>
              </a:spcAft>
              <a:buClr>
                <a:schemeClr val="accent1"/>
              </a:buClr>
              <a:buSzPct val="70000"/>
              <a:buFont typeface="Wingdings 2" pitchFamily="18" charset="2"/>
              <a:buNone/>
              <a:tabLst/>
              <a:defRPr/>
            </a:pPr>
            <a:r>
              <a:rPr lang="fa-IR" sz="2400" baseline="0" dirty="0" smtClean="0">
                <a:latin typeface="+mn-lt"/>
                <a:cs typeface="+mn-cs"/>
              </a:rPr>
              <a:t>   بديهي است سطح اطمينان        خواهد بود.</a:t>
            </a:r>
            <a:endParaRPr kumimoji="0" lang="fa-I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205826" name="Object 2"/>
          <p:cNvGraphicFramePr>
            <a:graphicFrameLocks noChangeAspect="1"/>
          </p:cNvGraphicFramePr>
          <p:nvPr/>
        </p:nvGraphicFramePr>
        <p:xfrm>
          <a:off x="8001024" y="5429264"/>
          <a:ext cx="311150" cy="233363"/>
        </p:xfrm>
        <a:graphic>
          <a:graphicData uri="http://schemas.openxmlformats.org/presentationml/2006/ole">
            <mc:AlternateContent xmlns:mc="http://schemas.openxmlformats.org/markup-compatibility/2006">
              <mc:Choice xmlns:v="urn:schemas-microsoft-com:vml" Requires="v">
                <p:oleObj spid="_x0000_s205848" name="Equation" r:id="rId3" imgW="152280" imgH="139680" progId="Equation.3">
                  <p:embed/>
                </p:oleObj>
              </mc:Choice>
              <mc:Fallback>
                <p:oleObj name="Equation" r:id="rId3" imgW="152280" imgH="13968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24" y="5429264"/>
                        <a:ext cx="311150" cy="233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827" name="Object 2"/>
          <p:cNvGraphicFramePr>
            <a:graphicFrameLocks noChangeAspect="1"/>
          </p:cNvGraphicFramePr>
          <p:nvPr/>
        </p:nvGraphicFramePr>
        <p:xfrm>
          <a:off x="5495936" y="5715016"/>
          <a:ext cx="647700" cy="254000"/>
        </p:xfrm>
        <a:graphic>
          <a:graphicData uri="http://schemas.openxmlformats.org/presentationml/2006/ole">
            <mc:AlternateContent xmlns:mc="http://schemas.openxmlformats.org/markup-compatibility/2006">
              <mc:Choice xmlns:v="urn:schemas-microsoft-com:vml" Requires="v">
                <p:oleObj spid="_x0000_s205849" name="Equation" r:id="rId5" imgW="317160" imgH="152280" progId="Equation.3">
                  <p:embed/>
                </p:oleObj>
              </mc:Choice>
              <mc:Fallback>
                <p:oleObj name="Equation" r:id="rId5" imgW="317160" imgH="1522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5936" y="5715016"/>
                        <a:ext cx="6477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5" name="Group 14"/>
          <p:cNvGrpSpPr/>
          <p:nvPr/>
        </p:nvGrpSpPr>
        <p:grpSpPr>
          <a:xfrm>
            <a:off x="714348" y="3214686"/>
            <a:ext cx="5286412" cy="1071570"/>
            <a:chOff x="642910" y="3214686"/>
            <a:chExt cx="5286412" cy="1071570"/>
          </a:xfrm>
        </p:grpSpPr>
        <p:grpSp>
          <p:nvGrpSpPr>
            <p:cNvPr id="12" name="Group 11"/>
            <p:cNvGrpSpPr/>
            <p:nvPr/>
          </p:nvGrpSpPr>
          <p:grpSpPr>
            <a:xfrm>
              <a:off x="642910" y="3214686"/>
              <a:ext cx="5286412" cy="1071570"/>
              <a:chOff x="642910" y="3214686"/>
              <a:chExt cx="5286412" cy="1071570"/>
            </a:xfrm>
          </p:grpSpPr>
          <p:sp>
            <p:nvSpPr>
              <p:cNvPr id="10" name="Rectangle 9"/>
              <p:cNvSpPr/>
              <p:nvPr/>
            </p:nvSpPr>
            <p:spPr>
              <a:xfrm>
                <a:off x="642910" y="3214686"/>
                <a:ext cx="5286412" cy="1071570"/>
              </a:xfrm>
              <a:prstGeom prst="rect">
                <a:avLst/>
              </a:prstGeom>
            </p:spPr>
            <p:style>
              <a:lnRef idx="2">
                <a:schemeClr val="accent5"/>
              </a:lnRef>
              <a:fillRef idx="1">
                <a:schemeClr val="lt1"/>
              </a:fillRef>
              <a:effectRef idx="0">
                <a:schemeClr val="accent5"/>
              </a:effectRef>
              <a:fontRef idx="minor">
                <a:schemeClr val="dk1"/>
              </a:fontRef>
            </p:style>
            <p:txBody>
              <a:bodyPr rtlCol="1" anchor="ctr"/>
              <a:lstStyle/>
              <a:p>
                <a:pPr algn="ctr"/>
                <a:endParaRPr lang="fa-IR"/>
              </a:p>
            </p:txBody>
          </p:sp>
          <p:sp>
            <p:nvSpPr>
              <p:cNvPr id="4" name="TextBox 3"/>
              <p:cNvSpPr txBox="1"/>
              <p:nvPr/>
            </p:nvSpPr>
            <p:spPr>
              <a:xfrm>
                <a:off x="1500166" y="3333278"/>
                <a:ext cx="4286280" cy="369332"/>
              </a:xfrm>
              <a:prstGeom prst="rect">
                <a:avLst/>
              </a:prstGeom>
              <a:noFill/>
            </p:spPr>
            <p:txBody>
              <a:bodyPr wrap="square" rtlCol="1">
                <a:spAutoFit/>
              </a:bodyPr>
              <a:lstStyle/>
              <a:p>
                <a:r>
                  <a:rPr lang="fa-IR" dirty="0" smtClean="0">
                    <a:cs typeface="+mn-cs"/>
                  </a:rPr>
                  <a:t>مقدار پارامتر تحت فرض صفر – مقدار برآورد شده پارامتر</a:t>
                </a:r>
                <a:endParaRPr lang="fa-IR" dirty="0">
                  <a:cs typeface="+mn-cs"/>
                </a:endParaRPr>
              </a:p>
            </p:txBody>
          </p:sp>
          <p:sp>
            <p:nvSpPr>
              <p:cNvPr id="5" name="TextBox 4"/>
              <p:cNvSpPr txBox="1"/>
              <p:nvPr/>
            </p:nvSpPr>
            <p:spPr>
              <a:xfrm>
                <a:off x="1857356" y="3774048"/>
                <a:ext cx="3429024" cy="369332"/>
              </a:xfrm>
              <a:prstGeom prst="rect">
                <a:avLst/>
              </a:prstGeom>
              <a:noFill/>
            </p:spPr>
            <p:txBody>
              <a:bodyPr wrap="square" rtlCol="1">
                <a:spAutoFit/>
              </a:bodyPr>
              <a:lstStyle/>
              <a:p>
                <a:r>
                  <a:rPr lang="fa-IR" dirty="0" smtClean="0">
                    <a:cs typeface="+mn-cs"/>
                  </a:rPr>
                  <a:t>خطاي معيار برآورد (انحراف معيار برآوردگر)</a:t>
                </a:r>
                <a:endParaRPr lang="fa-IR" dirty="0">
                  <a:cs typeface="+mn-cs"/>
                </a:endParaRPr>
              </a:p>
            </p:txBody>
          </p:sp>
          <p:cxnSp>
            <p:nvCxnSpPr>
              <p:cNvPr id="7" name="Straight Connector 6"/>
              <p:cNvCxnSpPr/>
              <p:nvPr/>
            </p:nvCxnSpPr>
            <p:spPr>
              <a:xfrm>
                <a:off x="1643042" y="3743885"/>
                <a:ext cx="4071966" cy="1588"/>
              </a:xfrm>
              <a:prstGeom prst="line">
                <a:avLst/>
              </a:prstGeom>
            </p:spPr>
            <p:style>
              <a:lnRef idx="1">
                <a:schemeClr val="dk1"/>
              </a:lnRef>
              <a:fillRef idx="0">
                <a:schemeClr val="dk1"/>
              </a:fillRef>
              <a:effectRef idx="0">
                <a:schemeClr val="dk1"/>
              </a:effectRef>
              <a:fontRef idx="minor">
                <a:schemeClr val="tx1"/>
              </a:fontRef>
            </p:style>
          </p:cxnSp>
        </p:grpSp>
        <p:sp>
          <p:nvSpPr>
            <p:cNvPr id="13" name="TextBox 12"/>
            <p:cNvSpPr txBox="1"/>
            <p:nvPr/>
          </p:nvSpPr>
          <p:spPr>
            <a:xfrm>
              <a:off x="785786" y="3559734"/>
              <a:ext cx="857256" cy="369332"/>
            </a:xfrm>
            <a:prstGeom prst="rect">
              <a:avLst/>
            </a:prstGeom>
            <a:noFill/>
          </p:spPr>
          <p:txBody>
            <a:bodyPr wrap="square" rtlCol="1">
              <a:spAutoFit/>
            </a:bodyPr>
            <a:lstStyle/>
            <a:p>
              <a:r>
                <a:rPr lang="fa-IR" dirty="0" smtClean="0"/>
                <a:t>= </a:t>
              </a:r>
              <a:r>
                <a:rPr lang="en-US" dirty="0" smtClean="0"/>
                <a:t>  Q</a:t>
              </a:r>
              <a:r>
                <a:rPr lang="en-US" sz="1000" dirty="0" smtClean="0"/>
                <a:t>H0</a:t>
              </a:r>
              <a:endParaRPr lang="fa-IR" dirty="0"/>
            </a:p>
          </p:txBody>
        </p:sp>
      </p:grpSp>
      <p:grpSp>
        <p:nvGrpSpPr>
          <p:cNvPr id="18" name="Group 17"/>
          <p:cNvGrpSpPr/>
          <p:nvPr/>
        </p:nvGrpSpPr>
        <p:grpSpPr>
          <a:xfrm>
            <a:off x="9493" y="6276995"/>
            <a:ext cx="662099" cy="552454"/>
            <a:chOff x="9386" y="6276995"/>
            <a:chExt cx="662099" cy="552454"/>
          </a:xfrm>
        </p:grpSpPr>
        <p:sp>
          <p:nvSpPr>
            <p:cNvPr id="19" name="Isosceles Triangle 18">
              <a:hlinkClick r:id="rId7"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0" name="TextBox 19">
              <a:hlinkClick r:id="rId7"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1" name="Straight Connector 20"/>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ounded Rectangle 13"/>
          <p:cNvSpPr/>
          <p:nvPr/>
        </p:nvSpPr>
        <p:spPr>
          <a:xfrm>
            <a:off x="1428728" y="1714488"/>
            <a:ext cx="6786610" cy="785818"/>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p>
        </p:txBody>
      </p:sp>
      <p:sp>
        <p:nvSpPr>
          <p:cNvPr id="4" name="TextBox 3"/>
          <p:cNvSpPr txBox="1"/>
          <p:nvPr/>
        </p:nvSpPr>
        <p:spPr>
          <a:xfrm>
            <a:off x="1500166" y="1785926"/>
            <a:ext cx="6643734" cy="646331"/>
          </a:xfrm>
          <a:prstGeom prst="rect">
            <a:avLst/>
          </a:prstGeom>
          <a:noFill/>
        </p:spPr>
        <p:txBody>
          <a:bodyPr wrap="square" rtlCol="1">
            <a:spAutoFit/>
          </a:bodyPr>
          <a:lstStyle/>
          <a:p>
            <a:r>
              <a:rPr lang="fa-IR" dirty="0" smtClean="0">
                <a:cs typeface="+mn-cs"/>
              </a:rPr>
              <a:t>در اغلب پژوهش‌ها سطح معني‌داري       را مقدار  0/1  يا  0/05  يا  0/01  در نظر مي‌گيرند.</a:t>
            </a:r>
          </a:p>
          <a:p>
            <a:r>
              <a:rPr lang="fa-IR" dirty="0" smtClean="0">
                <a:cs typeface="+mn-cs"/>
              </a:rPr>
              <a:t>اين مقدار را محقق قبل از انجام آزمون تعيين مي‌كند. </a:t>
            </a:r>
            <a:endParaRPr lang="fa-IR" dirty="0">
              <a:cs typeface="+mn-cs"/>
            </a:endParaRPr>
          </a:p>
        </p:txBody>
      </p:sp>
      <p:graphicFrame>
        <p:nvGraphicFramePr>
          <p:cNvPr id="5" name="Table 4"/>
          <p:cNvGraphicFramePr>
            <a:graphicFrameLocks noGrp="1"/>
          </p:cNvGraphicFramePr>
          <p:nvPr/>
        </p:nvGraphicFramePr>
        <p:xfrm>
          <a:off x="1571604" y="4041458"/>
          <a:ext cx="6096000" cy="2110116"/>
        </p:xfrm>
        <a:graphic>
          <a:graphicData uri="http://schemas.openxmlformats.org/drawingml/2006/table">
            <a:tbl>
              <a:tblPr rtl="1" firstRow="1" lastCol="1">
                <a:tableStyleId>{7DF18680-E054-41AD-8BC1-D1AEF772440D}</a:tableStyleId>
              </a:tblPr>
              <a:tblGrid>
                <a:gridCol w="2032000"/>
                <a:gridCol w="2032000"/>
                <a:gridCol w="2032000"/>
              </a:tblGrid>
              <a:tr h="370840">
                <a:tc>
                  <a:txBody>
                    <a:bodyPr/>
                    <a:lstStyle/>
                    <a:p>
                      <a:pPr algn="ctr" rtl="1">
                        <a:lnSpc>
                          <a:spcPct val="200000"/>
                        </a:lnSpc>
                      </a:pPr>
                      <a:r>
                        <a:rPr lang="fa-IR" dirty="0" smtClean="0"/>
                        <a:t>فرض صفر غلط</a:t>
                      </a:r>
                      <a:endParaRPr lang="fa-IR" dirty="0"/>
                    </a:p>
                  </a:txBody>
                  <a:tcPr>
                    <a:lnR w="28575" cap="flat" cmpd="sng" algn="ctr">
                      <a:solidFill>
                        <a:srgbClr val="002060"/>
                      </a:solidFill>
                      <a:prstDash val="solid"/>
                      <a:round/>
                      <a:headEnd type="none" w="med" len="med"/>
                      <a:tailEnd type="none" w="med" len="med"/>
                    </a:lnR>
                    <a:lnB w="28575" cap="flat" cmpd="sng" algn="ctr">
                      <a:solidFill>
                        <a:srgbClr val="002060"/>
                      </a:solidFill>
                      <a:prstDash val="solid"/>
                      <a:round/>
                      <a:headEnd type="none" w="med" len="med"/>
                      <a:tailEnd type="none" w="med" len="med"/>
                    </a:lnB>
                  </a:tcPr>
                </a:tc>
                <a:tc>
                  <a:txBody>
                    <a:bodyPr/>
                    <a:lstStyle/>
                    <a:p>
                      <a:pPr algn="ctr" rtl="1">
                        <a:lnSpc>
                          <a:spcPct val="200000"/>
                        </a:lnSpc>
                      </a:pPr>
                      <a:r>
                        <a:rPr lang="fa-IR" dirty="0" smtClean="0"/>
                        <a:t>فرض</a:t>
                      </a:r>
                      <a:r>
                        <a:rPr lang="fa-IR" baseline="0" dirty="0" smtClean="0"/>
                        <a:t> صفر درست</a:t>
                      </a:r>
                      <a:endParaRPr lang="fa-IR" dirty="0"/>
                    </a:p>
                  </a:txBody>
                  <a:tcPr>
                    <a:lnL w="28575"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lnB w="28575" cap="flat" cmpd="sng" algn="ctr">
                      <a:solidFill>
                        <a:srgbClr val="002060"/>
                      </a:solidFill>
                      <a:prstDash val="solid"/>
                      <a:round/>
                      <a:headEnd type="none" w="med" len="med"/>
                      <a:tailEnd type="none" w="med" len="med"/>
                    </a:lnB>
                  </a:tcPr>
                </a:tc>
                <a:tc>
                  <a:txBody>
                    <a:bodyPr/>
                    <a:lstStyle/>
                    <a:p>
                      <a:pPr algn="ctr" rtl="1">
                        <a:lnSpc>
                          <a:spcPct val="200000"/>
                        </a:lnSpc>
                      </a:pPr>
                      <a:endParaRPr lang="fa-IR" dirty="0"/>
                    </a:p>
                  </a:txBody>
                  <a:tcPr>
                    <a:lnL w="28575" cap="flat" cmpd="sng" algn="ctr">
                      <a:solidFill>
                        <a:srgbClr val="002060"/>
                      </a:solidFill>
                      <a:prstDash val="solid"/>
                      <a:round/>
                      <a:headEnd type="none" w="med" len="med"/>
                      <a:tailEnd type="none" w="med" len="med"/>
                    </a:lnL>
                    <a:lnB w="28575" cap="flat" cmpd="sng" algn="ctr">
                      <a:solidFill>
                        <a:srgbClr val="002060"/>
                      </a:solidFill>
                      <a:prstDash val="solid"/>
                      <a:round/>
                      <a:headEnd type="none" w="med" len="med"/>
                      <a:tailEnd type="none" w="med" len="med"/>
                    </a:lnB>
                  </a:tcPr>
                </a:tc>
              </a:tr>
              <a:tr h="629292">
                <a:tc>
                  <a:txBody>
                    <a:bodyPr/>
                    <a:lstStyle/>
                    <a:p>
                      <a:pPr algn="r" rtl="1">
                        <a:lnSpc>
                          <a:spcPct val="200000"/>
                        </a:lnSpc>
                      </a:pPr>
                      <a:r>
                        <a:rPr lang="fa-IR" dirty="0" smtClean="0"/>
                        <a:t>     توان آزمون  </a:t>
                      </a:r>
                      <a:endParaRPr lang="fa-IR" dirty="0"/>
                    </a:p>
                  </a:txBody>
                  <a:tcPr>
                    <a:lnT w="28575" cap="flat" cmpd="sng" algn="ctr">
                      <a:solidFill>
                        <a:srgbClr val="002060"/>
                      </a:solidFill>
                      <a:prstDash val="solid"/>
                      <a:round/>
                      <a:headEnd type="none" w="med" len="med"/>
                      <a:tailEnd type="none" w="med" len="med"/>
                    </a:lnT>
                  </a:tcPr>
                </a:tc>
                <a:tc>
                  <a:txBody>
                    <a:bodyPr/>
                    <a:lstStyle/>
                    <a:p>
                      <a:pPr algn="r" rtl="1">
                        <a:lnSpc>
                          <a:spcPct val="200000"/>
                        </a:lnSpc>
                      </a:pPr>
                      <a:r>
                        <a:rPr lang="fa-IR" dirty="0" smtClean="0"/>
                        <a:t>  خطاي نوع اول </a:t>
                      </a:r>
                      <a:endParaRPr lang="fa-IR" dirty="0"/>
                    </a:p>
                  </a:txBody>
                  <a:tcPr>
                    <a:lnR w="28575"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tcPr>
                </a:tc>
                <a:tc>
                  <a:txBody>
                    <a:bodyPr/>
                    <a:lstStyle/>
                    <a:p>
                      <a:pPr algn="ctr" rtl="1">
                        <a:lnSpc>
                          <a:spcPct val="200000"/>
                        </a:lnSpc>
                      </a:pPr>
                      <a:r>
                        <a:rPr lang="fa-IR" dirty="0" smtClean="0"/>
                        <a:t>رد فرض صفر</a:t>
                      </a:r>
                      <a:endParaRPr lang="fa-IR" dirty="0"/>
                    </a:p>
                  </a:txBody>
                  <a:tcPr>
                    <a:lnL w="28575" cap="flat" cmpd="sng" algn="ctr">
                      <a:solidFill>
                        <a:srgbClr val="002060"/>
                      </a:solidFill>
                      <a:prstDash val="solid"/>
                      <a:round/>
                      <a:headEnd type="none" w="med" len="med"/>
                      <a:tailEnd type="none" w="med" len="med"/>
                    </a:lnL>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tcPr>
                </a:tc>
              </a:tr>
              <a:tr h="829956">
                <a:tc>
                  <a:txBody>
                    <a:bodyPr/>
                    <a:lstStyle/>
                    <a:p>
                      <a:pPr algn="r" rtl="1">
                        <a:lnSpc>
                          <a:spcPct val="200000"/>
                        </a:lnSpc>
                      </a:pPr>
                      <a:r>
                        <a:rPr lang="fa-IR" dirty="0" smtClean="0"/>
                        <a:t>   خطاي نوع دوم </a:t>
                      </a:r>
                      <a:endParaRPr lang="fa-IR" dirty="0"/>
                    </a:p>
                  </a:txBody>
                  <a:tcPr/>
                </a:tc>
                <a:tc>
                  <a:txBody>
                    <a:bodyPr/>
                    <a:lstStyle/>
                    <a:p>
                      <a:pPr algn="r" rtl="1">
                        <a:lnSpc>
                          <a:spcPct val="200000"/>
                        </a:lnSpc>
                      </a:pPr>
                      <a:r>
                        <a:rPr lang="fa-IR" dirty="0" smtClean="0"/>
                        <a:t>   سطح اطمينان</a:t>
                      </a:r>
                      <a:endParaRPr lang="fa-IR" dirty="0"/>
                    </a:p>
                  </a:txBody>
                  <a:tcPr>
                    <a:lnR w="28575" cap="flat" cmpd="sng" algn="ctr">
                      <a:solidFill>
                        <a:srgbClr val="002060"/>
                      </a:solidFill>
                      <a:prstDash val="solid"/>
                      <a:round/>
                      <a:headEnd type="none" w="med" len="med"/>
                      <a:tailEnd type="none" w="med" len="med"/>
                    </a:lnR>
                  </a:tcPr>
                </a:tc>
                <a:tc>
                  <a:txBody>
                    <a:bodyPr/>
                    <a:lstStyle/>
                    <a:p>
                      <a:pPr algn="ctr" rtl="1">
                        <a:lnSpc>
                          <a:spcPct val="200000"/>
                        </a:lnSpc>
                      </a:pPr>
                      <a:r>
                        <a:rPr lang="fa-IR" dirty="0" smtClean="0"/>
                        <a:t>پذيرش فرض صفر</a:t>
                      </a:r>
                      <a:endParaRPr lang="fa-IR" dirty="0"/>
                    </a:p>
                  </a:txBody>
                  <a:tcPr>
                    <a:lnL w="28575" cap="flat" cmpd="sng" algn="ctr">
                      <a:solidFill>
                        <a:srgbClr val="002060"/>
                      </a:solidFill>
                      <a:prstDash val="solid"/>
                      <a:round/>
                      <a:headEnd type="none" w="med" len="med"/>
                      <a:tailEnd type="none" w="med" len="med"/>
                    </a:lnL>
                    <a:lnT w="28575" cap="flat" cmpd="sng" algn="ctr">
                      <a:solidFill>
                        <a:srgbClr val="002060"/>
                      </a:solidFill>
                      <a:prstDash val="solid"/>
                      <a:round/>
                      <a:headEnd type="none" w="med" len="med"/>
                      <a:tailEnd type="none" w="med" len="med"/>
                    </a:lnT>
                  </a:tcPr>
                </a:tc>
              </a:tr>
            </a:tbl>
          </a:graphicData>
        </a:graphic>
      </p:graphicFrame>
      <p:graphicFrame>
        <p:nvGraphicFramePr>
          <p:cNvPr id="6" name="Object 5"/>
          <p:cNvGraphicFramePr>
            <a:graphicFrameLocks noChangeAspect="1"/>
          </p:cNvGraphicFramePr>
          <p:nvPr/>
        </p:nvGraphicFramePr>
        <p:xfrm>
          <a:off x="4132404" y="4928192"/>
          <a:ext cx="225282" cy="206508"/>
        </p:xfrm>
        <a:graphic>
          <a:graphicData uri="http://schemas.openxmlformats.org/presentationml/2006/ole">
            <mc:AlternateContent xmlns:mc="http://schemas.openxmlformats.org/markup-compatibility/2006">
              <mc:Choice xmlns:v="urn:schemas-microsoft-com:vml" Requires="v">
                <p:oleObj spid="_x0000_s206927" name="Equation" r:id="rId3" imgW="152280" imgH="139680" progId="">
                  <p:embed/>
                </p:oleObj>
              </mc:Choice>
              <mc:Fallback>
                <p:oleObj name="Equation" r:id="rId3" imgW="152280" imgH="1396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2404" y="4928192"/>
                        <a:ext cx="225282" cy="2065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851" name="Object 3"/>
          <p:cNvGraphicFramePr>
            <a:graphicFrameLocks noChangeAspect="1"/>
          </p:cNvGraphicFramePr>
          <p:nvPr/>
        </p:nvGraphicFramePr>
        <p:xfrm>
          <a:off x="3929058" y="5560023"/>
          <a:ext cx="469900" cy="225425"/>
        </p:xfrm>
        <a:graphic>
          <a:graphicData uri="http://schemas.openxmlformats.org/presentationml/2006/ole">
            <mc:AlternateContent xmlns:mc="http://schemas.openxmlformats.org/markup-compatibility/2006">
              <mc:Choice xmlns:v="urn:schemas-microsoft-com:vml" Requires="v">
                <p:oleObj spid="_x0000_s206928" name="Equation" r:id="rId5" imgW="317160" imgH="152280" progId="">
                  <p:embed/>
                </p:oleObj>
              </mc:Choice>
              <mc:Fallback>
                <p:oleObj name="Equation" r:id="rId5" imgW="317160" imgH="15228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9058" y="5560023"/>
                        <a:ext cx="469900" cy="22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852" name="Object 4"/>
          <p:cNvGraphicFramePr>
            <a:graphicFrameLocks noChangeAspect="1"/>
          </p:cNvGraphicFramePr>
          <p:nvPr/>
        </p:nvGraphicFramePr>
        <p:xfrm>
          <a:off x="6072198" y="5499696"/>
          <a:ext cx="214314" cy="286758"/>
        </p:xfrm>
        <a:graphic>
          <a:graphicData uri="http://schemas.openxmlformats.org/presentationml/2006/ole">
            <mc:AlternateContent xmlns:mc="http://schemas.openxmlformats.org/markup-compatibility/2006">
              <mc:Choice xmlns:v="urn:schemas-microsoft-com:vml" Requires="v">
                <p:oleObj spid="_x0000_s206929" name="Equation" r:id="rId7" imgW="152280" imgH="203040" progId="">
                  <p:embed/>
                </p:oleObj>
              </mc:Choice>
              <mc:Fallback>
                <p:oleObj name="Equation" r:id="rId7" imgW="152280" imgH="20304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72198" y="5499696"/>
                        <a:ext cx="214314" cy="2867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853" name="Object 5"/>
          <p:cNvGraphicFramePr>
            <a:graphicFrameLocks noChangeAspect="1"/>
          </p:cNvGraphicFramePr>
          <p:nvPr/>
        </p:nvGraphicFramePr>
        <p:xfrm>
          <a:off x="5981713" y="4856754"/>
          <a:ext cx="447675" cy="287337"/>
        </p:xfrm>
        <a:graphic>
          <a:graphicData uri="http://schemas.openxmlformats.org/presentationml/2006/ole">
            <mc:AlternateContent xmlns:mc="http://schemas.openxmlformats.org/markup-compatibility/2006">
              <mc:Choice xmlns:v="urn:schemas-microsoft-com:vml" Requires="v">
                <p:oleObj spid="_x0000_s206930" name="Equation" r:id="rId9" imgW="317160" imgH="203040" progId="">
                  <p:embed/>
                </p:oleObj>
              </mc:Choice>
              <mc:Fallback>
                <p:oleObj name="Equation" r:id="rId9" imgW="317160" imgH="203040"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81713" y="4856754"/>
                        <a:ext cx="447675" cy="287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854" name="Object 6"/>
          <p:cNvGraphicFramePr>
            <a:graphicFrameLocks noChangeAspect="1"/>
          </p:cNvGraphicFramePr>
          <p:nvPr/>
        </p:nvGraphicFramePr>
        <p:xfrm>
          <a:off x="5286380" y="1857364"/>
          <a:ext cx="225425" cy="206375"/>
        </p:xfrm>
        <a:graphic>
          <a:graphicData uri="http://schemas.openxmlformats.org/presentationml/2006/ole">
            <mc:AlternateContent xmlns:mc="http://schemas.openxmlformats.org/markup-compatibility/2006">
              <mc:Choice xmlns:v="urn:schemas-microsoft-com:vml" Requires="v">
                <p:oleObj spid="_x0000_s206931" name="Equation" r:id="rId11" imgW="152280" imgH="139680" progId="">
                  <p:embed/>
                </p:oleObj>
              </mc:Choice>
              <mc:Fallback>
                <p:oleObj name="Equation" r:id="rId11" imgW="152280" imgH="13968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86380" y="1857364"/>
                        <a:ext cx="225425" cy="20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714348" y="2571744"/>
            <a:ext cx="7572428" cy="1323439"/>
          </a:xfrm>
          <a:prstGeom prst="rect">
            <a:avLst/>
          </a:prstGeom>
          <a:noFill/>
        </p:spPr>
        <p:txBody>
          <a:bodyPr wrap="square" rtlCol="1">
            <a:spAutoFit/>
          </a:bodyPr>
          <a:lstStyle/>
          <a:p>
            <a:r>
              <a:rPr lang="fa-IR" sz="2000" dirty="0" smtClean="0">
                <a:cs typeface="+mn-cs"/>
              </a:rPr>
              <a:t>در انجام هر آزمون آماري ممكن است دو نوع خطا صورت گيرد:</a:t>
            </a:r>
          </a:p>
          <a:p>
            <a:r>
              <a:rPr lang="fa-IR" sz="2000" dirty="0" smtClean="0">
                <a:cs typeface="+mn-cs"/>
              </a:rPr>
              <a:t>1- خطاي نوع اول (   )= احتمال رد فرض صفر است وقتي فرض صفر درست باشد كه همان سطح معني داري آزمون است.</a:t>
            </a:r>
          </a:p>
          <a:p>
            <a:r>
              <a:rPr lang="fa-IR" sz="2000" dirty="0" smtClean="0">
                <a:cs typeface="+mn-cs"/>
              </a:rPr>
              <a:t>2- خطاي نوع دوم (    )= احتمال رد فرض يك است وقتي فرض يك درست باشد.  </a:t>
            </a:r>
            <a:endParaRPr lang="fa-IR" sz="2000" dirty="0">
              <a:cs typeface="+mn-cs"/>
            </a:endParaRPr>
          </a:p>
        </p:txBody>
      </p:sp>
      <p:graphicFrame>
        <p:nvGraphicFramePr>
          <p:cNvPr id="206855" name="Object 7"/>
          <p:cNvGraphicFramePr>
            <a:graphicFrameLocks noChangeAspect="1"/>
          </p:cNvGraphicFramePr>
          <p:nvPr/>
        </p:nvGraphicFramePr>
        <p:xfrm>
          <a:off x="6357950" y="3498852"/>
          <a:ext cx="214312" cy="287338"/>
        </p:xfrm>
        <a:graphic>
          <a:graphicData uri="http://schemas.openxmlformats.org/presentationml/2006/ole">
            <mc:AlternateContent xmlns:mc="http://schemas.openxmlformats.org/markup-compatibility/2006">
              <mc:Choice xmlns:v="urn:schemas-microsoft-com:vml" Requires="v">
                <p:oleObj spid="_x0000_s206932" name="Equation" r:id="rId13" imgW="152280" imgH="203040" progId="">
                  <p:embed/>
                </p:oleObj>
              </mc:Choice>
              <mc:Fallback>
                <p:oleObj name="Equation" r:id="rId13" imgW="152280" imgH="203040"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57950" y="3498852"/>
                        <a:ext cx="214312"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856" name="Object 8"/>
          <p:cNvGraphicFramePr>
            <a:graphicFrameLocks noChangeAspect="1"/>
          </p:cNvGraphicFramePr>
          <p:nvPr/>
        </p:nvGraphicFramePr>
        <p:xfrm>
          <a:off x="6429388" y="2928934"/>
          <a:ext cx="225425" cy="206375"/>
        </p:xfrm>
        <a:graphic>
          <a:graphicData uri="http://schemas.openxmlformats.org/presentationml/2006/ole">
            <mc:AlternateContent xmlns:mc="http://schemas.openxmlformats.org/markup-compatibility/2006">
              <mc:Choice xmlns:v="urn:schemas-microsoft-com:vml" Requires="v">
                <p:oleObj spid="_x0000_s206933" name="Equation" r:id="rId15" imgW="152280" imgH="139680" progId="">
                  <p:embed/>
                </p:oleObj>
              </mc:Choice>
              <mc:Fallback>
                <p:oleObj name="Equation" r:id="rId15" imgW="152280" imgH="13968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29388" y="2928934"/>
                        <a:ext cx="225425" cy="20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17" name="Slide Number Placeholder 16"/>
          <p:cNvSpPr>
            <a:spLocks noGrp="1"/>
          </p:cNvSpPr>
          <p:nvPr>
            <p:ph type="sldNum" sz="quarter" idx="12"/>
          </p:nvPr>
        </p:nvSpPr>
        <p:spPr/>
        <p:txBody>
          <a:bodyPr/>
          <a:lstStyle/>
          <a:p>
            <a:pPr>
              <a:defRPr/>
            </a:pPr>
            <a:fld id="{AE3F404C-B64D-4FD4-ADF7-4CA21969E8E6}" type="slidenum">
              <a:rPr lang="fa-IR" smtClean="0"/>
              <a:pPr>
                <a:defRPr/>
              </a:pPr>
              <a:t>8</a:t>
            </a:fld>
            <a:endParaRPr lang="fa-IR"/>
          </a:p>
        </p:txBody>
      </p:sp>
      <p:grpSp>
        <p:nvGrpSpPr>
          <p:cNvPr id="18" name="Group 17"/>
          <p:cNvGrpSpPr/>
          <p:nvPr/>
        </p:nvGrpSpPr>
        <p:grpSpPr>
          <a:xfrm>
            <a:off x="9493" y="6276995"/>
            <a:ext cx="662099" cy="552454"/>
            <a:chOff x="9386" y="6276995"/>
            <a:chExt cx="662099" cy="552454"/>
          </a:xfrm>
        </p:grpSpPr>
        <p:sp>
          <p:nvSpPr>
            <p:cNvPr id="19" name="Isosceles Triangle 18">
              <a:hlinkClick r:id="rId17"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0" name="TextBox 19">
              <a:hlinkClick r:id="rId17"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1" name="Straight Connector 20"/>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 فرضیه</a:t>
            </a:r>
            <a:endParaRPr lang="fa-IR" sz="3600" dirty="0"/>
          </a:p>
        </p:txBody>
      </p:sp>
      <p:sp>
        <p:nvSpPr>
          <p:cNvPr id="3" name="Content Placeholder 2"/>
          <p:cNvSpPr>
            <a:spLocks noGrp="1"/>
          </p:cNvSpPr>
          <p:nvPr>
            <p:ph idx="1"/>
          </p:nvPr>
        </p:nvSpPr>
        <p:spPr>
          <a:xfrm>
            <a:off x="857224" y="2214554"/>
            <a:ext cx="7500990" cy="3211522"/>
          </a:xfrm>
        </p:spPr>
        <p:txBody>
          <a:bodyPr/>
          <a:lstStyle/>
          <a:p>
            <a:pPr marL="0" indent="0" algn="just">
              <a:buNone/>
            </a:pPr>
            <a:r>
              <a:rPr lang="fa-IR" sz="2400" dirty="0" smtClean="0"/>
              <a:t>توان یا قدرت آزمون عبارت است از احتمال رد کردن فرض صفر وقتی که در حقیقت  فرض صفر نادرست باشد. روشن است که در هر استنباط آماری خطر ارتکاب هر یک از دو خطاي نوع اول و دوم وجود دارد. در عمل پژوهشگر قبل از انجام آزمون آماری خطاي نوع اول    و تعداد نمونه </a:t>
            </a:r>
            <a:r>
              <a:rPr lang="en-US" sz="2400" dirty="0" smtClean="0"/>
              <a:t>n</a:t>
            </a:r>
            <a:r>
              <a:rPr lang="fa-IR" sz="2400" dirty="0" smtClean="0"/>
              <a:t> را مشخص می‌کند که خطاي نوع دوم    نیز به طبع آن مشخص خواهد شد. از آنجا که بین     و</a:t>
            </a:r>
          </a:p>
          <a:p>
            <a:pPr marL="0" indent="0" algn="just">
              <a:buNone/>
            </a:pPr>
            <a:r>
              <a:rPr lang="fa-IR" sz="2400" dirty="0" smtClean="0"/>
              <a:t>رابطه معکوس وجود دارد، بدون توجه به حجم نمونه (</a:t>
            </a:r>
            <a:r>
              <a:rPr lang="en-US" sz="2400" dirty="0" smtClean="0"/>
              <a:t>n</a:t>
            </a:r>
            <a:r>
              <a:rPr lang="fa-IR" sz="2400" dirty="0" smtClean="0"/>
              <a:t>)، افزایش در مقدار</a:t>
            </a:r>
          </a:p>
          <a:p>
            <a:pPr marL="0" indent="0" algn="just">
              <a:buNone/>
            </a:pPr>
            <a:r>
              <a:rPr lang="fa-IR" sz="2400" dirty="0" smtClean="0"/>
              <a:t> باعث کاهش در مقدار   خواهد شد. لازم است که پژوهشگر به نوعی سازش که تعادل بین احتمال این دو خطا را به حد مطلوب برساند، دست یابد. </a:t>
            </a:r>
            <a:endParaRPr lang="fa-IR" sz="2400" dirty="0"/>
          </a:p>
        </p:txBody>
      </p:sp>
      <p:sp>
        <p:nvSpPr>
          <p:cNvPr id="15" name="Slide Number Placeholder 14"/>
          <p:cNvSpPr>
            <a:spLocks noGrp="1"/>
          </p:cNvSpPr>
          <p:nvPr>
            <p:ph type="sldNum" sz="quarter" idx="12"/>
          </p:nvPr>
        </p:nvSpPr>
        <p:spPr/>
        <p:txBody>
          <a:bodyPr/>
          <a:lstStyle/>
          <a:p>
            <a:pPr>
              <a:defRPr/>
            </a:pPr>
            <a:fld id="{AE3F404C-B64D-4FD4-ADF7-4CA21969E8E6}" type="slidenum">
              <a:rPr lang="fa-IR" smtClean="0"/>
              <a:pPr>
                <a:defRPr/>
              </a:pPr>
              <a:t>9</a:t>
            </a:fld>
            <a:endParaRPr lang="fa-IR"/>
          </a:p>
        </p:txBody>
      </p:sp>
      <p:graphicFrame>
        <p:nvGraphicFramePr>
          <p:cNvPr id="278530" name="Object 2"/>
          <p:cNvGraphicFramePr>
            <a:graphicFrameLocks noChangeAspect="1"/>
          </p:cNvGraphicFramePr>
          <p:nvPr/>
        </p:nvGraphicFramePr>
        <p:xfrm>
          <a:off x="6643702" y="3757615"/>
          <a:ext cx="214312" cy="287338"/>
        </p:xfrm>
        <a:graphic>
          <a:graphicData uri="http://schemas.openxmlformats.org/presentationml/2006/ole">
            <mc:AlternateContent xmlns:mc="http://schemas.openxmlformats.org/markup-compatibility/2006">
              <mc:Choice xmlns:v="urn:schemas-microsoft-com:vml" Requires="v">
                <p:oleObj spid="_x0000_s278597" name="Equation" r:id="rId3" imgW="152280" imgH="203040" progId="">
                  <p:embed/>
                </p:oleObj>
              </mc:Choice>
              <mc:Fallback>
                <p:oleObj name="Equation" r:id="rId3" imgW="152280" imgH="20304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3702" y="3757615"/>
                        <a:ext cx="214312"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1" name="Object 3"/>
          <p:cNvGraphicFramePr>
            <a:graphicFrameLocks noChangeAspect="1"/>
          </p:cNvGraphicFramePr>
          <p:nvPr/>
        </p:nvGraphicFramePr>
        <p:xfrm>
          <a:off x="4572000" y="3457575"/>
          <a:ext cx="225425" cy="206375"/>
        </p:xfrm>
        <a:graphic>
          <a:graphicData uri="http://schemas.openxmlformats.org/presentationml/2006/ole">
            <mc:AlternateContent xmlns:mc="http://schemas.openxmlformats.org/markup-compatibility/2006">
              <mc:Choice xmlns:v="urn:schemas-microsoft-com:vml" Requires="v">
                <p:oleObj spid="_x0000_s278598" name="Equation" r:id="rId5" imgW="152280" imgH="139680" progId="">
                  <p:embed/>
                </p:oleObj>
              </mc:Choice>
              <mc:Fallback>
                <p:oleObj name="Equation" r:id="rId5" imgW="152280" imgH="13968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3457575"/>
                        <a:ext cx="225425" cy="20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2" name="Object 4"/>
          <p:cNvGraphicFramePr>
            <a:graphicFrameLocks noChangeAspect="1"/>
          </p:cNvGraphicFramePr>
          <p:nvPr/>
        </p:nvGraphicFramePr>
        <p:xfrm>
          <a:off x="1785918" y="3838578"/>
          <a:ext cx="225425" cy="206375"/>
        </p:xfrm>
        <a:graphic>
          <a:graphicData uri="http://schemas.openxmlformats.org/presentationml/2006/ole">
            <mc:AlternateContent xmlns:mc="http://schemas.openxmlformats.org/markup-compatibility/2006">
              <mc:Choice xmlns:v="urn:schemas-microsoft-com:vml" Requires="v">
                <p:oleObj spid="_x0000_s278599" name="Equation" r:id="rId7" imgW="152280" imgH="139680" progId="">
                  <p:embed/>
                </p:oleObj>
              </mc:Choice>
              <mc:Fallback>
                <p:oleObj name="Equation" r:id="rId7" imgW="152280" imgH="13968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85918" y="3838578"/>
                        <a:ext cx="225425" cy="20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3" name="Object 5"/>
          <p:cNvGraphicFramePr>
            <a:graphicFrameLocks noChangeAspect="1"/>
          </p:cNvGraphicFramePr>
          <p:nvPr/>
        </p:nvGraphicFramePr>
        <p:xfrm>
          <a:off x="1142976" y="3786190"/>
          <a:ext cx="214313" cy="287337"/>
        </p:xfrm>
        <a:graphic>
          <a:graphicData uri="http://schemas.openxmlformats.org/presentationml/2006/ole">
            <mc:AlternateContent xmlns:mc="http://schemas.openxmlformats.org/markup-compatibility/2006">
              <mc:Choice xmlns:v="urn:schemas-microsoft-com:vml" Requires="v">
                <p:oleObj spid="_x0000_s278600" name="Equation" r:id="rId8" imgW="152280" imgH="203040" progId="">
                  <p:embed/>
                </p:oleObj>
              </mc:Choice>
              <mc:Fallback>
                <p:oleObj name="Equation" r:id="rId8" imgW="152280" imgH="20304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2976" y="3786190"/>
                        <a:ext cx="214313" cy="287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5" name="Object 7"/>
          <p:cNvGraphicFramePr>
            <a:graphicFrameLocks noChangeAspect="1"/>
          </p:cNvGraphicFramePr>
          <p:nvPr/>
        </p:nvGraphicFramePr>
        <p:xfrm>
          <a:off x="5886460" y="4479935"/>
          <a:ext cx="214313" cy="287337"/>
        </p:xfrm>
        <a:graphic>
          <a:graphicData uri="http://schemas.openxmlformats.org/presentationml/2006/ole">
            <mc:AlternateContent xmlns:mc="http://schemas.openxmlformats.org/markup-compatibility/2006">
              <mc:Choice xmlns:v="urn:schemas-microsoft-com:vml" Requires="v">
                <p:oleObj spid="_x0000_s278601" name="Equation" r:id="rId9" imgW="152280" imgH="203040" progId="">
                  <p:embed/>
                </p:oleObj>
              </mc:Choice>
              <mc:Fallback>
                <p:oleObj name="Equation" r:id="rId9" imgW="152280" imgH="203040" progId="">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6460" y="4479935"/>
                        <a:ext cx="214313" cy="287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6" name="Object 8"/>
          <p:cNvGraphicFramePr>
            <a:graphicFrameLocks noChangeAspect="1"/>
          </p:cNvGraphicFramePr>
          <p:nvPr/>
        </p:nvGraphicFramePr>
        <p:xfrm>
          <a:off x="1071538" y="4184657"/>
          <a:ext cx="225425" cy="206375"/>
        </p:xfrm>
        <a:graphic>
          <a:graphicData uri="http://schemas.openxmlformats.org/presentationml/2006/ole">
            <mc:AlternateContent xmlns:mc="http://schemas.openxmlformats.org/markup-compatibility/2006">
              <mc:Choice xmlns:v="urn:schemas-microsoft-com:vml" Requires="v">
                <p:oleObj spid="_x0000_s278602" name="Equation" r:id="rId10" imgW="152280" imgH="139680" progId="">
                  <p:embed/>
                </p:oleObj>
              </mc:Choice>
              <mc:Fallback>
                <p:oleObj name="Equation" r:id="rId10" imgW="152280" imgH="139680" progId="">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1538" y="4184657"/>
                        <a:ext cx="225425" cy="20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928662" y="5429264"/>
            <a:ext cx="7143800" cy="857256"/>
          </a:xfrm>
          <a:prstGeom prst="rect">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fa-IR" b="1" dirty="0" smtClean="0"/>
              <a:t>اگر محقق بخواهد که احتمال هر دو نوع خطا را کاهش دهد که به طور ضمنی افزایش توان آزمون را نیز در پی خواهد داشت، راهی جز افزایش حجم نمونه نخواهد داشت. </a:t>
            </a:r>
            <a:endParaRPr lang="fa-IR" b="1" dirty="0"/>
          </a:p>
        </p:txBody>
      </p:sp>
      <p:sp>
        <p:nvSpPr>
          <p:cNvPr id="12" name="Oval 11"/>
          <p:cNvSpPr/>
          <p:nvPr/>
        </p:nvSpPr>
        <p:spPr>
          <a:xfrm>
            <a:off x="6786578" y="1643050"/>
            <a:ext cx="1785950" cy="571504"/>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fa-IR" dirty="0" smtClean="0">
                <a:cs typeface="+mj-cs"/>
              </a:rPr>
              <a:t>توان آزمون</a:t>
            </a:r>
            <a:endParaRPr lang="fa-IR" dirty="0">
              <a:cs typeface="+mj-cs"/>
            </a:endParaRPr>
          </a:p>
        </p:txBody>
      </p:sp>
      <p:grpSp>
        <p:nvGrpSpPr>
          <p:cNvPr id="16" name="Group 15"/>
          <p:cNvGrpSpPr/>
          <p:nvPr/>
        </p:nvGrpSpPr>
        <p:grpSpPr>
          <a:xfrm>
            <a:off x="9493" y="6276995"/>
            <a:ext cx="662099" cy="552454"/>
            <a:chOff x="9386" y="6276995"/>
            <a:chExt cx="662099" cy="552454"/>
          </a:xfrm>
        </p:grpSpPr>
        <p:sp>
          <p:nvSpPr>
            <p:cNvPr id="17" name="Isosceles Triangle 16">
              <a:hlinkClick r:id="rId11"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8" name="TextBox 17">
              <a:hlinkClick r:id="rId11"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9" name="Straight Connector 18"/>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6">
      <a:majorFont>
        <a:latin typeface="Times New Roman"/>
        <a:ea typeface=""/>
        <a:cs typeface="B Titr"/>
      </a:majorFont>
      <a:minorFont>
        <a:latin typeface="Times New Roman"/>
        <a:ea typeface=""/>
        <a:cs typeface="B Lotus"/>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6166</TotalTime>
  <Words>2853</Words>
  <Application>Microsoft Office PowerPoint</Application>
  <PresentationFormat>On-screen Show (4:3)</PresentationFormat>
  <Paragraphs>289</Paragraphs>
  <Slides>31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Foundry</vt:lpstr>
      <vt:lpstr>Equation</vt:lpstr>
      <vt:lpstr>PowerPoint Presentation</vt:lpstr>
      <vt:lpstr>جلسه  ششم امار واحتمال  کارشناسی حسابداریh.farhadi 17 @ yahoo.com</vt:lpstr>
      <vt:lpstr>PowerPoint Presentation</vt:lpstr>
      <vt:lpstr>آزمون فرضیه</vt:lpstr>
      <vt:lpstr>آزمون فرضیه</vt:lpstr>
      <vt:lpstr>آزمون فرضیه</vt:lpstr>
      <vt:lpstr>آزمون فرضیه</vt:lpstr>
      <vt:lpstr>آزمون فرضیه</vt:lpstr>
      <vt:lpstr>آزمون فرضیه</vt:lpstr>
      <vt:lpstr>آزمون فرضیه</vt:lpstr>
      <vt:lpstr>آزمون فرضیه</vt:lpstr>
      <vt:lpstr>آزمون فرضیه</vt:lpstr>
      <vt:lpstr>آزمون فرضیه</vt:lpstr>
      <vt:lpstr>آزمون فرضیه</vt:lpstr>
      <vt:lpstr>آزمون هاي ميانگين</vt:lpstr>
      <vt:lpstr>آزمون‌هاي ميانگين</vt:lpstr>
      <vt:lpstr>آزمون‌هاي ميانگين</vt:lpstr>
      <vt:lpstr>آزمون‌هاي ميانگين</vt:lpstr>
      <vt:lpstr>آزمون‌هاي ميانگين</vt:lpstr>
      <vt:lpstr>آزمون‌هاي ميانگين</vt:lpstr>
      <vt:lpstr>آزمون‌هاي ميانگين</vt:lpstr>
      <vt:lpstr>تمرين</vt:lpstr>
      <vt:lpstr>تمرين</vt:lpstr>
      <vt:lpstr>PowerPoint Presentation</vt:lpstr>
      <vt:lpstr>تمرين</vt:lpstr>
      <vt:lpstr>جدول‌هاي آماري</vt:lpstr>
      <vt:lpstr>جدول‌ نرمال استاندارد</vt:lpstr>
      <vt:lpstr>جدول‌ نرمال استاندارد</vt:lpstr>
      <vt:lpstr>جدول‌ توزيع t</vt:lpstr>
      <vt:lpstr>PowerPoint Presentation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مقدمه</dc:title>
  <dc:creator>REZA</dc:creator>
  <cp:lastModifiedBy>Farhadi</cp:lastModifiedBy>
  <cp:revision>771</cp:revision>
  <dcterms:created xsi:type="dcterms:W3CDTF">2008-06-09T01:16:31Z</dcterms:created>
  <dcterms:modified xsi:type="dcterms:W3CDTF">2020-03-19T09:09:14Z</dcterms:modified>
</cp:coreProperties>
</file>